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1" r:id="rId1"/>
    <p:sldMasterId id="2147483693" r:id="rId2"/>
  </p:sldMasterIdLst>
  <p:notesMasterIdLst>
    <p:notesMasterId r:id="rId137"/>
  </p:notesMasterIdLst>
  <p:sldIdLst>
    <p:sldId id="764" r:id="rId3"/>
    <p:sldId id="716" r:id="rId4"/>
    <p:sldId id="723" r:id="rId5"/>
    <p:sldId id="724" r:id="rId6"/>
    <p:sldId id="725" r:id="rId7"/>
    <p:sldId id="726" r:id="rId8"/>
    <p:sldId id="727" r:id="rId9"/>
    <p:sldId id="728" r:id="rId10"/>
    <p:sldId id="729" r:id="rId11"/>
    <p:sldId id="730" r:id="rId12"/>
    <p:sldId id="731" r:id="rId13"/>
    <p:sldId id="732" r:id="rId14"/>
    <p:sldId id="733" r:id="rId15"/>
    <p:sldId id="734" r:id="rId16"/>
    <p:sldId id="735" r:id="rId17"/>
    <p:sldId id="736" r:id="rId18"/>
    <p:sldId id="737" r:id="rId19"/>
    <p:sldId id="738" r:id="rId20"/>
    <p:sldId id="739" r:id="rId21"/>
    <p:sldId id="740" r:id="rId22"/>
    <p:sldId id="741" r:id="rId23"/>
    <p:sldId id="742" r:id="rId24"/>
    <p:sldId id="743" r:id="rId25"/>
    <p:sldId id="744" r:id="rId26"/>
    <p:sldId id="745" r:id="rId27"/>
    <p:sldId id="746" r:id="rId28"/>
    <p:sldId id="747" r:id="rId29"/>
    <p:sldId id="748" r:id="rId30"/>
    <p:sldId id="749" r:id="rId31"/>
    <p:sldId id="750" r:id="rId32"/>
    <p:sldId id="751" r:id="rId33"/>
    <p:sldId id="752" r:id="rId34"/>
    <p:sldId id="753" r:id="rId35"/>
    <p:sldId id="754" r:id="rId36"/>
    <p:sldId id="755" r:id="rId37"/>
    <p:sldId id="756" r:id="rId38"/>
    <p:sldId id="757" r:id="rId39"/>
    <p:sldId id="713" r:id="rId40"/>
    <p:sldId id="715" r:id="rId41"/>
    <p:sldId id="712" r:id="rId42"/>
    <p:sldId id="714" r:id="rId43"/>
    <p:sldId id="674" r:id="rId44"/>
    <p:sldId id="659" r:id="rId45"/>
    <p:sldId id="660" r:id="rId46"/>
    <p:sldId id="661" r:id="rId47"/>
    <p:sldId id="662" r:id="rId48"/>
    <p:sldId id="663" r:id="rId49"/>
    <p:sldId id="664" r:id="rId50"/>
    <p:sldId id="665" r:id="rId51"/>
    <p:sldId id="669" r:id="rId52"/>
    <p:sldId id="670" r:id="rId53"/>
    <p:sldId id="673" r:id="rId54"/>
    <p:sldId id="671" r:id="rId55"/>
    <p:sldId id="666" r:id="rId56"/>
    <p:sldId id="667" r:id="rId57"/>
    <p:sldId id="668" r:id="rId58"/>
    <p:sldId id="679" r:id="rId59"/>
    <p:sldId id="758" r:id="rId60"/>
    <p:sldId id="759" r:id="rId61"/>
    <p:sldId id="760" r:id="rId62"/>
    <p:sldId id="761" r:id="rId63"/>
    <p:sldId id="762" r:id="rId64"/>
    <p:sldId id="763" r:id="rId65"/>
    <p:sldId id="683" r:id="rId66"/>
    <p:sldId id="684" r:id="rId67"/>
    <p:sldId id="685" r:id="rId68"/>
    <p:sldId id="686" r:id="rId69"/>
    <p:sldId id="687" r:id="rId70"/>
    <p:sldId id="688" r:id="rId71"/>
    <p:sldId id="689" r:id="rId72"/>
    <p:sldId id="690" r:id="rId73"/>
    <p:sldId id="691" r:id="rId74"/>
    <p:sldId id="692" r:id="rId75"/>
    <p:sldId id="693" r:id="rId76"/>
    <p:sldId id="694" r:id="rId77"/>
    <p:sldId id="695" r:id="rId78"/>
    <p:sldId id="696" r:id="rId79"/>
    <p:sldId id="697" r:id="rId80"/>
    <p:sldId id="698" r:id="rId81"/>
    <p:sldId id="699" r:id="rId82"/>
    <p:sldId id="700" r:id="rId83"/>
    <p:sldId id="701" r:id="rId84"/>
    <p:sldId id="681" r:id="rId85"/>
    <p:sldId id="595" r:id="rId86"/>
    <p:sldId id="590" r:id="rId87"/>
    <p:sldId id="596" r:id="rId88"/>
    <p:sldId id="597" r:id="rId89"/>
    <p:sldId id="600" r:id="rId90"/>
    <p:sldId id="601" r:id="rId91"/>
    <p:sldId id="602" r:id="rId92"/>
    <p:sldId id="603" r:id="rId93"/>
    <p:sldId id="604" r:id="rId94"/>
    <p:sldId id="606" r:id="rId95"/>
    <p:sldId id="649" r:id="rId96"/>
    <p:sldId id="651" r:id="rId97"/>
    <p:sldId id="607" r:id="rId98"/>
    <p:sldId id="653" r:id="rId99"/>
    <p:sldId id="608" r:id="rId100"/>
    <p:sldId id="610" r:id="rId101"/>
    <p:sldId id="611" r:id="rId102"/>
    <p:sldId id="612" r:id="rId103"/>
    <p:sldId id="609" r:id="rId104"/>
    <p:sldId id="615" r:id="rId105"/>
    <p:sldId id="654" r:id="rId106"/>
    <p:sldId id="616" r:id="rId107"/>
    <p:sldId id="617" r:id="rId108"/>
    <p:sldId id="618" r:id="rId109"/>
    <p:sldId id="619" r:id="rId110"/>
    <p:sldId id="646" r:id="rId111"/>
    <p:sldId id="621" r:id="rId112"/>
    <p:sldId id="627" r:id="rId113"/>
    <p:sldId id="629" r:id="rId114"/>
    <p:sldId id="622" r:id="rId115"/>
    <p:sldId id="624" r:id="rId116"/>
    <p:sldId id="647" r:id="rId117"/>
    <p:sldId id="648" r:id="rId118"/>
    <p:sldId id="630" r:id="rId119"/>
    <p:sldId id="625" r:id="rId120"/>
    <p:sldId id="614" r:id="rId121"/>
    <p:sldId id="631" r:id="rId122"/>
    <p:sldId id="634" r:id="rId123"/>
    <p:sldId id="635" r:id="rId124"/>
    <p:sldId id="632" r:id="rId125"/>
    <p:sldId id="636" r:id="rId126"/>
    <p:sldId id="637" r:id="rId127"/>
    <p:sldId id="638" r:id="rId128"/>
    <p:sldId id="518" r:id="rId129"/>
    <p:sldId id="639" r:id="rId130"/>
    <p:sldId id="640" r:id="rId131"/>
    <p:sldId id="641" r:id="rId132"/>
    <p:sldId id="642" r:id="rId133"/>
    <p:sldId id="643" r:id="rId134"/>
    <p:sldId id="644" r:id="rId135"/>
    <p:sldId id="645" r:id="rId136"/>
  </p:sldIdLst>
  <p:sldSz cx="9144000" cy="6858000" type="screen4x3"/>
  <p:notesSz cx="6797675" cy="9926638"/>
  <p:defaultTextStyle>
    <a:defPPr>
      <a:defRPr lang="ru-RU"/>
    </a:defPPr>
    <a:lvl1pPr algn="l" rtl="0" fontAlgn="base">
      <a:spcBef>
        <a:spcPct val="0"/>
      </a:spcBef>
      <a:spcAft>
        <a:spcPct val="0"/>
      </a:spcAft>
      <a:defRPr kern="1200">
        <a:solidFill>
          <a:schemeClr val="tx1"/>
        </a:solidFill>
        <a:latin typeface="Tahoma" charset="0"/>
        <a:ea typeface="Arial" charset="0"/>
        <a:cs typeface="Arial" charset="0"/>
      </a:defRPr>
    </a:lvl1pPr>
    <a:lvl2pPr marL="457200" algn="l" rtl="0" fontAlgn="base">
      <a:spcBef>
        <a:spcPct val="0"/>
      </a:spcBef>
      <a:spcAft>
        <a:spcPct val="0"/>
      </a:spcAft>
      <a:defRPr kern="1200">
        <a:solidFill>
          <a:schemeClr val="tx1"/>
        </a:solidFill>
        <a:latin typeface="Tahoma" charset="0"/>
        <a:ea typeface="Arial" charset="0"/>
        <a:cs typeface="Arial" charset="0"/>
      </a:defRPr>
    </a:lvl2pPr>
    <a:lvl3pPr marL="914400" algn="l" rtl="0" fontAlgn="base">
      <a:spcBef>
        <a:spcPct val="0"/>
      </a:spcBef>
      <a:spcAft>
        <a:spcPct val="0"/>
      </a:spcAft>
      <a:defRPr kern="1200">
        <a:solidFill>
          <a:schemeClr val="tx1"/>
        </a:solidFill>
        <a:latin typeface="Tahoma" charset="0"/>
        <a:ea typeface="Arial" charset="0"/>
        <a:cs typeface="Arial" charset="0"/>
      </a:defRPr>
    </a:lvl3pPr>
    <a:lvl4pPr marL="1371600" algn="l" rtl="0" fontAlgn="base">
      <a:spcBef>
        <a:spcPct val="0"/>
      </a:spcBef>
      <a:spcAft>
        <a:spcPct val="0"/>
      </a:spcAft>
      <a:defRPr kern="1200">
        <a:solidFill>
          <a:schemeClr val="tx1"/>
        </a:solidFill>
        <a:latin typeface="Tahoma" charset="0"/>
        <a:ea typeface="Arial" charset="0"/>
        <a:cs typeface="Arial" charset="0"/>
      </a:defRPr>
    </a:lvl4pPr>
    <a:lvl5pPr marL="1828800" algn="l" rtl="0" fontAlgn="base">
      <a:spcBef>
        <a:spcPct val="0"/>
      </a:spcBef>
      <a:spcAft>
        <a:spcPct val="0"/>
      </a:spcAft>
      <a:defRPr kern="1200">
        <a:solidFill>
          <a:schemeClr val="tx1"/>
        </a:solidFill>
        <a:latin typeface="Tahoma" charset="0"/>
        <a:ea typeface="Arial" charset="0"/>
        <a:cs typeface="Arial" charset="0"/>
      </a:defRPr>
    </a:lvl5pPr>
    <a:lvl6pPr marL="2286000" algn="l" defTabSz="914400" rtl="0" eaLnBrk="1" latinLnBrk="0" hangingPunct="1">
      <a:defRPr kern="1200">
        <a:solidFill>
          <a:schemeClr val="tx1"/>
        </a:solidFill>
        <a:latin typeface="Tahoma" charset="0"/>
        <a:ea typeface="Arial" charset="0"/>
        <a:cs typeface="Arial" charset="0"/>
      </a:defRPr>
    </a:lvl6pPr>
    <a:lvl7pPr marL="2743200" algn="l" defTabSz="914400" rtl="0" eaLnBrk="1" latinLnBrk="0" hangingPunct="1">
      <a:defRPr kern="1200">
        <a:solidFill>
          <a:schemeClr val="tx1"/>
        </a:solidFill>
        <a:latin typeface="Tahoma" charset="0"/>
        <a:ea typeface="Arial" charset="0"/>
        <a:cs typeface="Arial" charset="0"/>
      </a:defRPr>
    </a:lvl7pPr>
    <a:lvl8pPr marL="3200400" algn="l" defTabSz="914400" rtl="0" eaLnBrk="1" latinLnBrk="0" hangingPunct="1">
      <a:defRPr kern="1200">
        <a:solidFill>
          <a:schemeClr val="tx1"/>
        </a:solidFill>
        <a:latin typeface="Tahoma" charset="0"/>
        <a:ea typeface="Arial" charset="0"/>
        <a:cs typeface="Arial" charset="0"/>
      </a:defRPr>
    </a:lvl8pPr>
    <a:lvl9pPr marL="3657600" algn="l" defTabSz="914400" rtl="0" eaLnBrk="1" latinLnBrk="0" hangingPunct="1">
      <a:defRPr kern="1200">
        <a:solidFill>
          <a:schemeClr val="tx1"/>
        </a:solidFill>
        <a:latin typeface="Tahoma"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CC0000"/>
    <a:srgbClr val="FFFF00"/>
    <a:srgbClr val="000000"/>
    <a:srgbClr val="A50021"/>
    <a:srgbClr val="FCF7D0"/>
    <a:srgbClr val="80808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39" autoAdjust="0"/>
    <p:restoredTop sz="94173" autoAdjust="0"/>
  </p:normalViewPr>
  <p:slideViewPr>
    <p:cSldViewPr>
      <p:cViewPr>
        <p:scale>
          <a:sx n="104" d="100"/>
          <a:sy n="104" d="100"/>
        </p:scale>
        <p:origin x="1392" y="4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78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notesMaster" Target="notesMasters/notesMaster1.xml"/><Relationship Id="rId138" Type="http://schemas.openxmlformats.org/officeDocument/2006/relationships/presProps" Target="presProps.xml"/><Relationship Id="rId13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40" Type="http://schemas.openxmlformats.org/officeDocument/2006/relationships/theme" Target="theme/theme1.xml"/><Relationship Id="rId1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68E6CAE-0678-A046-ADCA-D852F396B32F}" type="datetimeFigureOut">
              <a:rPr lang="ru-RU"/>
              <a:pPr>
                <a:defRPr/>
              </a:pPr>
              <a:t>13.11.2018</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499CF079-9B29-E64B-9742-519A8B1D41A7}" type="slidenum">
              <a:rPr lang="ru-RU" altLang="ru-RU"/>
              <a:pPr/>
              <a:t>‹#›</a:t>
            </a:fld>
            <a:endParaRPr lang="ru-RU" altLang="ru-RU"/>
          </a:p>
        </p:txBody>
      </p:sp>
    </p:spTree>
    <p:extLst>
      <p:ext uri="{BB962C8B-B14F-4D97-AF65-F5344CB8AC3E}">
        <p14:creationId xmlns:p14="http://schemas.microsoft.com/office/powerpoint/2010/main" val="3297863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mn-lt"/>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mn-lt"/>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mn-lt"/>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mn-lt"/>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6"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6147"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Arial" charset="0"/>
                <a:cs typeface="Arial" charset="0"/>
              </a:defRPr>
            </a:lvl1pPr>
            <a:lvl2pPr marL="742950" indent="-285750">
              <a:defRPr>
                <a:solidFill>
                  <a:schemeClr val="tx1"/>
                </a:solidFill>
                <a:latin typeface="Tahoma" charset="0"/>
                <a:ea typeface="Arial" charset="0"/>
                <a:cs typeface="Arial" charset="0"/>
              </a:defRPr>
            </a:lvl2pPr>
            <a:lvl3pPr marL="1143000" indent="-228600">
              <a:defRPr>
                <a:solidFill>
                  <a:schemeClr val="tx1"/>
                </a:solidFill>
                <a:latin typeface="Tahoma" charset="0"/>
                <a:ea typeface="Arial" charset="0"/>
                <a:cs typeface="Arial" charset="0"/>
              </a:defRPr>
            </a:lvl3pPr>
            <a:lvl4pPr marL="1600200" indent="-228600">
              <a:defRPr>
                <a:solidFill>
                  <a:schemeClr val="tx1"/>
                </a:solidFill>
                <a:latin typeface="Tahoma" charset="0"/>
                <a:ea typeface="Arial" charset="0"/>
                <a:cs typeface="Arial" charset="0"/>
              </a:defRPr>
            </a:lvl4pPr>
            <a:lvl5pPr marL="2057400" indent="-22860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fld id="{80033F8B-105A-1B41-9312-1655A9BC70B3}" type="slidenum">
              <a:rPr lang="ru-RU" altLang="ru-RU">
                <a:latin typeface="Calibri" charset="0"/>
              </a:rPr>
              <a:pPr/>
              <a:t>1</a:t>
            </a:fld>
            <a:endParaRPr lang="ru-RU" altLang="ru-RU">
              <a:latin typeface="Calibri" charset="0"/>
            </a:endParaRPr>
          </a:p>
        </p:txBody>
      </p:sp>
    </p:spTree>
    <p:extLst>
      <p:ext uri="{BB962C8B-B14F-4D97-AF65-F5344CB8AC3E}">
        <p14:creationId xmlns:p14="http://schemas.microsoft.com/office/powerpoint/2010/main" val="89257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10</a:t>
            </a:fld>
            <a:endParaRPr lang="ru-RU" altLang="ru-RU">
              <a:latin typeface="Calibri" charset="0"/>
            </a:endParaRPr>
          </a:p>
        </p:txBody>
      </p:sp>
    </p:spTree>
    <p:extLst>
      <p:ext uri="{BB962C8B-B14F-4D97-AF65-F5344CB8AC3E}">
        <p14:creationId xmlns:p14="http://schemas.microsoft.com/office/powerpoint/2010/main" val="5203963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125</a:t>
            </a:fld>
            <a:endParaRPr lang="ru-RU" altLang="ru-RU">
              <a:latin typeface="Calibri" charset="0"/>
            </a:endParaRPr>
          </a:p>
        </p:txBody>
      </p:sp>
    </p:spTree>
    <p:extLst>
      <p:ext uri="{BB962C8B-B14F-4D97-AF65-F5344CB8AC3E}">
        <p14:creationId xmlns:p14="http://schemas.microsoft.com/office/powerpoint/2010/main" val="19385723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126</a:t>
            </a:fld>
            <a:endParaRPr lang="ru-RU" altLang="ru-RU">
              <a:latin typeface="Calibri" charset="0"/>
            </a:endParaRPr>
          </a:p>
        </p:txBody>
      </p:sp>
    </p:spTree>
    <p:extLst>
      <p:ext uri="{BB962C8B-B14F-4D97-AF65-F5344CB8AC3E}">
        <p14:creationId xmlns:p14="http://schemas.microsoft.com/office/powerpoint/2010/main" val="1026418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11</a:t>
            </a:fld>
            <a:endParaRPr lang="ru-RU" altLang="ru-RU">
              <a:latin typeface="Calibri" charset="0"/>
            </a:endParaRPr>
          </a:p>
        </p:txBody>
      </p:sp>
    </p:spTree>
    <p:extLst>
      <p:ext uri="{BB962C8B-B14F-4D97-AF65-F5344CB8AC3E}">
        <p14:creationId xmlns:p14="http://schemas.microsoft.com/office/powerpoint/2010/main" val="1177534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12</a:t>
            </a:fld>
            <a:endParaRPr lang="ru-RU" altLang="ru-RU">
              <a:latin typeface="Calibri" charset="0"/>
            </a:endParaRPr>
          </a:p>
        </p:txBody>
      </p:sp>
    </p:spTree>
    <p:extLst>
      <p:ext uri="{BB962C8B-B14F-4D97-AF65-F5344CB8AC3E}">
        <p14:creationId xmlns:p14="http://schemas.microsoft.com/office/powerpoint/2010/main" val="244229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13</a:t>
            </a:fld>
            <a:endParaRPr lang="ru-RU" altLang="ru-RU">
              <a:latin typeface="Calibri" charset="0"/>
            </a:endParaRPr>
          </a:p>
        </p:txBody>
      </p:sp>
    </p:spTree>
    <p:extLst>
      <p:ext uri="{BB962C8B-B14F-4D97-AF65-F5344CB8AC3E}">
        <p14:creationId xmlns:p14="http://schemas.microsoft.com/office/powerpoint/2010/main" val="1911536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14</a:t>
            </a:fld>
            <a:endParaRPr lang="ru-RU" altLang="ru-RU">
              <a:latin typeface="Calibri" charset="0"/>
            </a:endParaRPr>
          </a:p>
        </p:txBody>
      </p:sp>
    </p:spTree>
    <p:extLst>
      <p:ext uri="{BB962C8B-B14F-4D97-AF65-F5344CB8AC3E}">
        <p14:creationId xmlns:p14="http://schemas.microsoft.com/office/powerpoint/2010/main" val="1783353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15</a:t>
            </a:fld>
            <a:endParaRPr lang="ru-RU" altLang="ru-RU">
              <a:latin typeface="Calibri" charset="0"/>
            </a:endParaRPr>
          </a:p>
        </p:txBody>
      </p:sp>
    </p:spTree>
    <p:extLst>
      <p:ext uri="{BB962C8B-B14F-4D97-AF65-F5344CB8AC3E}">
        <p14:creationId xmlns:p14="http://schemas.microsoft.com/office/powerpoint/2010/main" val="109981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16</a:t>
            </a:fld>
            <a:endParaRPr lang="ru-RU" altLang="ru-RU">
              <a:latin typeface="Calibri" charset="0"/>
            </a:endParaRPr>
          </a:p>
        </p:txBody>
      </p:sp>
    </p:spTree>
    <p:extLst>
      <p:ext uri="{BB962C8B-B14F-4D97-AF65-F5344CB8AC3E}">
        <p14:creationId xmlns:p14="http://schemas.microsoft.com/office/powerpoint/2010/main" val="362916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17</a:t>
            </a:fld>
            <a:endParaRPr lang="ru-RU" altLang="ru-RU">
              <a:latin typeface="Calibri" charset="0"/>
            </a:endParaRPr>
          </a:p>
        </p:txBody>
      </p:sp>
    </p:spTree>
    <p:extLst>
      <p:ext uri="{BB962C8B-B14F-4D97-AF65-F5344CB8AC3E}">
        <p14:creationId xmlns:p14="http://schemas.microsoft.com/office/powerpoint/2010/main" val="571197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18</a:t>
            </a:fld>
            <a:endParaRPr lang="ru-RU" altLang="ru-RU">
              <a:latin typeface="Calibri" charset="0"/>
            </a:endParaRPr>
          </a:p>
        </p:txBody>
      </p:sp>
    </p:spTree>
    <p:extLst>
      <p:ext uri="{BB962C8B-B14F-4D97-AF65-F5344CB8AC3E}">
        <p14:creationId xmlns:p14="http://schemas.microsoft.com/office/powerpoint/2010/main" val="2068903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19</a:t>
            </a:fld>
            <a:endParaRPr lang="ru-RU" altLang="ru-RU">
              <a:latin typeface="Calibri" charset="0"/>
            </a:endParaRPr>
          </a:p>
        </p:txBody>
      </p:sp>
    </p:spTree>
    <p:extLst>
      <p:ext uri="{BB962C8B-B14F-4D97-AF65-F5344CB8AC3E}">
        <p14:creationId xmlns:p14="http://schemas.microsoft.com/office/powerpoint/2010/main" val="174686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2</a:t>
            </a:fld>
            <a:endParaRPr lang="ru-RU" altLang="ru-RU">
              <a:latin typeface="Calibri" charset="0"/>
            </a:endParaRPr>
          </a:p>
        </p:txBody>
      </p:sp>
    </p:spTree>
    <p:extLst>
      <p:ext uri="{BB962C8B-B14F-4D97-AF65-F5344CB8AC3E}">
        <p14:creationId xmlns:p14="http://schemas.microsoft.com/office/powerpoint/2010/main" val="115223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20</a:t>
            </a:fld>
            <a:endParaRPr lang="ru-RU" altLang="ru-RU">
              <a:latin typeface="Calibri" charset="0"/>
            </a:endParaRPr>
          </a:p>
        </p:txBody>
      </p:sp>
    </p:spTree>
    <p:extLst>
      <p:ext uri="{BB962C8B-B14F-4D97-AF65-F5344CB8AC3E}">
        <p14:creationId xmlns:p14="http://schemas.microsoft.com/office/powerpoint/2010/main" val="1630877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21</a:t>
            </a:fld>
            <a:endParaRPr lang="ru-RU" altLang="ru-RU">
              <a:latin typeface="Calibri" charset="0"/>
            </a:endParaRPr>
          </a:p>
        </p:txBody>
      </p:sp>
    </p:spTree>
    <p:extLst>
      <p:ext uri="{BB962C8B-B14F-4D97-AF65-F5344CB8AC3E}">
        <p14:creationId xmlns:p14="http://schemas.microsoft.com/office/powerpoint/2010/main" val="1337204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22</a:t>
            </a:fld>
            <a:endParaRPr lang="ru-RU" altLang="ru-RU">
              <a:latin typeface="Calibri" charset="0"/>
            </a:endParaRPr>
          </a:p>
        </p:txBody>
      </p:sp>
    </p:spTree>
    <p:extLst>
      <p:ext uri="{BB962C8B-B14F-4D97-AF65-F5344CB8AC3E}">
        <p14:creationId xmlns:p14="http://schemas.microsoft.com/office/powerpoint/2010/main" val="1078553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23</a:t>
            </a:fld>
            <a:endParaRPr lang="ru-RU" altLang="ru-RU">
              <a:latin typeface="Calibri" charset="0"/>
            </a:endParaRPr>
          </a:p>
        </p:txBody>
      </p:sp>
    </p:spTree>
    <p:extLst>
      <p:ext uri="{BB962C8B-B14F-4D97-AF65-F5344CB8AC3E}">
        <p14:creationId xmlns:p14="http://schemas.microsoft.com/office/powerpoint/2010/main" val="843070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24</a:t>
            </a:fld>
            <a:endParaRPr lang="ru-RU" altLang="ru-RU">
              <a:latin typeface="Calibri" charset="0"/>
            </a:endParaRPr>
          </a:p>
        </p:txBody>
      </p:sp>
    </p:spTree>
    <p:extLst>
      <p:ext uri="{BB962C8B-B14F-4D97-AF65-F5344CB8AC3E}">
        <p14:creationId xmlns:p14="http://schemas.microsoft.com/office/powerpoint/2010/main" val="1778411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25</a:t>
            </a:fld>
            <a:endParaRPr lang="ru-RU" altLang="ru-RU">
              <a:latin typeface="Calibri" charset="0"/>
            </a:endParaRPr>
          </a:p>
        </p:txBody>
      </p:sp>
    </p:spTree>
    <p:extLst>
      <p:ext uri="{BB962C8B-B14F-4D97-AF65-F5344CB8AC3E}">
        <p14:creationId xmlns:p14="http://schemas.microsoft.com/office/powerpoint/2010/main" val="1016915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26</a:t>
            </a:fld>
            <a:endParaRPr lang="ru-RU" altLang="ru-RU">
              <a:latin typeface="Calibri" charset="0"/>
            </a:endParaRPr>
          </a:p>
        </p:txBody>
      </p:sp>
    </p:spTree>
    <p:extLst>
      <p:ext uri="{BB962C8B-B14F-4D97-AF65-F5344CB8AC3E}">
        <p14:creationId xmlns:p14="http://schemas.microsoft.com/office/powerpoint/2010/main" val="1663272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27</a:t>
            </a:fld>
            <a:endParaRPr lang="ru-RU" altLang="ru-RU">
              <a:latin typeface="Calibri" charset="0"/>
            </a:endParaRPr>
          </a:p>
        </p:txBody>
      </p:sp>
    </p:spTree>
    <p:extLst>
      <p:ext uri="{BB962C8B-B14F-4D97-AF65-F5344CB8AC3E}">
        <p14:creationId xmlns:p14="http://schemas.microsoft.com/office/powerpoint/2010/main" val="1076698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28</a:t>
            </a:fld>
            <a:endParaRPr lang="ru-RU" altLang="ru-RU">
              <a:latin typeface="Calibri" charset="0"/>
            </a:endParaRPr>
          </a:p>
        </p:txBody>
      </p:sp>
    </p:spTree>
    <p:extLst>
      <p:ext uri="{BB962C8B-B14F-4D97-AF65-F5344CB8AC3E}">
        <p14:creationId xmlns:p14="http://schemas.microsoft.com/office/powerpoint/2010/main" val="37154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29</a:t>
            </a:fld>
            <a:endParaRPr lang="ru-RU" altLang="ru-RU">
              <a:latin typeface="Calibri" charset="0"/>
            </a:endParaRPr>
          </a:p>
        </p:txBody>
      </p:sp>
    </p:spTree>
    <p:extLst>
      <p:ext uri="{BB962C8B-B14F-4D97-AF65-F5344CB8AC3E}">
        <p14:creationId xmlns:p14="http://schemas.microsoft.com/office/powerpoint/2010/main" val="17305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3</a:t>
            </a:fld>
            <a:endParaRPr lang="ru-RU" altLang="ru-RU">
              <a:latin typeface="Calibri" charset="0"/>
            </a:endParaRPr>
          </a:p>
        </p:txBody>
      </p:sp>
    </p:spTree>
    <p:extLst>
      <p:ext uri="{BB962C8B-B14F-4D97-AF65-F5344CB8AC3E}">
        <p14:creationId xmlns:p14="http://schemas.microsoft.com/office/powerpoint/2010/main" val="1482956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30</a:t>
            </a:fld>
            <a:endParaRPr lang="ru-RU" altLang="ru-RU">
              <a:latin typeface="Calibri" charset="0"/>
            </a:endParaRPr>
          </a:p>
        </p:txBody>
      </p:sp>
    </p:spTree>
    <p:extLst>
      <p:ext uri="{BB962C8B-B14F-4D97-AF65-F5344CB8AC3E}">
        <p14:creationId xmlns:p14="http://schemas.microsoft.com/office/powerpoint/2010/main" val="1344326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31</a:t>
            </a:fld>
            <a:endParaRPr lang="ru-RU" altLang="ru-RU">
              <a:latin typeface="Calibri" charset="0"/>
            </a:endParaRPr>
          </a:p>
        </p:txBody>
      </p:sp>
    </p:spTree>
    <p:extLst>
      <p:ext uri="{BB962C8B-B14F-4D97-AF65-F5344CB8AC3E}">
        <p14:creationId xmlns:p14="http://schemas.microsoft.com/office/powerpoint/2010/main" val="157900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32</a:t>
            </a:fld>
            <a:endParaRPr lang="ru-RU" altLang="ru-RU">
              <a:latin typeface="Calibri" charset="0"/>
            </a:endParaRPr>
          </a:p>
        </p:txBody>
      </p:sp>
    </p:spTree>
    <p:extLst>
      <p:ext uri="{BB962C8B-B14F-4D97-AF65-F5344CB8AC3E}">
        <p14:creationId xmlns:p14="http://schemas.microsoft.com/office/powerpoint/2010/main" val="2024945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33</a:t>
            </a:fld>
            <a:endParaRPr lang="ru-RU" altLang="ru-RU">
              <a:latin typeface="Calibri" charset="0"/>
            </a:endParaRPr>
          </a:p>
        </p:txBody>
      </p:sp>
    </p:spTree>
    <p:extLst>
      <p:ext uri="{BB962C8B-B14F-4D97-AF65-F5344CB8AC3E}">
        <p14:creationId xmlns:p14="http://schemas.microsoft.com/office/powerpoint/2010/main" val="785682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34</a:t>
            </a:fld>
            <a:endParaRPr lang="ru-RU" altLang="ru-RU">
              <a:latin typeface="Calibri" charset="0"/>
            </a:endParaRPr>
          </a:p>
        </p:txBody>
      </p:sp>
    </p:spTree>
    <p:extLst>
      <p:ext uri="{BB962C8B-B14F-4D97-AF65-F5344CB8AC3E}">
        <p14:creationId xmlns:p14="http://schemas.microsoft.com/office/powerpoint/2010/main" val="884636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35</a:t>
            </a:fld>
            <a:endParaRPr lang="ru-RU" altLang="ru-RU">
              <a:latin typeface="Calibri" charset="0"/>
            </a:endParaRPr>
          </a:p>
        </p:txBody>
      </p:sp>
    </p:spTree>
    <p:extLst>
      <p:ext uri="{BB962C8B-B14F-4D97-AF65-F5344CB8AC3E}">
        <p14:creationId xmlns:p14="http://schemas.microsoft.com/office/powerpoint/2010/main" val="1479426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36</a:t>
            </a:fld>
            <a:endParaRPr lang="ru-RU" altLang="ru-RU">
              <a:latin typeface="Calibri" charset="0"/>
            </a:endParaRPr>
          </a:p>
        </p:txBody>
      </p:sp>
    </p:spTree>
    <p:extLst>
      <p:ext uri="{BB962C8B-B14F-4D97-AF65-F5344CB8AC3E}">
        <p14:creationId xmlns:p14="http://schemas.microsoft.com/office/powerpoint/2010/main" val="1812905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37</a:t>
            </a:fld>
            <a:endParaRPr lang="ru-RU" altLang="ru-RU">
              <a:latin typeface="Calibri" charset="0"/>
            </a:endParaRPr>
          </a:p>
        </p:txBody>
      </p:sp>
    </p:spTree>
    <p:extLst>
      <p:ext uri="{BB962C8B-B14F-4D97-AF65-F5344CB8AC3E}">
        <p14:creationId xmlns:p14="http://schemas.microsoft.com/office/powerpoint/2010/main" val="883159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38</a:t>
            </a:fld>
            <a:endParaRPr lang="ru-RU" altLang="ru-RU">
              <a:latin typeface="Calibri" charset="0"/>
            </a:endParaRPr>
          </a:p>
        </p:txBody>
      </p:sp>
    </p:spTree>
    <p:extLst>
      <p:ext uri="{BB962C8B-B14F-4D97-AF65-F5344CB8AC3E}">
        <p14:creationId xmlns:p14="http://schemas.microsoft.com/office/powerpoint/2010/main" val="1405980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39</a:t>
            </a:fld>
            <a:endParaRPr lang="ru-RU" altLang="ru-RU">
              <a:latin typeface="Calibri" charset="0"/>
            </a:endParaRPr>
          </a:p>
        </p:txBody>
      </p:sp>
    </p:spTree>
    <p:extLst>
      <p:ext uri="{BB962C8B-B14F-4D97-AF65-F5344CB8AC3E}">
        <p14:creationId xmlns:p14="http://schemas.microsoft.com/office/powerpoint/2010/main" val="2090870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4</a:t>
            </a:fld>
            <a:endParaRPr lang="ru-RU" altLang="ru-RU">
              <a:latin typeface="Calibri" charset="0"/>
            </a:endParaRPr>
          </a:p>
        </p:txBody>
      </p:sp>
    </p:spTree>
    <p:extLst>
      <p:ext uri="{BB962C8B-B14F-4D97-AF65-F5344CB8AC3E}">
        <p14:creationId xmlns:p14="http://schemas.microsoft.com/office/powerpoint/2010/main" val="919874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40</a:t>
            </a:fld>
            <a:endParaRPr lang="ru-RU" altLang="ru-RU">
              <a:latin typeface="Calibri" charset="0"/>
            </a:endParaRPr>
          </a:p>
        </p:txBody>
      </p:sp>
    </p:spTree>
    <p:extLst>
      <p:ext uri="{BB962C8B-B14F-4D97-AF65-F5344CB8AC3E}">
        <p14:creationId xmlns:p14="http://schemas.microsoft.com/office/powerpoint/2010/main" val="1071831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41</a:t>
            </a:fld>
            <a:endParaRPr lang="ru-RU" altLang="ru-RU">
              <a:latin typeface="Calibri" charset="0"/>
            </a:endParaRPr>
          </a:p>
        </p:txBody>
      </p:sp>
    </p:spTree>
    <p:extLst>
      <p:ext uri="{BB962C8B-B14F-4D97-AF65-F5344CB8AC3E}">
        <p14:creationId xmlns:p14="http://schemas.microsoft.com/office/powerpoint/2010/main" val="1693309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58</a:t>
            </a:fld>
            <a:endParaRPr lang="ru-RU" altLang="ru-RU">
              <a:latin typeface="Calibri" charset="0"/>
            </a:endParaRPr>
          </a:p>
        </p:txBody>
      </p:sp>
    </p:spTree>
    <p:extLst>
      <p:ext uri="{BB962C8B-B14F-4D97-AF65-F5344CB8AC3E}">
        <p14:creationId xmlns:p14="http://schemas.microsoft.com/office/powerpoint/2010/main" val="1711104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59</a:t>
            </a:fld>
            <a:endParaRPr lang="ru-RU" altLang="ru-RU">
              <a:latin typeface="Calibri" charset="0"/>
            </a:endParaRPr>
          </a:p>
        </p:txBody>
      </p:sp>
    </p:spTree>
    <p:extLst>
      <p:ext uri="{BB962C8B-B14F-4D97-AF65-F5344CB8AC3E}">
        <p14:creationId xmlns:p14="http://schemas.microsoft.com/office/powerpoint/2010/main" val="1210876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64</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19209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65</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85760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66</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486651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67</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704435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68</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769627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69</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12396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5</a:t>
            </a:fld>
            <a:endParaRPr lang="ru-RU" altLang="ru-RU">
              <a:latin typeface="Calibri" charset="0"/>
            </a:endParaRPr>
          </a:p>
        </p:txBody>
      </p:sp>
    </p:spTree>
    <p:extLst>
      <p:ext uri="{BB962C8B-B14F-4D97-AF65-F5344CB8AC3E}">
        <p14:creationId xmlns:p14="http://schemas.microsoft.com/office/powerpoint/2010/main" val="1652493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70</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243213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71</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651320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72</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84780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73</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233444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74</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770315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75</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7905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76</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28902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77</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816423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78</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769080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79</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94582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6</a:t>
            </a:fld>
            <a:endParaRPr lang="ru-RU" altLang="ru-RU">
              <a:latin typeface="Calibri" charset="0"/>
            </a:endParaRPr>
          </a:p>
        </p:txBody>
      </p:sp>
    </p:spTree>
    <p:extLst>
      <p:ext uri="{BB962C8B-B14F-4D97-AF65-F5344CB8AC3E}">
        <p14:creationId xmlns:p14="http://schemas.microsoft.com/office/powerpoint/2010/main" val="13778845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80</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041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81</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007378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Segoe UI" panose="020B0502040204020203" pitchFamily="34" charset="0"/>
                <a:cs typeface="Segoe UI" panose="020B0502040204020203" pitchFamily="34" charset="0"/>
              </a:rPr>
              <a:pPr eaLnBrk="1" hangingPunct="1"/>
              <a:t>82</a:t>
            </a:fld>
            <a:endParaRPr lang="ru-RU" alt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262325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85</a:t>
            </a:fld>
            <a:endParaRPr lang="ru-RU" altLang="ru-RU">
              <a:latin typeface="Calibri" charset="0"/>
            </a:endParaRPr>
          </a:p>
        </p:txBody>
      </p:sp>
    </p:spTree>
    <p:extLst>
      <p:ext uri="{BB962C8B-B14F-4D97-AF65-F5344CB8AC3E}">
        <p14:creationId xmlns:p14="http://schemas.microsoft.com/office/powerpoint/2010/main" val="14902749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86</a:t>
            </a:fld>
            <a:endParaRPr lang="ru-RU" altLang="ru-RU">
              <a:latin typeface="Calibri" charset="0"/>
            </a:endParaRPr>
          </a:p>
        </p:txBody>
      </p:sp>
    </p:spTree>
    <p:extLst>
      <p:ext uri="{BB962C8B-B14F-4D97-AF65-F5344CB8AC3E}">
        <p14:creationId xmlns:p14="http://schemas.microsoft.com/office/powerpoint/2010/main" val="15276574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87</a:t>
            </a:fld>
            <a:endParaRPr lang="ru-RU" altLang="ru-RU">
              <a:latin typeface="Calibri" charset="0"/>
            </a:endParaRPr>
          </a:p>
        </p:txBody>
      </p:sp>
    </p:spTree>
    <p:extLst>
      <p:ext uri="{BB962C8B-B14F-4D97-AF65-F5344CB8AC3E}">
        <p14:creationId xmlns:p14="http://schemas.microsoft.com/office/powerpoint/2010/main" val="5520469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88</a:t>
            </a:fld>
            <a:endParaRPr lang="ru-RU" altLang="ru-RU">
              <a:latin typeface="Calibri" charset="0"/>
            </a:endParaRPr>
          </a:p>
        </p:txBody>
      </p:sp>
    </p:spTree>
    <p:extLst>
      <p:ext uri="{BB962C8B-B14F-4D97-AF65-F5344CB8AC3E}">
        <p14:creationId xmlns:p14="http://schemas.microsoft.com/office/powerpoint/2010/main" val="409870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89</a:t>
            </a:fld>
            <a:endParaRPr lang="ru-RU" altLang="ru-RU">
              <a:latin typeface="Calibri" charset="0"/>
            </a:endParaRPr>
          </a:p>
        </p:txBody>
      </p:sp>
    </p:spTree>
    <p:extLst>
      <p:ext uri="{BB962C8B-B14F-4D97-AF65-F5344CB8AC3E}">
        <p14:creationId xmlns:p14="http://schemas.microsoft.com/office/powerpoint/2010/main" val="8637995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90</a:t>
            </a:fld>
            <a:endParaRPr lang="ru-RU" altLang="ru-RU">
              <a:latin typeface="Calibri" charset="0"/>
            </a:endParaRPr>
          </a:p>
        </p:txBody>
      </p:sp>
    </p:spTree>
    <p:extLst>
      <p:ext uri="{BB962C8B-B14F-4D97-AF65-F5344CB8AC3E}">
        <p14:creationId xmlns:p14="http://schemas.microsoft.com/office/powerpoint/2010/main" val="16233737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91</a:t>
            </a:fld>
            <a:endParaRPr lang="ru-RU" altLang="ru-RU">
              <a:latin typeface="Calibri" charset="0"/>
            </a:endParaRPr>
          </a:p>
        </p:txBody>
      </p:sp>
    </p:spTree>
    <p:extLst>
      <p:ext uri="{BB962C8B-B14F-4D97-AF65-F5344CB8AC3E}">
        <p14:creationId xmlns:p14="http://schemas.microsoft.com/office/powerpoint/2010/main" val="1840566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7</a:t>
            </a:fld>
            <a:endParaRPr lang="ru-RU" altLang="ru-RU">
              <a:latin typeface="Calibri" charset="0"/>
            </a:endParaRPr>
          </a:p>
        </p:txBody>
      </p:sp>
    </p:spTree>
    <p:extLst>
      <p:ext uri="{BB962C8B-B14F-4D97-AF65-F5344CB8AC3E}">
        <p14:creationId xmlns:p14="http://schemas.microsoft.com/office/powerpoint/2010/main" val="12351514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92</a:t>
            </a:fld>
            <a:endParaRPr lang="ru-RU" altLang="ru-RU">
              <a:latin typeface="Calibri" charset="0"/>
            </a:endParaRPr>
          </a:p>
        </p:txBody>
      </p:sp>
    </p:spTree>
    <p:extLst>
      <p:ext uri="{BB962C8B-B14F-4D97-AF65-F5344CB8AC3E}">
        <p14:creationId xmlns:p14="http://schemas.microsoft.com/office/powerpoint/2010/main" val="11209279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93</a:t>
            </a:fld>
            <a:endParaRPr lang="ru-RU" altLang="ru-RU">
              <a:latin typeface="Calibri" charset="0"/>
            </a:endParaRPr>
          </a:p>
        </p:txBody>
      </p:sp>
    </p:spTree>
    <p:extLst>
      <p:ext uri="{BB962C8B-B14F-4D97-AF65-F5344CB8AC3E}">
        <p14:creationId xmlns:p14="http://schemas.microsoft.com/office/powerpoint/2010/main" val="17183945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94</a:t>
            </a:fld>
            <a:endParaRPr lang="ru-RU" altLang="ru-RU">
              <a:latin typeface="Calibri" charset="0"/>
            </a:endParaRPr>
          </a:p>
        </p:txBody>
      </p:sp>
    </p:spTree>
    <p:extLst>
      <p:ext uri="{BB962C8B-B14F-4D97-AF65-F5344CB8AC3E}">
        <p14:creationId xmlns:p14="http://schemas.microsoft.com/office/powerpoint/2010/main" val="2659155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95</a:t>
            </a:fld>
            <a:endParaRPr lang="ru-RU" altLang="ru-RU">
              <a:latin typeface="Calibri" charset="0"/>
            </a:endParaRPr>
          </a:p>
        </p:txBody>
      </p:sp>
    </p:spTree>
    <p:extLst>
      <p:ext uri="{BB962C8B-B14F-4D97-AF65-F5344CB8AC3E}">
        <p14:creationId xmlns:p14="http://schemas.microsoft.com/office/powerpoint/2010/main" val="2817333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96</a:t>
            </a:fld>
            <a:endParaRPr lang="ru-RU" altLang="ru-RU">
              <a:latin typeface="Calibri" charset="0"/>
            </a:endParaRPr>
          </a:p>
        </p:txBody>
      </p:sp>
    </p:spTree>
    <p:extLst>
      <p:ext uri="{BB962C8B-B14F-4D97-AF65-F5344CB8AC3E}">
        <p14:creationId xmlns:p14="http://schemas.microsoft.com/office/powerpoint/2010/main" val="11718469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97</a:t>
            </a:fld>
            <a:endParaRPr lang="ru-RU" altLang="ru-RU">
              <a:latin typeface="Calibri" charset="0"/>
            </a:endParaRPr>
          </a:p>
        </p:txBody>
      </p:sp>
    </p:spTree>
    <p:extLst>
      <p:ext uri="{BB962C8B-B14F-4D97-AF65-F5344CB8AC3E}">
        <p14:creationId xmlns:p14="http://schemas.microsoft.com/office/powerpoint/2010/main" val="18740153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98</a:t>
            </a:fld>
            <a:endParaRPr lang="ru-RU" altLang="ru-RU">
              <a:latin typeface="Calibri" charset="0"/>
            </a:endParaRPr>
          </a:p>
        </p:txBody>
      </p:sp>
    </p:spTree>
    <p:extLst>
      <p:ext uri="{BB962C8B-B14F-4D97-AF65-F5344CB8AC3E}">
        <p14:creationId xmlns:p14="http://schemas.microsoft.com/office/powerpoint/2010/main" val="19556645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102</a:t>
            </a:fld>
            <a:endParaRPr lang="ru-RU" altLang="ru-RU">
              <a:latin typeface="Calibri" charset="0"/>
            </a:endParaRPr>
          </a:p>
        </p:txBody>
      </p:sp>
    </p:spTree>
    <p:extLst>
      <p:ext uri="{BB962C8B-B14F-4D97-AF65-F5344CB8AC3E}">
        <p14:creationId xmlns:p14="http://schemas.microsoft.com/office/powerpoint/2010/main" val="14859117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103</a:t>
            </a:fld>
            <a:endParaRPr lang="ru-RU" altLang="ru-RU">
              <a:latin typeface="Calibri" charset="0"/>
            </a:endParaRPr>
          </a:p>
        </p:txBody>
      </p:sp>
    </p:spTree>
    <p:extLst>
      <p:ext uri="{BB962C8B-B14F-4D97-AF65-F5344CB8AC3E}">
        <p14:creationId xmlns:p14="http://schemas.microsoft.com/office/powerpoint/2010/main" val="13229986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104</a:t>
            </a:fld>
            <a:endParaRPr lang="ru-RU" altLang="ru-RU">
              <a:latin typeface="Calibri" charset="0"/>
            </a:endParaRPr>
          </a:p>
        </p:txBody>
      </p:sp>
    </p:spTree>
    <p:extLst>
      <p:ext uri="{BB962C8B-B14F-4D97-AF65-F5344CB8AC3E}">
        <p14:creationId xmlns:p14="http://schemas.microsoft.com/office/powerpoint/2010/main" val="543792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8</a:t>
            </a:fld>
            <a:endParaRPr lang="ru-RU" altLang="ru-RU">
              <a:latin typeface="Calibri" charset="0"/>
            </a:endParaRPr>
          </a:p>
        </p:txBody>
      </p:sp>
    </p:spTree>
    <p:extLst>
      <p:ext uri="{BB962C8B-B14F-4D97-AF65-F5344CB8AC3E}">
        <p14:creationId xmlns:p14="http://schemas.microsoft.com/office/powerpoint/2010/main" val="350815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105</a:t>
            </a:fld>
            <a:endParaRPr lang="ru-RU" altLang="ru-RU">
              <a:latin typeface="Calibri" charset="0"/>
            </a:endParaRPr>
          </a:p>
        </p:txBody>
      </p:sp>
    </p:spTree>
    <p:extLst>
      <p:ext uri="{BB962C8B-B14F-4D97-AF65-F5344CB8AC3E}">
        <p14:creationId xmlns:p14="http://schemas.microsoft.com/office/powerpoint/2010/main" val="5983985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106</a:t>
            </a:fld>
            <a:endParaRPr lang="ru-RU" altLang="ru-RU">
              <a:latin typeface="Calibri" charset="0"/>
            </a:endParaRPr>
          </a:p>
        </p:txBody>
      </p:sp>
    </p:spTree>
    <p:extLst>
      <p:ext uri="{BB962C8B-B14F-4D97-AF65-F5344CB8AC3E}">
        <p14:creationId xmlns:p14="http://schemas.microsoft.com/office/powerpoint/2010/main" val="17328281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107</a:t>
            </a:fld>
            <a:endParaRPr lang="ru-RU" altLang="ru-RU">
              <a:latin typeface="Calibri" charset="0"/>
            </a:endParaRPr>
          </a:p>
        </p:txBody>
      </p:sp>
    </p:spTree>
    <p:extLst>
      <p:ext uri="{BB962C8B-B14F-4D97-AF65-F5344CB8AC3E}">
        <p14:creationId xmlns:p14="http://schemas.microsoft.com/office/powerpoint/2010/main" val="5395683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108</a:t>
            </a:fld>
            <a:endParaRPr lang="ru-RU" altLang="ru-RU">
              <a:latin typeface="Calibri" charset="0"/>
            </a:endParaRPr>
          </a:p>
        </p:txBody>
      </p:sp>
    </p:spTree>
    <p:extLst>
      <p:ext uri="{BB962C8B-B14F-4D97-AF65-F5344CB8AC3E}">
        <p14:creationId xmlns:p14="http://schemas.microsoft.com/office/powerpoint/2010/main" val="5405440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109</a:t>
            </a:fld>
            <a:endParaRPr lang="ru-RU" altLang="ru-RU">
              <a:latin typeface="Calibri" charset="0"/>
            </a:endParaRPr>
          </a:p>
        </p:txBody>
      </p:sp>
    </p:spTree>
    <p:extLst>
      <p:ext uri="{BB962C8B-B14F-4D97-AF65-F5344CB8AC3E}">
        <p14:creationId xmlns:p14="http://schemas.microsoft.com/office/powerpoint/2010/main" val="21149284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110</a:t>
            </a:fld>
            <a:endParaRPr lang="ru-RU" altLang="ru-RU">
              <a:latin typeface="Calibri" charset="0"/>
            </a:endParaRPr>
          </a:p>
        </p:txBody>
      </p:sp>
    </p:spTree>
    <p:extLst>
      <p:ext uri="{BB962C8B-B14F-4D97-AF65-F5344CB8AC3E}">
        <p14:creationId xmlns:p14="http://schemas.microsoft.com/office/powerpoint/2010/main" val="4171970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111</a:t>
            </a:fld>
            <a:endParaRPr lang="ru-RU" altLang="ru-RU">
              <a:latin typeface="Calibri" charset="0"/>
            </a:endParaRPr>
          </a:p>
        </p:txBody>
      </p:sp>
    </p:spTree>
    <p:extLst>
      <p:ext uri="{BB962C8B-B14F-4D97-AF65-F5344CB8AC3E}">
        <p14:creationId xmlns:p14="http://schemas.microsoft.com/office/powerpoint/2010/main" val="8076255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112</a:t>
            </a:fld>
            <a:endParaRPr lang="ru-RU" altLang="ru-RU">
              <a:latin typeface="Calibri" charset="0"/>
            </a:endParaRPr>
          </a:p>
        </p:txBody>
      </p:sp>
    </p:spTree>
    <p:extLst>
      <p:ext uri="{BB962C8B-B14F-4D97-AF65-F5344CB8AC3E}">
        <p14:creationId xmlns:p14="http://schemas.microsoft.com/office/powerpoint/2010/main" val="1369026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113</a:t>
            </a:fld>
            <a:endParaRPr lang="ru-RU" altLang="ru-RU">
              <a:latin typeface="Calibri" charset="0"/>
            </a:endParaRPr>
          </a:p>
        </p:txBody>
      </p:sp>
    </p:spTree>
    <p:extLst>
      <p:ext uri="{BB962C8B-B14F-4D97-AF65-F5344CB8AC3E}">
        <p14:creationId xmlns:p14="http://schemas.microsoft.com/office/powerpoint/2010/main" val="5488478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114</a:t>
            </a:fld>
            <a:endParaRPr lang="ru-RU" altLang="ru-RU">
              <a:latin typeface="Calibri" charset="0"/>
            </a:endParaRPr>
          </a:p>
        </p:txBody>
      </p:sp>
    </p:spTree>
    <p:extLst>
      <p:ext uri="{BB962C8B-B14F-4D97-AF65-F5344CB8AC3E}">
        <p14:creationId xmlns:p14="http://schemas.microsoft.com/office/powerpoint/2010/main" val="2084145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9</a:t>
            </a:fld>
            <a:endParaRPr lang="ru-RU" altLang="ru-RU">
              <a:latin typeface="Calibri" charset="0"/>
            </a:endParaRPr>
          </a:p>
        </p:txBody>
      </p:sp>
    </p:spTree>
    <p:extLst>
      <p:ext uri="{BB962C8B-B14F-4D97-AF65-F5344CB8AC3E}">
        <p14:creationId xmlns:p14="http://schemas.microsoft.com/office/powerpoint/2010/main" val="17908831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115</a:t>
            </a:fld>
            <a:endParaRPr lang="ru-RU" altLang="ru-RU">
              <a:latin typeface="Calibri" charset="0"/>
            </a:endParaRPr>
          </a:p>
        </p:txBody>
      </p:sp>
    </p:spTree>
    <p:extLst>
      <p:ext uri="{BB962C8B-B14F-4D97-AF65-F5344CB8AC3E}">
        <p14:creationId xmlns:p14="http://schemas.microsoft.com/office/powerpoint/2010/main" val="2567296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116</a:t>
            </a:fld>
            <a:endParaRPr lang="ru-RU" altLang="ru-RU">
              <a:latin typeface="Calibri" charset="0"/>
            </a:endParaRPr>
          </a:p>
        </p:txBody>
      </p:sp>
    </p:spTree>
    <p:extLst>
      <p:ext uri="{BB962C8B-B14F-4D97-AF65-F5344CB8AC3E}">
        <p14:creationId xmlns:p14="http://schemas.microsoft.com/office/powerpoint/2010/main" val="11651580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117</a:t>
            </a:fld>
            <a:endParaRPr lang="ru-RU" altLang="ru-RU">
              <a:latin typeface="Calibri" charset="0"/>
            </a:endParaRPr>
          </a:p>
        </p:txBody>
      </p:sp>
    </p:spTree>
    <p:extLst>
      <p:ext uri="{BB962C8B-B14F-4D97-AF65-F5344CB8AC3E}">
        <p14:creationId xmlns:p14="http://schemas.microsoft.com/office/powerpoint/2010/main" val="10472249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118</a:t>
            </a:fld>
            <a:endParaRPr lang="ru-RU" altLang="ru-RU">
              <a:latin typeface="Calibri" charset="0"/>
            </a:endParaRPr>
          </a:p>
        </p:txBody>
      </p:sp>
    </p:spTree>
    <p:extLst>
      <p:ext uri="{BB962C8B-B14F-4D97-AF65-F5344CB8AC3E}">
        <p14:creationId xmlns:p14="http://schemas.microsoft.com/office/powerpoint/2010/main" val="12862062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119</a:t>
            </a:fld>
            <a:endParaRPr lang="ru-RU" altLang="ru-RU">
              <a:latin typeface="Calibri" charset="0"/>
            </a:endParaRPr>
          </a:p>
        </p:txBody>
      </p:sp>
    </p:spTree>
    <p:extLst>
      <p:ext uri="{BB962C8B-B14F-4D97-AF65-F5344CB8AC3E}">
        <p14:creationId xmlns:p14="http://schemas.microsoft.com/office/powerpoint/2010/main" val="9712230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120</a:t>
            </a:fld>
            <a:endParaRPr lang="ru-RU" altLang="ru-RU">
              <a:latin typeface="Calibri" charset="0"/>
            </a:endParaRPr>
          </a:p>
        </p:txBody>
      </p:sp>
    </p:spTree>
    <p:extLst>
      <p:ext uri="{BB962C8B-B14F-4D97-AF65-F5344CB8AC3E}">
        <p14:creationId xmlns:p14="http://schemas.microsoft.com/office/powerpoint/2010/main" val="2834136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121</a:t>
            </a:fld>
            <a:endParaRPr lang="ru-RU" altLang="ru-RU">
              <a:latin typeface="Calibri" charset="0"/>
            </a:endParaRPr>
          </a:p>
        </p:txBody>
      </p:sp>
    </p:spTree>
    <p:extLst>
      <p:ext uri="{BB962C8B-B14F-4D97-AF65-F5344CB8AC3E}">
        <p14:creationId xmlns:p14="http://schemas.microsoft.com/office/powerpoint/2010/main" val="20070354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122</a:t>
            </a:fld>
            <a:endParaRPr lang="ru-RU" altLang="ru-RU">
              <a:latin typeface="Calibri" charset="0"/>
            </a:endParaRPr>
          </a:p>
        </p:txBody>
      </p:sp>
    </p:spTree>
    <p:extLst>
      <p:ext uri="{BB962C8B-B14F-4D97-AF65-F5344CB8AC3E}">
        <p14:creationId xmlns:p14="http://schemas.microsoft.com/office/powerpoint/2010/main" val="4713868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123</a:t>
            </a:fld>
            <a:endParaRPr lang="ru-RU" altLang="ru-RU">
              <a:latin typeface="Calibri" charset="0"/>
            </a:endParaRPr>
          </a:p>
        </p:txBody>
      </p:sp>
    </p:spTree>
    <p:extLst>
      <p:ext uri="{BB962C8B-B14F-4D97-AF65-F5344CB8AC3E}">
        <p14:creationId xmlns:p14="http://schemas.microsoft.com/office/powerpoint/2010/main" val="6448873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124</a:t>
            </a:fld>
            <a:endParaRPr lang="ru-RU" altLang="ru-RU">
              <a:latin typeface="Calibri" charset="0"/>
            </a:endParaRPr>
          </a:p>
        </p:txBody>
      </p:sp>
    </p:spTree>
    <p:extLst>
      <p:ext uri="{BB962C8B-B14F-4D97-AF65-F5344CB8AC3E}">
        <p14:creationId xmlns:p14="http://schemas.microsoft.com/office/powerpoint/2010/main" val="831837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E0B8FBF9-1530-AE40-A0AB-8A55CD282DEE}" type="slidenum">
              <a:rPr lang="ru-RU" altLang="ru-RU"/>
              <a:pPr/>
              <a:t>‹#›</a:t>
            </a:fld>
            <a:endParaRPr lang="ru-RU" altLang="ru-RU"/>
          </a:p>
        </p:txBody>
      </p:sp>
    </p:spTree>
    <p:extLst>
      <p:ext uri="{BB962C8B-B14F-4D97-AF65-F5344CB8AC3E}">
        <p14:creationId xmlns:p14="http://schemas.microsoft.com/office/powerpoint/2010/main" val="1437877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E8825191-45DF-0245-8E71-DAA3C231AA62}" type="slidenum">
              <a:rPr lang="ru-RU" altLang="ru-RU"/>
              <a:pPr/>
              <a:t>‹#›</a:t>
            </a:fld>
            <a:endParaRPr lang="ru-RU" altLang="ru-RU"/>
          </a:p>
        </p:txBody>
      </p:sp>
    </p:spTree>
    <p:extLst>
      <p:ext uri="{BB962C8B-B14F-4D97-AF65-F5344CB8AC3E}">
        <p14:creationId xmlns:p14="http://schemas.microsoft.com/office/powerpoint/2010/main" val="49047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0B0D7166-64E4-CF46-BB12-CDDD05ED56C4}" type="slidenum">
              <a:rPr lang="ru-RU" altLang="ru-RU"/>
              <a:pPr/>
              <a:t>‹#›</a:t>
            </a:fld>
            <a:endParaRPr lang="ru-RU" altLang="ru-RU"/>
          </a:p>
        </p:txBody>
      </p:sp>
    </p:spTree>
    <p:extLst>
      <p:ext uri="{BB962C8B-B14F-4D97-AF65-F5344CB8AC3E}">
        <p14:creationId xmlns:p14="http://schemas.microsoft.com/office/powerpoint/2010/main" val="185297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912D5716-58E6-5F43-A331-245379A2E37E}" type="slidenum">
              <a:rPr lang="ru-RU" altLang="ru-RU"/>
              <a:pPr/>
              <a:t>‹#›</a:t>
            </a:fld>
            <a:endParaRPr lang="ru-RU" altLang="ru-RU"/>
          </a:p>
        </p:txBody>
      </p:sp>
    </p:spTree>
    <p:extLst>
      <p:ext uri="{BB962C8B-B14F-4D97-AF65-F5344CB8AC3E}">
        <p14:creationId xmlns:p14="http://schemas.microsoft.com/office/powerpoint/2010/main" val="193682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310C622A-5701-4A40-96E7-20772D6FEE2E}" type="slidenum">
              <a:rPr lang="ru-RU" altLang="ru-RU"/>
              <a:pPr/>
              <a:t>‹#›</a:t>
            </a:fld>
            <a:endParaRPr lang="ru-RU" altLang="ru-RU"/>
          </a:p>
        </p:txBody>
      </p:sp>
    </p:spTree>
    <p:extLst>
      <p:ext uri="{BB962C8B-B14F-4D97-AF65-F5344CB8AC3E}">
        <p14:creationId xmlns:p14="http://schemas.microsoft.com/office/powerpoint/2010/main" val="1791195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FFB36702-D442-024A-A35B-47E8C4FFBD03}" type="slidenum">
              <a:rPr lang="ru-RU" altLang="ru-RU"/>
              <a:pPr/>
              <a:t>‹#›</a:t>
            </a:fld>
            <a:endParaRPr lang="ru-RU" altLang="ru-RU"/>
          </a:p>
        </p:txBody>
      </p:sp>
    </p:spTree>
    <p:extLst>
      <p:ext uri="{BB962C8B-B14F-4D97-AF65-F5344CB8AC3E}">
        <p14:creationId xmlns:p14="http://schemas.microsoft.com/office/powerpoint/2010/main" val="119313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r>
              <a:rPr lang="ru-RU"/>
              <a:t>02.08.2016</a:t>
            </a:r>
          </a:p>
        </p:txBody>
      </p:sp>
      <p:sp>
        <p:nvSpPr>
          <p:cNvPr id="6"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7" name="Номер слайда 5"/>
          <p:cNvSpPr>
            <a:spLocks noGrp="1"/>
          </p:cNvSpPr>
          <p:nvPr>
            <p:ph type="sldNum" sz="quarter" idx="12"/>
          </p:nvPr>
        </p:nvSpPr>
        <p:spPr/>
        <p:txBody>
          <a:bodyPr/>
          <a:lstStyle>
            <a:lvl1pPr>
              <a:defRPr/>
            </a:lvl1pPr>
          </a:lstStyle>
          <a:p>
            <a:fld id="{6E36EC92-677C-5A4A-B32F-C023CC604B2C}" type="slidenum">
              <a:rPr lang="ru-RU" altLang="ru-RU"/>
              <a:pPr/>
              <a:t>‹#›</a:t>
            </a:fld>
            <a:endParaRPr lang="ru-RU" altLang="ru-RU"/>
          </a:p>
        </p:txBody>
      </p:sp>
    </p:spTree>
    <p:extLst>
      <p:ext uri="{BB962C8B-B14F-4D97-AF65-F5344CB8AC3E}">
        <p14:creationId xmlns:p14="http://schemas.microsoft.com/office/powerpoint/2010/main" val="2036461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r>
              <a:rPr lang="ru-RU"/>
              <a:t>02.08.2016</a:t>
            </a:r>
          </a:p>
        </p:txBody>
      </p:sp>
      <p:sp>
        <p:nvSpPr>
          <p:cNvPr id="8"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9" name="Номер слайда 5"/>
          <p:cNvSpPr>
            <a:spLocks noGrp="1"/>
          </p:cNvSpPr>
          <p:nvPr>
            <p:ph type="sldNum" sz="quarter" idx="12"/>
          </p:nvPr>
        </p:nvSpPr>
        <p:spPr/>
        <p:txBody>
          <a:bodyPr/>
          <a:lstStyle>
            <a:lvl1pPr>
              <a:defRPr/>
            </a:lvl1pPr>
          </a:lstStyle>
          <a:p>
            <a:fld id="{E0229519-C0EA-4240-B11B-1BF28B367AD6}" type="slidenum">
              <a:rPr lang="ru-RU" altLang="ru-RU"/>
              <a:pPr/>
              <a:t>‹#›</a:t>
            </a:fld>
            <a:endParaRPr lang="ru-RU" altLang="ru-RU"/>
          </a:p>
        </p:txBody>
      </p:sp>
    </p:spTree>
    <p:extLst>
      <p:ext uri="{BB962C8B-B14F-4D97-AF65-F5344CB8AC3E}">
        <p14:creationId xmlns:p14="http://schemas.microsoft.com/office/powerpoint/2010/main" val="220266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r>
              <a:rPr lang="ru-RU"/>
              <a:t>02.08.2016</a:t>
            </a:r>
          </a:p>
        </p:txBody>
      </p:sp>
      <p:sp>
        <p:nvSpPr>
          <p:cNvPr id="4"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5" name="Номер слайда 5"/>
          <p:cNvSpPr>
            <a:spLocks noGrp="1"/>
          </p:cNvSpPr>
          <p:nvPr>
            <p:ph type="sldNum" sz="quarter" idx="12"/>
          </p:nvPr>
        </p:nvSpPr>
        <p:spPr/>
        <p:txBody>
          <a:bodyPr/>
          <a:lstStyle>
            <a:lvl1pPr>
              <a:defRPr/>
            </a:lvl1pPr>
          </a:lstStyle>
          <a:p>
            <a:fld id="{011D04C7-2D0F-C84A-810C-29DF178A8C2D}" type="slidenum">
              <a:rPr lang="ru-RU" altLang="ru-RU"/>
              <a:pPr/>
              <a:t>‹#›</a:t>
            </a:fld>
            <a:endParaRPr lang="ru-RU" altLang="ru-RU"/>
          </a:p>
        </p:txBody>
      </p:sp>
    </p:spTree>
    <p:extLst>
      <p:ext uri="{BB962C8B-B14F-4D97-AF65-F5344CB8AC3E}">
        <p14:creationId xmlns:p14="http://schemas.microsoft.com/office/powerpoint/2010/main" val="1903010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r>
              <a:rPr lang="ru-RU"/>
              <a:t>02.08.2016</a:t>
            </a:r>
          </a:p>
        </p:txBody>
      </p:sp>
      <p:sp>
        <p:nvSpPr>
          <p:cNvPr id="3"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4" name="Номер слайда 5"/>
          <p:cNvSpPr>
            <a:spLocks noGrp="1"/>
          </p:cNvSpPr>
          <p:nvPr>
            <p:ph type="sldNum" sz="quarter" idx="12"/>
          </p:nvPr>
        </p:nvSpPr>
        <p:spPr/>
        <p:txBody>
          <a:bodyPr/>
          <a:lstStyle>
            <a:lvl1pPr>
              <a:defRPr/>
            </a:lvl1pPr>
          </a:lstStyle>
          <a:p>
            <a:fld id="{41154606-0454-0348-8F52-40560B888E2C}" type="slidenum">
              <a:rPr lang="ru-RU" altLang="ru-RU"/>
              <a:pPr/>
              <a:t>‹#›</a:t>
            </a:fld>
            <a:endParaRPr lang="ru-RU" altLang="ru-RU"/>
          </a:p>
        </p:txBody>
      </p:sp>
    </p:spTree>
    <p:extLst>
      <p:ext uri="{BB962C8B-B14F-4D97-AF65-F5344CB8AC3E}">
        <p14:creationId xmlns:p14="http://schemas.microsoft.com/office/powerpoint/2010/main" val="1425165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r>
              <a:rPr lang="ru-RU"/>
              <a:t>02.08.2016</a:t>
            </a:r>
          </a:p>
        </p:txBody>
      </p:sp>
      <p:sp>
        <p:nvSpPr>
          <p:cNvPr id="6"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7" name="Номер слайда 5"/>
          <p:cNvSpPr>
            <a:spLocks noGrp="1"/>
          </p:cNvSpPr>
          <p:nvPr>
            <p:ph type="sldNum" sz="quarter" idx="12"/>
          </p:nvPr>
        </p:nvSpPr>
        <p:spPr/>
        <p:txBody>
          <a:bodyPr/>
          <a:lstStyle>
            <a:lvl1pPr>
              <a:defRPr/>
            </a:lvl1pPr>
          </a:lstStyle>
          <a:p>
            <a:fld id="{3D5DA2DF-31EB-CB4B-9219-5B434942DFB3}" type="slidenum">
              <a:rPr lang="ru-RU" altLang="ru-RU"/>
              <a:pPr/>
              <a:t>‹#›</a:t>
            </a:fld>
            <a:endParaRPr lang="ru-RU" altLang="ru-RU"/>
          </a:p>
        </p:txBody>
      </p:sp>
    </p:spTree>
    <p:extLst>
      <p:ext uri="{BB962C8B-B14F-4D97-AF65-F5344CB8AC3E}">
        <p14:creationId xmlns:p14="http://schemas.microsoft.com/office/powerpoint/2010/main" val="187673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E736C105-C5FE-0B46-B1E9-4884B5F2CDA9}" type="slidenum">
              <a:rPr lang="ru-RU" altLang="ru-RU"/>
              <a:pPr/>
              <a:t>‹#›</a:t>
            </a:fld>
            <a:endParaRPr lang="ru-RU" altLang="ru-RU"/>
          </a:p>
        </p:txBody>
      </p:sp>
    </p:spTree>
    <p:extLst>
      <p:ext uri="{BB962C8B-B14F-4D97-AF65-F5344CB8AC3E}">
        <p14:creationId xmlns:p14="http://schemas.microsoft.com/office/powerpoint/2010/main" val="771763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r>
              <a:rPr lang="ru-RU"/>
              <a:t>02.08.2016</a:t>
            </a:r>
          </a:p>
        </p:txBody>
      </p:sp>
      <p:sp>
        <p:nvSpPr>
          <p:cNvPr id="6"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7" name="Номер слайда 5"/>
          <p:cNvSpPr>
            <a:spLocks noGrp="1"/>
          </p:cNvSpPr>
          <p:nvPr>
            <p:ph type="sldNum" sz="quarter" idx="12"/>
          </p:nvPr>
        </p:nvSpPr>
        <p:spPr/>
        <p:txBody>
          <a:bodyPr/>
          <a:lstStyle>
            <a:lvl1pPr>
              <a:defRPr/>
            </a:lvl1pPr>
          </a:lstStyle>
          <a:p>
            <a:fld id="{778FE894-F460-BC4D-A73D-12831A5C7D28}" type="slidenum">
              <a:rPr lang="ru-RU" altLang="ru-RU"/>
              <a:pPr/>
              <a:t>‹#›</a:t>
            </a:fld>
            <a:endParaRPr lang="ru-RU" altLang="ru-RU"/>
          </a:p>
        </p:txBody>
      </p:sp>
    </p:spTree>
    <p:extLst>
      <p:ext uri="{BB962C8B-B14F-4D97-AF65-F5344CB8AC3E}">
        <p14:creationId xmlns:p14="http://schemas.microsoft.com/office/powerpoint/2010/main" val="90952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1553B4BB-C1B7-B443-BD2A-9926FC982D9C}" type="slidenum">
              <a:rPr lang="ru-RU" altLang="ru-RU"/>
              <a:pPr/>
              <a:t>‹#›</a:t>
            </a:fld>
            <a:endParaRPr lang="ru-RU" altLang="ru-RU"/>
          </a:p>
        </p:txBody>
      </p:sp>
    </p:spTree>
    <p:extLst>
      <p:ext uri="{BB962C8B-B14F-4D97-AF65-F5344CB8AC3E}">
        <p14:creationId xmlns:p14="http://schemas.microsoft.com/office/powerpoint/2010/main" val="1770433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080F857C-5500-C04D-AA04-65FD446CDDB4}" type="slidenum">
              <a:rPr lang="ru-RU" altLang="ru-RU"/>
              <a:pPr/>
              <a:t>‹#›</a:t>
            </a:fld>
            <a:endParaRPr lang="ru-RU" altLang="ru-RU"/>
          </a:p>
        </p:txBody>
      </p:sp>
    </p:spTree>
    <p:extLst>
      <p:ext uri="{BB962C8B-B14F-4D97-AF65-F5344CB8AC3E}">
        <p14:creationId xmlns:p14="http://schemas.microsoft.com/office/powerpoint/2010/main" val="134303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oAutofit/>
          </a:bodyPr>
          <a:lstStyle>
            <a:lvl1pPr>
              <a:lnSpc>
                <a:spcPct val="100000"/>
              </a:lnSpc>
              <a:defRPr/>
            </a:lvl1pPr>
          </a:lstStyle>
          <a:p>
            <a:r>
              <a:rPr lang="ru-RU" smtClean="0"/>
              <a:t>Образец заголовка</a:t>
            </a:r>
            <a:endParaRPr lang="de-DE" dirty="0"/>
          </a:p>
        </p:txBody>
      </p:sp>
      <p:sp>
        <p:nvSpPr>
          <p:cNvPr id="9" name="Textplatzhalter 7"/>
          <p:cNvSpPr>
            <a:spLocks noGrp="1"/>
          </p:cNvSpPr>
          <p:nvPr>
            <p:ph type="body" sz="quarter" idx="13"/>
          </p:nvPr>
        </p:nvSpPr>
        <p:spPr>
          <a:xfrm>
            <a:off x="323850" y="854994"/>
            <a:ext cx="8496300" cy="336244"/>
          </a:xfrm>
        </p:spPr>
        <p:txBody>
          <a:bodyPr lIns="0" tIns="0" rIns="0" bIns="0">
            <a:noAutofit/>
          </a:bodyPr>
          <a:lstStyle>
            <a:lvl1pPr>
              <a:buNone/>
              <a:defRPr sz="2000"/>
            </a:lvl1pPr>
          </a:lstStyle>
          <a:p>
            <a:pPr lvl="0"/>
            <a:r>
              <a:rPr lang="ru-RU" smtClean="0"/>
              <a:t>Образец текста</a:t>
            </a:r>
          </a:p>
        </p:txBody>
      </p:sp>
      <p:sp>
        <p:nvSpPr>
          <p:cNvPr id="4" name="Datumsplatzhalter 2"/>
          <p:cNvSpPr>
            <a:spLocks noGrp="1"/>
          </p:cNvSpPr>
          <p:nvPr>
            <p:ph type="dt" sz="half" idx="14"/>
          </p:nvPr>
        </p:nvSpPr>
        <p:spPr/>
        <p:txBody>
          <a:bodyPr/>
          <a:lstStyle>
            <a:lvl1pPr>
              <a:defRPr/>
            </a:lvl1pPr>
          </a:lstStyle>
          <a:p>
            <a:pPr>
              <a:defRPr/>
            </a:pPr>
            <a:r>
              <a:rPr lang="ru-RU"/>
              <a:t>02.08.2016</a:t>
            </a:r>
            <a:endParaRPr lang="de-DE"/>
          </a:p>
        </p:txBody>
      </p:sp>
      <p:sp>
        <p:nvSpPr>
          <p:cNvPr id="5" name="Fußzeilenplatzhalter 3"/>
          <p:cNvSpPr>
            <a:spLocks noGrp="1"/>
          </p:cNvSpPr>
          <p:nvPr>
            <p:ph type="ftr" sz="quarter" idx="15"/>
          </p:nvPr>
        </p:nvSpPr>
        <p:spPr/>
        <p:txBody>
          <a:bodyPr/>
          <a:lstStyle>
            <a:lvl1pPr>
              <a:defRPr/>
            </a:lvl1pPr>
          </a:lstStyle>
          <a:p>
            <a:r>
              <a:rPr lang="ru-RU" altLang="ru-RU"/>
              <a:t>Факультет профайлинга А. Филатова</a:t>
            </a:r>
            <a:endParaRPr lang="de-DE" altLang="ru-RU"/>
          </a:p>
        </p:txBody>
      </p:sp>
      <p:sp>
        <p:nvSpPr>
          <p:cNvPr id="6" name="Foliennummernplatzhalter 4"/>
          <p:cNvSpPr>
            <a:spLocks noGrp="1"/>
          </p:cNvSpPr>
          <p:nvPr>
            <p:ph type="sldNum" sz="quarter" idx="16"/>
          </p:nvPr>
        </p:nvSpPr>
        <p:spPr/>
        <p:txBody>
          <a:bodyPr/>
          <a:lstStyle>
            <a:lvl1pPr>
              <a:defRPr/>
            </a:lvl1pPr>
          </a:lstStyle>
          <a:p>
            <a:fld id="{8BCCB41A-9D09-624C-8D4B-97FE6C8D9A0C}" type="slidenum">
              <a:rPr lang="de-DE" altLang="ru-RU"/>
              <a:pPr/>
              <a:t>‹#›</a:t>
            </a:fld>
            <a:endParaRPr lang="de-DE" altLang="ru-RU"/>
          </a:p>
        </p:txBody>
      </p:sp>
    </p:spTree>
    <p:extLst>
      <p:ext uri="{BB962C8B-B14F-4D97-AF65-F5344CB8AC3E}">
        <p14:creationId xmlns:p14="http://schemas.microsoft.com/office/powerpoint/2010/main" val="240115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D956DEA3-0D73-5848-B073-DBF22F1A9771}" type="slidenum">
              <a:rPr lang="ru-RU" altLang="ru-RU"/>
              <a:pPr/>
              <a:t>‹#›</a:t>
            </a:fld>
            <a:endParaRPr lang="ru-RU" altLang="ru-RU"/>
          </a:p>
        </p:txBody>
      </p:sp>
    </p:spTree>
    <p:extLst>
      <p:ext uri="{BB962C8B-B14F-4D97-AF65-F5344CB8AC3E}">
        <p14:creationId xmlns:p14="http://schemas.microsoft.com/office/powerpoint/2010/main" val="22989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r>
              <a:rPr lang="ru-RU"/>
              <a:t>02.08.2016</a:t>
            </a:r>
          </a:p>
        </p:txBody>
      </p:sp>
      <p:sp>
        <p:nvSpPr>
          <p:cNvPr id="6"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7" name="Номер слайда 5"/>
          <p:cNvSpPr>
            <a:spLocks noGrp="1"/>
          </p:cNvSpPr>
          <p:nvPr>
            <p:ph type="sldNum" sz="quarter" idx="12"/>
          </p:nvPr>
        </p:nvSpPr>
        <p:spPr/>
        <p:txBody>
          <a:bodyPr/>
          <a:lstStyle>
            <a:lvl1pPr>
              <a:defRPr/>
            </a:lvl1pPr>
          </a:lstStyle>
          <a:p>
            <a:fld id="{9620B7C9-9242-D646-99E9-AC9635808053}" type="slidenum">
              <a:rPr lang="ru-RU" altLang="ru-RU"/>
              <a:pPr/>
              <a:t>‹#›</a:t>
            </a:fld>
            <a:endParaRPr lang="ru-RU" altLang="ru-RU"/>
          </a:p>
        </p:txBody>
      </p:sp>
    </p:spTree>
    <p:extLst>
      <p:ext uri="{BB962C8B-B14F-4D97-AF65-F5344CB8AC3E}">
        <p14:creationId xmlns:p14="http://schemas.microsoft.com/office/powerpoint/2010/main" val="60363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r>
              <a:rPr lang="ru-RU"/>
              <a:t>02.08.2016</a:t>
            </a:r>
          </a:p>
        </p:txBody>
      </p:sp>
      <p:sp>
        <p:nvSpPr>
          <p:cNvPr id="8"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9" name="Номер слайда 5"/>
          <p:cNvSpPr>
            <a:spLocks noGrp="1"/>
          </p:cNvSpPr>
          <p:nvPr>
            <p:ph type="sldNum" sz="quarter" idx="12"/>
          </p:nvPr>
        </p:nvSpPr>
        <p:spPr/>
        <p:txBody>
          <a:bodyPr/>
          <a:lstStyle>
            <a:lvl1pPr>
              <a:defRPr/>
            </a:lvl1pPr>
          </a:lstStyle>
          <a:p>
            <a:fld id="{AF46F8D6-E68F-BA49-8DEE-6EDFEB12AF80}" type="slidenum">
              <a:rPr lang="ru-RU" altLang="ru-RU"/>
              <a:pPr/>
              <a:t>‹#›</a:t>
            </a:fld>
            <a:endParaRPr lang="ru-RU" altLang="ru-RU"/>
          </a:p>
        </p:txBody>
      </p:sp>
    </p:spTree>
    <p:extLst>
      <p:ext uri="{BB962C8B-B14F-4D97-AF65-F5344CB8AC3E}">
        <p14:creationId xmlns:p14="http://schemas.microsoft.com/office/powerpoint/2010/main" val="509586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r>
              <a:rPr lang="ru-RU"/>
              <a:t>02.08.2016</a:t>
            </a:r>
          </a:p>
        </p:txBody>
      </p:sp>
      <p:sp>
        <p:nvSpPr>
          <p:cNvPr id="4"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5" name="Номер слайда 5"/>
          <p:cNvSpPr>
            <a:spLocks noGrp="1"/>
          </p:cNvSpPr>
          <p:nvPr>
            <p:ph type="sldNum" sz="quarter" idx="12"/>
          </p:nvPr>
        </p:nvSpPr>
        <p:spPr/>
        <p:txBody>
          <a:bodyPr/>
          <a:lstStyle>
            <a:lvl1pPr>
              <a:defRPr/>
            </a:lvl1pPr>
          </a:lstStyle>
          <a:p>
            <a:fld id="{7AB6D482-18A7-6A4A-A10D-A9AD7D14A78F}" type="slidenum">
              <a:rPr lang="ru-RU" altLang="ru-RU"/>
              <a:pPr/>
              <a:t>‹#›</a:t>
            </a:fld>
            <a:endParaRPr lang="ru-RU" altLang="ru-RU"/>
          </a:p>
        </p:txBody>
      </p:sp>
    </p:spTree>
    <p:extLst>
      <p:ext uri="{BB962C8B-B14F-4D97-AF65-F5344CB8AC3E}">
        <p14:creationId xmlns:p14="http://schemas.microsoft.com/office/powerpoint/2010/main" val="44972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r>
              <a:rPr lang="ru-RU"/>
              <a:t>02.08.2016</a:t>
            </a:r>
          </a:p>
        </p:txBody>
      </p:sp>
      <p:sp>
        <p:nvSpPr>
          <p:cNvPr id="3"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4" name="Номер слайда 5"/>
          <p:cNvSpPr>
            <a:spLocks noGrp="1"/>
          </p:cNvSpPr>
          <p:nvPr>
            <p:ph type="sldNum" sz="quarter" idx="12"/>
          </p:nvPr>
        </p:nvSpPr>
        <p:spPr/>
        <p:txBody>
          <a:bodyPr/>
          <a:lstStyle>
            <a:lvl1pPr>
              <a:defRPr/>
            </a:lvl1pPr>
          </a:lstStyle>
          <a:p>
            <a:fld id="{3FF5C53A-2127-8A4D-A4D0-4572131FFA1E}" type="slidenum">
              <a:rPr lang="ru-RU" altLang="ru-RU"/>
              <a:pPr/>
              <a:t>‹#›</a:t>
            </a:fld>
            <a:endParaRPr lang="ru-RU" altLang="ru-RU"/>
          </a:p>
        </p:txBody>
      </p:sp>
    </p:spTree>
    <p:extLst>
      <p:ext uri="{BB962C8B-B14F-4D97-AF65-F5344CB8AC3E}">
        <p14:creationId xmlns:p14="http://schemas.microsoft.com/office/powerpoint/2010/main" val="1496969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r>
              <a:rPr lang="ru-RU"/>
              <a:t>02.08.2016</a:t>
            </a:r>
          </a:p>
        </p:txBody>
      </p:sp>
      <p:sp>
        <p:nvSpPr>
          <p:cNvPr id="6"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7" name="Номер слайда 5"/>
          <p:cNvSpPr>
            <a:spLocks noGrp="1"/>
          </p:cNvSpPr>
          <p:nvPr>
            <p:ph type="sldNum" sz="quarter" idx="12"/>
          </p:nvPr>
        </p:nvSpPr>
        <p:spPr/>
        <p:txBody>
          <a:bodyPr/>
          <a:lstStyle>
            <a:lvl1pPr>
              <a:defRPr/>
            </a:lvl1pPr>
          </a:lstStyle>
          <a:p>
            <a:fld id="{51BE7843-9077-0B49-89C5-09985748DAE4}" type="slidenum">
              <a:rPr lang="ru-RU" altLang="ru-RU"/>
              <a:pPr/>
              <a:t>‹#›</a:t>
            </a:fld>
            <a:endParaRPr lang="ru-RU" altLang="ru-RU"/>
          </a:p>
        </p:txBody>
      </p:sp>
    </p:spTree>
    <p:extLst>
      <p:ext uri="{BB962C8B-B14F-4D97-AF65-F5344CB8AC3E}">
        <p14:creationId xmlns:p14="http://schemas.microsoft.com/office/powerpoint/2010/main" val="1792940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r>
              <a:rPr lang="ru-RU"/>
              <a:t>02.08.2016</a:t>
            </a:r>
          </a:p>
        </p:txBody>
      </p:sp>
      <p:sp>
        <p:nvSpPr>
          <p:cNvPr id="6"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7" name="Номер слайда 5"/>
          <p:cNvSpPr>
            <a:spLocks noGrp="1"/>
          </p:cNvSpPr>
          <p:nvPr>
            <p:ph type="sldNum" sz="quarter" idx="12"/>
          </p:nvPr>
        </p:nvSpPr>
        <p:spPr/>
        <p:txBody>
          <a:bodyPr/>
          <a:lstStyle>
            <a:lvl1pPr>
              <a:defRPr/>
            </a:lvl1pPr>
          </a:lstStyle>
          <a:p>
            <a:fld id="{B2CDB0A3-00F6-1A45-9779-0F5C7789BDBD}" type="slidenum">
              <a:rPr lang="ru-RU" altLang="ru-RU"/>
              <a:pPr/>
              <a:t>‹#›</a:t>
            </a:fld>
            <a:endParaRPr lang="ru-RU" altLang="ru-RU"/>
          </a:p>
        </p:txBody>
      </p:sp>
    </p:spTree>
    <p:extLst>
      <p:ext uri="{BB962C8B-B14F-4D97-AF65-F5344CB8AC3E}">
        <p14:creationId xmlns:p14="http://schemas.microsoft.com/office/powerpoint/2010/main" val="4662472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r>
              <a:rPr lang="ru-RU"/>
              <a:t>02.08.2016</a:t>
            </a: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r>
              <a:rPr lang="ru-RU" altLang="ru-RU"/>
              <a:t>Факультет профайлинга А. Филатова</a:t>
            </a: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35946B47-BC55-4743-8FBB-435C279418F2}" type="slidenum">
              <a:rPr lang="ru-RU" altLang="ru-RU"/>
              <a:pPr/>
              <a:t>‹#›</a:t>
            </a:fld>
            <a:endParaRPr lang="ru-RU" altLang="ru-RU"/>
          </a:p>
        </p:txBody>
      </p:sp>
      <p:pic>
        <p:nvPicPr>
          <p:cNvPr id="1031" name="Рисунок 11" descr="19.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r>
              <a:rPr lang="ru-RU"/>
              <a:t>02.08.2016</a:t>
            </a: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r>
              <a:rPr lang="ru-RU" altLang="ru-RU"/>
              <a:t>Факультет профайлинга А. Филатова</a:t>
            </a: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E9C2C805-7F7D-774A-BB72-FB9698AE150C}" type="slidenum">
              <a:rPr lang="ru-RU" altLang="ru-RU"/>
              <a:pPr/>
              <a:t>‹#›</a:t>
            </a:fld>
            <a:endParaRPr lang="ru-RU" altLang="ru-RU"/>
          </a:p>
        </p:txBody>
      </p:sp>
      <p:pic>
        <p:nvPicPr>
          <p:cNvPr id="2055" name="Рисунок 11" descr="20.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tiff"/><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7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7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7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8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8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8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8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8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8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 Id="rId3" Type="http://schemas.openxmlformats.org/officeDocument/2006/relationships/image" Target="../media/image8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8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image" Target="../media/image8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image" Target="../media/image8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 Id="rId3" Type="http://schemas.openxmlformats.org/officeDocument/2006/relationships/image" Target="../media/image9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3.xml"/><Relationship Id="rId3" Type="http://schemas.openxmlformats.org/officeDocument/2006/relationships/image" Target="../media/image9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 Id="rId3" Type="http://schemas.openxmlformats.org/officeDocument/2006/relationships/image" Target="../media/image9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5.xml"/><Relationship Id="rId3" Type="http://schemas.openxmlformats.org/officeDocument/2006/relationships/image" Target="../media/image9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12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3.png"/><Relationship Id="rId1" Type="http://schemas.openxmlformats.org/officeDocument/2006/relationships/slideLayout" Target="../slideLayouts/slideLayout13.xml"/><Relationship Id="rId2" Type="http://schemas.openxmlformats.org/officeDocument/2006/relationships/notesSlide" Target="../notesSlides/notesSlide9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 Id="rId3" Type="http://schemas.openxmlformats.org/officeDocument/2006/relationships/image" Target="../media/image9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0.xml"/><Relationship Id="rId3" Type="http://schemas.openxmlformats.org/officeDocument/2006/relationships/image" Target="../media/image9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1.xml"/><Relationship Id="rId3" Type="http://schemas.openxmlformats.org/officeDocument/2006/relationships/image" Target="../media/image9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0.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1.tiff"/><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2.JP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3.JP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4.JP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5.pn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7.pn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9.pn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4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6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6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6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67.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68.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6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7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hyperlink" Target="https://vk.com/public25156647"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7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7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7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дзаголовок 6"/>
          <p:cNvSpPr>
            <a:spLocks noGrp="1"/>
          </p:cNvSpPr>
          <p:nvPr>
            <p:ph type="subTitle" idx="1"/>
          </p:nvPr>
        </p:nvSpPr>
        <p:spPr>
          <a:xfrm>
            <a:off x="2490788" y="331788"/>
            <a:ext cx="6659562" cy="765175"/>
          </a:xfrm>
        </p:spPr>
        <p:txBody>
          <a:bodyPr/>
          <a:lstStyle/>
          <a:p>
            <a:pPr algn="r" eaLnBrk="1" hangingPunct="1">
              <a:defRPr/>
            </a:pPr>
            <a:r>
              <a:rPr lang="ru-RU" sz="2400" b="1" dirty="0" smtClean="0">
                <a:solidFill>
                  <a:schemeClr val="tx2">
                    <a:lumMod val="75000"/>
                  </a:schemeClr>
                </a:solidFill>
              </a:rPr>
              <a:t>Профайлинг, </a:t>
            </a:r>
            <a:r>
              <a:rPr lang="ru-RU" sz="2400" b="1" dirty="0" err="1" smtClean="0">
                <a:solidFill>
                  <a:schemeClr val="tx2">
                    <a:lumMod val="75000"/>
                  </a:schemeClr>
                </a:solidFill>
              </a:rPr>
              <a:t>нейротехнологии</a:t>
            </a:r>
            <a:endParaRPr lang="ru-RU" sz="2400" b="1" dirty="0" smtClean="0">
              <a:solidFill>
                <a:schemeClr val="tx2">
                  <a:lumMod val="75000"/>
                </a:schemeClr>
              </a:solidFill>
            </a:endParaRPr>
          </a:p>
          <a:p>
            <a:pPr algn="r" eaLnBrk="1" hangingPunct="1">
              <a:defRPr/>
            </a:pPr>
            <a:r>
              <a:rPr lang="ru-RU" sz="2400" b="1" dirty="0" smtClean="0">
                <a:solidFill>
                  <a:schemeClr val="tx2">
                    <a:lumMod val="75000"/>
                  </a:schemeClr>
                </a:solidFill>
              </a:rPr>
              <a:t> и верификация лжи</a:t>
            </a:r>
            <a:endParaRPr lang="ru-RU" sz="2400" b="1" dirty="0">
              <a:solidFill>
                <a:schemeClr val="tx2">
                  <a:lumMod val="75000"/>
                </a:schemeClr>
              </a:solidFill>
            </a:endParaRPr>
          </a:p>
        </p:txBody>
      </p:sp>
      <p:sp>
        <p:nvSpPr>
          <p:cNvPr id="8" name="Прямоугольник 7"/>
          <p:cNvSpPr/>
          <p:nvPr/>
        </p:nvSpPr>
        <p:spPr>
          <a:xfrm>
            <a:off x="1583668" y="1484784"/>
            <a:ext cx="5976664" cy="3416320"/>
          </a:xfrm>
          <a:prstGeom prst="rect">
            <a:avLst/>
          </a:prstGeom>
          <a:noFill/>
        </p:spPr>
        <p:txBody>
          <a:bodyPr>
            <a:spAutoFit/>
          </a:bodyPr>
          <a:lstStyle/>
          <a:p>
            <a:pPr algn="ctr" eaLnBrk="1" hangingPunct="1">
              <a:defRPr/>
            </a:pPr>
            <a:r>
              <a:rPr lang="ru-RU" sz="5400" b="1">
                <a:ln w="18000">
                  <a:solidFill>
                    <a:schemeClr val="tx1"/>
                  </a:solidFill>
                  <a:prstDash val="solid"/>
                  <a:miter lim="800000"/>
                </a:ln>
                <a:solidFill>
                  <a:srgbClr val="CC0000"/>
                </a:solidFill>
                <a:effectLst>
                  <a:outerShdw blurRad="25500" dist="23000" dir="7020000" algn="tl">
                    <a:srgbClr val="000000">
                      <a:alpha val="50000"/>
                    </a:srgbClr>
                  </a:outerShdw>
                </a:effectLst>
                <a:latin typeface="Tahoma" pitchFamily="34" charset="0"/>
                <a:ea typeface="+mn-ea"/>
              </a:rPr>
              <a:t>Эмоции и оценка лица в профайлинге</a:t>
            </a:r>
            <a:endParaRPr lang="ru-RU" sz="5400" b="1" dirty="0">
              <a:ln w="18000">
                <a:solidFill>
                  <a:schemeClr val="tx1"/>
                </a:solidFill>
                <a:prstDash val="solid"/>
                <a:miter lim="800000"/>
              </a:ln>
              <a:solidFill>
                <a:srgbClr val="CC0000"/>
              </a:solidFill>
              <a:effectLst>
                <a:outerShdw blurRad="25500" dist="23000" dir="7020000" algn="tl">
                  <a:srgbClr val="000000">
                    <a:alpha val="50000"/>
                  </a:srgbClr>
                </a:outerShdw>
              </a:effectLst>
              <a:latin typeface="Tahoma" pitchFamily="34" charset="0"/>
              <a:ea typeface="+mn-ea"/>
            </a:endParaRPr>
          </a:p>
          <a:p>
            <a:pPr algn="ctr" eaLnBrk="1" hangingPunct="1">
              <a:defRPr/>
            </a:pPr>
            <a:r>
              <a:rPr lang="ru-RU" sz="5400" b="1" dirty="0">
                <a:ln w="18000">
                  <a:solidFill>
                    <a:schemeClr val="tx1"/>
                  </a:solidFill>
                  <a:prstDash val="solid"/>
                  <a:miter lim="800000"/>
                </a:ln>
                <a:solidFill>
                  <a:srgbClr val="CC0000"/>
                </a:solidFill>
                <a:effectLst>
                  <a:outerShdw blurRad="25500" dist="23000" dir="7020000" algn="tl">
                    <a:srgbClr val="000000">
                      <a:alpha val="50000"/>
                    </a:srgbClr>
                  </a:outerShdw>
                </a:effectLst>
                <a:latin typeface="Tahoma" pitchFamily="34" charset="0"/>
                <a:ea typeface="+mn-ea"/>
              </a:rPr>
              <a:t>А. Филатов</a:t>
            </a:r>
          </a:p>
        </p:txBody>
      </p:sp>
      <p:sp>
        <p:nvSpPr>
          <p:cNvPr id="5123" name="Прямоугольник 1"/>
          <p:cNvSpPr>
            <a:spLocks noChangeArrowheads="1"/>
          </p:cNvSpPr>
          <p:nvPr/>
        </p:nvSpPr>
        <p:spPr bwMode="auto">
          <a:xfrm>
            <a:off x="11113" y="382588"/>
            <a:ext cx="2592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Arial" charset="0"/>
                <a:cs typeface="Arial" charset="0"/>
              </a:defRPr>
            </a:lvl1pPr>
            <a:lvl2pPr marL="742950" indent="-285750">
              <a:defRPr>
                <a:solidFill>
                  <a:schemeClr val="tx1"/>
                </a:solidFill>
                <a:latin typeface="Tahoma" charset="0"/>
                <a:ea typeface="Arial" charset="0"/>
                <a:cs typeface="Arial" charset="0"/>
              </a:defRPr>
            </a:lvl2pPr>
            <a:lvl3pPr marL="1143000" indent="-228600">
              <a:defRPr>
                <a:solidFill>
                  <a:schemeClr val="tx1"/>
                </a:solidFill>
                <a:latin typeface="Tahoma" charset="0"/>
                <a:ea typeface="Arial" charset="0"/>
                <a:cs typeface="Arial" charset="0"/>
              </a:defRPr>
            </a:lvl3pPr>
            <a:lvl4pPr marL="1600200" indent="-228600">
              <a:defRPr>
                <a:solidFill>
                  <a:schemeClr val="tx1"/>
                </a:solidFill>
                <a:latin typeface="Tahoma" charset="0"/>
                <a:ea typeface="Arial" charset="0"/>
                <a:cs typeface="Arial" charset="0"/>
              </a:defRPr>
            </a:lvl4pPr>
            <a:lvl5pPr marL="2057400" indent="-22860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eaLnBrk="1" hangingPunct="1"/>
            <a:r>
              <a:rPr lang="en-US" altLang="ru-RU"/>
              <a:t>t.me/ProProfiling</a:t>
            </a:r>
            <a:endParaRPr lang="ru-RU" altLang="ru-RU"/>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08"/>
            <a:ext cx="9144000" cy="6836792"/>
          </a:xfrm>
          <a:prstGeom prst="rect">
            <a:avLst/>
          </a:prstGeom>
        </p:spPr>
      </p:pic>
    </p:spTree>
    <p:extLst>
      <p:ext uri="{BB962C8B-B14F-4D97-AF65-F5344CB8AC3E}">
        <p14:creationId xmlns:p14="http://schemas.microsoft.com/office/powerpoint/2010/main" val="48444119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Психотипология по В.Пономоренко </a:t>
            </a:r>
            <a:r>
              <a:rPr lang="ru-RU" sz="14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(с изменениями)</a:t>
            </a: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812856"/>
            <a:ext cx="7291569" cy="5478704"/>
          </a:xfrm>
          <a:prstGeom prst="rect">
            <a:avLst/>
          </a:prstGeom>
        </p:spPr>
      </p:pic>
    </p:spTree>
    <p:extLst>
      <p:ext uri="{BB962C8B-B14F-4D97-AF65-F5344CB8AC3E}">
        <p14:creationId xmlns:p14="http://schemas.microsoft.com/office/powerpoint/2010/main" val="2422888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188640"/>
            <a:ext cx="8991600" cy="1008112"/>
          </a:xfrm>
        </p:spPr>
        <p:txBody>
          <a:bodyPr/>
          <a:lstStyle/>
          <a:p>
            <a:r>
              <a:rPr lang="en-US" sz="3500" b="1" smtClean="0">
                <a:solidFill>
                  <a:srgbClr val="002060"/>
                </a:solidFill>
              </a:rPr>
              <a:t>BIG-5</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Прямоугольник 1"/>
          <p:cNvSpPr/>
          <p:nvPr/>
        </p:nvSpPr>
        <p:spPr>
          <a:xfrm>
            <a:off x="661791" y="1484784"/>
            <a:ext cx="7920880" cy="4247317"/>
          </a:xfrm>
          <a:prstGeom prst="rect">
            <a:avLst/>
          </a:prstGeom>
        </p:spPr>
        <p:txBody>
          <a:bodyPr wrap="square">
            <a:spAutoFit/>
          </a:bodyPr>
          <a:lstStyle/>
          <a:p>
            <a:r>
              <a:rPr lang="ru-RU" b="1" dirty="0" err="1">
                <a:solidFill>
                  <a:srgbClr val="222222"/>
                </a:solidFill>
                <a:latin typeface="Arial" charset="0"/>
              </a:rPr>
              <a:t>Больша́я</a:t>
            </a:r>
            <a:r>
              <a:rPr lang="ru-RU" b="1" dirty="0">
                <a:solidFill>
                  <a:srgbClr val="222222"/>
                </a:solidFill>
                <a:latin typeface="Arial" charset="0"/>
              </a:rPr>
              <a:t> пятёрка</a:t>
            </a:r>
            <a:r>
              <a:rPr lang="ru-RU" dirty="0">
                <a:solidFill>
                  <a:srgbClr val="222222"/>
                </a:solidFill>
                <a:latin typeface="Arial" charset="0"/>
              </a:rPr>
              <a:t> — </a:t>
            </a:r>
            <a:r>
              <a:rPr lang="ru-RU" dirty="0" err="1">
                <a:solidFill>
                  <a:srgbClr val="222222"/>
                </a:solidFill>
                <a:latin typeface="Arial" charset="0"/>
              </a:rPr>
              <a:t>диспозициональная</a:t>
            </a:r>
            <a:r>
              <a:rPr lang="ru-RU" dirty="0">
                <a:solidFill>
                  <a:srgbClr val="222222"/>
                </a:solidFill>
                <a:latin typeface="Arial" charset="0"/>
              </a:rPr>
              <a:t> </a:t>
            </a:r>
            <a:r>
              <a:rPr lang="ru-RU" dirty="0" smtClean="0">
                <a:solidFill>
                  <a:srgbClr val="222222"/>
                </a:solidFill>
                <a:latin typeface="Arial" charset="0"/>
              </a:rPr>
              <a:t>модель</a:t>
            </a:r>
            <a:r>
              <a:rPr lang="ru-RU" dirty="0">
                <a:solidFill>
                  <a:srgbClr val="222222"/>
                </a:solidFill>
                <a:latin typeface="Arial" charset="0"/>
              </a:rPr>
              <a:t> </a:t>
            </a:r>
            <a:r>
              <a:rPr lang="ru-RU" dirty="0">
                <a:solidFill>
                  <a:srgbClr val="0B0080"/>
                </a:solidFill>
                <a:latin typeface="Arial" charset="0"/>
              </a:rPr>
              <a:t>личности</a:t>
            </a:r>
            <a:r>
              <a:rPr lang="ru-RU" dirty="0">
                <a:solidFill>
                  <a:srgbClr val="222222"/>
                </a:solidFill>
                <a:latin typeface="Arial" charset="0"/>
              </a:rPr>
              <a:t> человека. Продолжает линию исследований, начатую </a:t>
            </a:r>
            <a:r>
              <a:rPr lang="ru-RU" dirty="0">
                <a:solidFill>
                  <a:srgbClr val="0B0080"/>
                </a:solidFill>
                <a:latin typeface="Arial" charset="0"/>
              </a:rPr>
              <a:t>Г. Олпортом</a:t>
            </a:r>
            <a:r>
              <a:rPr lang="ru-RU" dirty="0">
                <a:solidFill>
                  <a:srgbClr val="222222"/>
                </a:solidFill>
                <a:latin typeface="Arial" charset="0"/>
              </a:rPr>
              <a:t>, </a:t>
            </a:r>
            <a:r>
              <a:rPr lang="ru-RU" dirty="0">
                <a:solidFill>
                  <a:srgbClr val="0B0080"/>
                </a:solidFill>
                <a:latin typeface="Arial" charset="0"/>
              </a:rPr>
              <a:t>Г. Айзенком</a:t>
            </a:r>
            <a:r>
              <a:rPr lang="ru-RU" dirty="0">
                <a:solidFill>
                  <a:srgbClr val="222222"/>
                </a:solidFill>
                <a:latin typeface="Arial" charset="0"/>
              </a:rPr>
              <a:t> и </a:t>
            </a:r>
            <a:r>
              <a:rPr lang="ru-RU" dirty="0">
                <a:solidFill>
                  <a:srgbClr val="0B0080"/>
                </a:solidFill>
                <a:latin typeface="Arial" charset="0"/>
              </a:rPr>
              <a:t>Р. Кэттелом</a:t>
            </a:r>
            <a:r>
              <a:rPr lang="ru-RU" dirty="0">
                <a:solidFill>
                  <a:srgbClr val="222222"/>
                </a:solidFill>
                <a:latin typeface="Arial" charset="0"/>
              </a:rPr>
              <a:t>, предполагавшими, что личность характеризует меру индивидуальных различий человека в степени и форме адаптации к социальной среде с учетом биологических свойств индивида.</a:t>
            </a:r>
          </a:p>
          <a:p>
            <a:endParaRPr lang="en-US" dirty="0" smtClean="0">
              <a:solidFill>
                <a:srgbClr val="222222"/>
              </a:solidFill>
              <a:latin typeface="Arial" charset="0"/>
            </a:endParaRPr>
          </a:p>
          <a:p>
            <a:r>
              <a:rPr lang="ru-RU" dirty="0" smtClean="0">
                <a:solidFill>
                  <a:srgbClr val="222222"/>
                </a:solidFill>
                <a:latin typeface="Arial" charset="0"/>
              </a:rPr>
              <a:t>В </a:t>
            </a:r>
            <a:r>
              <a:rPr lang="ru-RU" dirty="0">
                <a:solidFill>
                  <a:srgbClr val="222222"/>
                </a:solidFill>
                <a:latin typeface="Arial" charset="0"/>
              </a:rPr>
              <a:t>соответствии с названием, модель предполагает, что личность человека включает в себя пять общих и относительно независимых черт (диспозиций):</a:t>
            </a:r>
          </a:p>
          <a:p>
            <a:pPr>
              <a:buFont typeface="Arial" charset="0"/>
              <a:buChar char="•"/>
            </a:pPr>
            <a:r>
              <a:rPr lang="ru-RU" dirty="0">
                <a:solidFill>
                  <a:srgbClr val="0B0080"/>
                </a:solidFill>
                <a:latin typeface="Arial" charset="0"/>
              </a:rPr>
              <a:t>экстраверсию</a:t>
            </a:r>
            <a:r>
              <a:rPr lang="ru-RU" dirty="0">
                <a:solidFill>
                  <a:srgbClr val="222222"/>
                </a:solidFill>
                <a:latin typeface="Arial" charset="0"/>
              </a:rPr>
              <a:t>,</a:t>
            </a:r>
          </a:p>
          <a:p>
            <a:pPr>
              <a:buFont typeface="Arial" charset="0"/>
              <a:buChar char="•"/>
            </a:pPr>
            <a:r>
              <a:rPr lang="ru-RU" dirty="0">
                <a:solidFill>
                  <a:srgbClr val="A55858"/>
                </a:solidFill>
                <a:latin typeface="Arial" charset="0"/>
              </a:rPr>
              <a:t>доброжелательность</a:t>
            </a:r>
            <a:r>
              <a:rPr lang="ru-RU" dirty="0">
                <a:solidFill>
                  <a:srgbClr val="222222"/>
                </a:solidFill>
                <a:latin typeface="Arial" charset="0"/>
              </a:rPr>
              <a:t> (дружелюбие, способность прийти к согласию),</a:t>
            </a:r>
          </a:p>
          <a:p>
            <a:pPr>
              <a:buFont typeface="Arial" charset="0"/>
              <a:buChar char="•"/>
            </a:pPr>
            <a:r>
              <a:rPr lang="ru-RU" dirty="0">
                <a:solidFill>
                  <a:srgbClr val="A55858"/>
                </a:solidFill>
                <a:latin typeface="Arial" charset="0"/>
              </a:rPr>
              <a:t>добросовестность</a:t>
            </a:r>
            <a:r>
              <a:rPr lang="ru-RU" dirty="0">
                <a:solidFill>
                  <a:srgbClr val="222222"/>
                </a:solidFill>
                <a:latin typeface="Arial" charset="0"/>
              </a:rPr>
              <a:t> (сознательность),</a:t>
            </a:r>
          </a:p>
          <a:p>
            <a:pPr>
              <a:buFont typeface="Arial" charset="0"/>
              <a:buChar char="•"/>
            </a:pPr>
            <a:r>
              <a:rPr lang="ru-RU" dirty="0">
                <a:solidFill>
                  <a:srgbClr val="0B0080"/>
                </a:solidFill>
                <a:latin typeface="Arial" charset="0"/>
              </a:rPr>
              <a:t>нейротизм</a:t>
            </a:r>
            <a:r>
              <a:rPr lang="ru-RU" dirty="0">
                <a:solidFill>
                  <a:srgbClr val="222222"/>
                </a:solidFill>
                <a:latin typeface="Arial" charset="0"/>
              </a:rPr>
              <a:t> (противоположный полюс - эмоциональная стабильность)</a:t>
            </a:r>
          </a:p>
          <a:p>
            <a:pPr>
              <a:buFont typeface="Arial" charset="0"/>
              <a:buChar char="•"/>
            </a:pPr>
            <a:r>
              <a:rPr lang="ru-RU" dirty="0">
                <a:solidFill>
                  <a:srgbClr val="A55858"/>
                </a:solidFill>
                <a:latin typeface="Arial" charset="0"/>
              </a:rPr>
              <a:t>открытость опыту</a:t>
            </a:r>
            <a:r>
              <a:rPr lang="ru-RU" dirty="0">
                <a:solidFill>
                  <a:srgbClr val="222222"/>
                </a:solidFill>
                <a:latin typeface="Arial" charset="0"/>
              </a:rPr>
              <a:t> (интеллект).</a:t>
            </a:r>
            <a:endParaRPr lang="ru-RU" b="0" i="0" dirty="0">
              <a:solidFill>
                <a:srgbClr val="222222"/>
              </a:solidFill>
              <a:effectLst/>
              <a:latin typeface="Arial" charset="0"/>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21048713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52400" y="0"/>
            <a:ext cx="8991600" cy="620688"/>
          </a:xfrm>
        </p:spPr>
        <p:txBody>
          <a:bodyPr/>
          <a:lstStyle/>
          <a:p>
            <a:r>
              <a:rPr lang="en-US" sz="3500" b="1" dirty="0" smtClean="0">
                <a:solidFill>
                  <a:srgbClr val="002060"/>
                </a:solidFill>
              </a:rPr>
              <a:t>BIG-5</a:t>
            </a:r>
            <a:r>
              <a:rPr lang="ru-RU" sz="3500" b="1" dirty="0" smtClean="0">
                <a:solidFill>
                  <a:srgbClr val="002060"/>
                </a:solidFill>
              </a:rPr>
              <a:t>, </a:t>
            </a:r>
            <a:r>
              <a:rPr lang="ru-RU" sz="3500" b="1" dirty="0" err="1" smtClean="0">
                <a:solidFill>
                  <a:srgbClr val="002060"/>
                </a:solidFill>
              </a:rPr>
              <a:t>субшкалы</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Прямоугольник 1"/>
          <p:cNvSpPr/>
          <p:nvPr/>
        </p:nvSpPr>
        <p:spPr>
          <a:xfrm>
            <a:off x="1213653" y="1166236"/>
            <a:ext cx="3744416" cy="5509200"/>
          </a:xfrm>
          <a:prstGeom prst="rect">
            <a:avLst/>
          </a:prstGeom>
        </p:spPr>
        <p:txBody>
          <a:bodyPr wrap="square">
            <a:spAutoFit/>
          </a:bodyPr>
          <a:lstStyle/>
          <a:p>
            <a:r>
              <a:rPr lang="ru-RU" sz="1600" b="1" i="0" dirty="0" smtClean="0">
                <a:solidFill>
                  <a:srgbClr val="222222"/>
                </a:solidFill>
                <a:effectLst/>
                <a:latin typeface="Arial" charset="0"/>
              </a:rPr>
              <a:t>Экстраверсия / Интроверсия</a:t>
            </a:r>
          </a:p>
          <a:p>
            <a:r>
              <a:rPr lang="ru-RU" sz="1600" dirty="0">
                <a:solidFill>
                  <a:srgbClr val="222222"/>
                </a:solidFill>
                <a:latin typeface="Arial" charset="0"/>
              </a:rPr>
              <a:t> </a:t>
            </a:r>
            <a:r>
              <a:rPr lang="ru-RU" sz="1600" dirty="0" smtClean="0">
                <a:solidFill>
                  <a:srgbClr val="222222"/>
                </a:solidFill>
                <a:latin typeface="Arial" charset="0"/>
              </a:rPr>
              <a:t>  - сердечность</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общительность</a:t>
            </a:r>
          </a:p>
          <a:p>
            <a:r>
              <a:rPr lang="ru-RU" sz="1600" dirty="0">
                <a:solidFill>
                  <a:srgbClr val="222222"/>
                </a:solidFill>
                <a:latin typeface="Arial" charset="0"/>
              </a:rPr>
              <a:t> </a:t>
            </a:r>
            <a:r>
              <a:rPr lang="ru-RU" sz="1600" dirty="0" smtClean="0">
                <a:solidFill>
                  <a:srgbClr val="222222"/>
                </a:solidFill>
                <a:latin typeface="Arial" charset="0"/>
              </a:rPr>
              <a:t>  - настойчивость</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активность</a:t>
            </a:r>
          </a:p>
          <a:p>
            <a:r>
              <a:rPr lang="ru-RU" sz="1600" dirty="0">
                <a:solidFill>
                  <a:srgbClr val="222222"/>
                </a:solidFill>
                <a:latin typeface="Arial" charset="0"/>
              </a:rPr>
              <a:t> </a:t>
            </a:r>
            <a:r>
              <a:rPr lang="ru-RU" sz="1600" dirty="0" smtClean="0">
                <a:solidFill>
                  <a:srgbClr val="222222"/>
                </a:solidFill>
                <a:latin typeface="Arial" charset="0"/>
              </a:rPr>
              <a:t>  - возбуждение</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оптимизм</a:t>
            </a:r>
          </a:p>
          <a:p>
            <a:endParaRPr lang="ru-RU" sz="1000" dirty="0">
              <a:solidFill>
                <a:srgbClr val="222222"/>
              </a:solidFill>
              <a:latin typeface="Arial" charset="0"/>
            </a:endParaRPr>
          </a:p>
          <a:p>
            <a:r>
              <a:rPr lang="ru-RU" sz="1600" b="1" i="0" dirty="0" smtClean="0">
                <a:solidFill>
                  <a:srgbClr val="222222"/>
                </a:solidFill>
                <a:effectLst/>
                <a:latin typeface="Arial" charset="0"/>
              </a:rPr>
              <a:t>Сотрудничество (дружелюбие)</a:t>
            </a:r>
          </a:p>
          <a:p>
            <a:r>
              <a:rPr lang="ru-RU" sz="1600" dirty="0">
                <a:solidFill>
                  <a:srgbClr val="222222"/>
                </a:solidFill>
                <a:latin typeface="Arial" charset="0"/>
              </a:rPr>
              <a:t> </a:t>
            </a:r>
            <a:r>
              <a:rPr lang="ru-RU" sz="1600" dirty="0" smtClean="0">
                <a:solidFill>
                  <a:srgbClr val="222222"/>
                </a:solidFill>
                <a:latin typeface="Arial" charset="0"/>
              </a:rPr>
              <a:t>  - доверие</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честность</a:t>
            </a:r>
          </a:p>
          <a:p>
            <a:r>
              <a:rPr lang="ru-RU" sz="1600" dirty="0">
                <a:solidFill>
                  <a:srgbClr val="222222"/>
                </a:solidFill>
                <a:latin typeface="Arial" charset="0"/>
              </a:rPr>
              <a:t> </a:t>
            </a:r>
            <a:r>
              <a:rPr lang="ru-RU" sz="1600" dirty="0" smtClean="0">
                <a:solidFill>
                  <a:srgbClr val="222222"/>
                </a:solidFill>
                <a:latin typeface="Arial" charset="0"/>
              </a:rPr>
              <a:t>  - альтруизм</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уступчивость</a:t>
            </a:r>
          </a:p>
          <a:p>
            <a:r>
              <a:rPr lang="ru-RU" sz="1600" dirty="0">
                <a:solidFill>
                  <a:srgbClr val="222222"/>
                </a:solidFill>
                <a:latin typeface="Arial" charset="0"/>
              </a:rPr>
              <a:t> </a:t>
            </a:r>
            <a:r>
              <a:rPr lang="ru-RU" sz="1600" dirty="0" smtClean="0">
                <a:solidFill>
                  <a:srgbClr val="222222"/>
                </a:solidFill>
                <a:latin typeface="Arial" charset="0"/>
              </a:rPr>
              <a:t>  - скромность</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чуткость</a:t>
            </a:r>
          </a:p>
          <a:p>
            <a:endParaRPr lang="ru-RU" sz="1000" dirty="0">
              <a:solidFill>
                <a:srgbClr val="222222"/>
              </a:solidFill>
              <a:latin typeface="Arial" charset="0"/>
            </a:endParaRPr>
          </a:p>
          <a:p>
            <a:r>
              <a:rPr lang="ru-RU" sz="1600" b="1" i="0" dirty="0" smtClean="0">
                <a:solidFill>
                  <a:srgbClr val="222222"/>
                </a:solidFill>
                <a:effectLst/>
                <a:latin typeface="Arial" charset="0"/>
              </a:rPr>
              <a:t>Добросовестность</a:t>
            </a:r>
          </a:p>
          <a:p>
            <a:r>
              <a:rPr lang="ru-RU" sz="1600" dirty="0">
                <a:solidFill>
                  <a:srgbClr val="222222"/>
                </a:solidFill>
                <a:latin typeface="Arial" charset="0"/>
              </a:rPr>
              <a:t> </a:t>
            </a:r>
            <a:r>
              <a:rPr lang="ru-RU" sz="1600" dirty="0" smtClean="0">
                <a:solidFill>
                  <a:srgbClr val="222222"/>
                </a:solidFill>
                <a:latin typeface="Arial" charset="0"/>
              </a:rPr>
              <a:t>  - компетентность</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организованность</a:t>
            </a:r>
          </a:p>
          <a:p>
            <a:r>
              <a:rPr lang="ru-RU" sz="1600" dirty="0">
                <a:solidFill>
                  <a:srgbClr val="222222"/>
                </a:solidFill>
                <a:latin typeface="Arial" charset="0"/>
              </a:rPr>
              <a:t> </a:t>
            </a:r>
            <a:r>
              <a:rPr lang="ru-RU" sz="1600" dirty="0" smtClean="0">
                <a:solidFill>
                  <a:srgbClr val="222222"/>
                </a:solidFill>
                <a:latin typeface="Arial" charset="0"/>
              </a:rPr>
              <a:t>  - приверженность долгу</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самодисциплина</a:t>
            </a:r>
          </a:p>
          <a:p>
            <a:r>
              <a:rPr lang="ru-RU" sz="1600" dirty="0">
                <a:solidFill>
                  <a:srgbClr val="222222"/>
                </a:solidFill>
                <a:latin typeface="Arial" charset="0"/>
              </a:rPr>
              <a:t>  </a:t>
            </a:r>
            <a:r>
              <a:rPr lang="ru-RU" sz="1600" dirty="0" smtClean="0">
                <a:solidFill>
                  <a:srgbClr val="222222"/>
                </a:solidFill>
                <a:latin typeface="Arial" charset="0"/>
              </a:rPr>
              <a:t> - </a:t>
            </a:r>
            <a:r>
              <a:rPr lang="ru-RU" sz="1600" dirty="0" err="1" smtClean="0">
                <a:solidFill>
                  <a:srgbClr val="222222"/>
                </a:solidFill>
                <a:latin typeface="Arial" charset="0"/>
              </a:rPr>
              <a:t>аналитичность</a:t>
            </a:r>
            <a:endParaRPr lang="ru-RU" sz="1600" b="0" i="0" dirty="0">
              <a:solidFill>
                <a:srgbClr val="222222"/>
              </a:solidFill>
              <a:effectLst/>
              <a:latin typeface="Arial" charset="0"/>
            </a:endParaRPr>
          </a:p>
        </p:txBody>
      </p:sp>
      <p:sp>
        <p:nvSpPr>
          <p:cNvPr id="5" name="Прямоугольник 4"/>
          <p:cNvSpPr/>
          <p:nvPr/>
        </p:nvSpPr>
        <p:spPr>
          <a:xfrm>
            <a:off x="4932040" y="1997233"/>
            <a:ext cx="3744416" cy="3847207"/>
          </a:xfrm>
          <a:prstGeom prst="rect">
            <a:avLst/>
          </a:prstGeom>
        </p:spPr>
        <p:txBody>
          <a:bodyPr wrap="square">
            <a:spAutoFit/>
          </a:bodyPr>
          <a:lstStyle/>
          <a:p>
            <a:r>
              <a:rPr lang="ru-RU" sz="1600" b="1" dirty="0" err="1" smtClean="0">
                <a:solidFill>
                  <a:srgbClr val="222222"/>
                </a:solidFill>
                <a:latin typeface="Arial" charset="0"/>
              </a:rPr>
              <a:t>Нейротизм</a:t>
            </a:r>
            <a:r>
              <a:rPr lang="ru-RU" sz="1600" b="1" dirty="0" smtClean="0">
                <a:solidFill>
                  <a:srgbClr val="222222"/>
                </a:solidFill>
                <a:latin typeface="Arial" charset="0"/>
              </a:rPr>
              <a:t> / </a:t>
            </a:r>
            <a:r>
              <a:rPr lang="ru-RU" sz="1600" b="1" dirty="0" err="1" smtClean="0">
                <a:solidFill>
                  <a:srgbClr val="222222"/>
                </a:solidFill>
                <a:latin typeface="Arial" charset="0"/>
              </a:rPr>
              <a:t>эмоц</a:t>
            </a:r>
            <a:r>
              <a:rPr lang="ru-RU" sz="1600" b="1" dirty="0" smtClean="0">
                <a:solidFill>
                  <a:srgbClr val="222222"/>
                </a:solidFill>
                <a:latin typeface="Arial" charset="0"/>
              </a:rPr>
              <a:t>. стабильность</a:t>
            </a:r>
            <a:endParaRPr lang="ru-RU" sz="1600" b="1" i="0" dirty="0" smtClean="0">
              <a:solidFill>
                <a:srgbClr val="222222"/>
              </a:solidFill>
              <a:effectLst/>
              <a:latin typeface="Arial" charset="0"/>
            </a:endParaRPr>
          </a:p>
          <a:p>
            <a:r>
              <a:rPr lang="ru-RU" sz="1600" dirty="0">
                <a:solidFill>
                  <a:srgbClr val="222222"/>
                </a:solidFill>
                <a:latin typeface="Arial" charset="0"/>
              </a:rPr>
              <a:t> </a:t>
            </a:r>
            <a:r>
              <a:rPr lang="ru-RU" sz="1600" dirty="0" smtClean="0">
                <a:solidFill>
                  <a:srgbClr val="222222"/>
                </a:solidFill>
                <a:latin typeface="Arial" charset="0"/>
              </a:rPr>
              <a:t>  - тревожность</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враждебность</a:t>
            </a:r>
          </a:p>
          <a:p>
            <a:r>
              <a:rPr lang="ru-RU" sz="1600" dirty="0">
                <a:solidFill>
                  <a:srgbClr val="222222"/>
                </a:solidFill>
                <a:latin typeface="Arial" charset="0"/>
              </a:rPr>
              <a:t> </a:t>
            </a:r>
            <a:r>
              <a:rPr lang="ru-RU" sz="1600" dirty="0" smtClean="0">
                <a:solidFill>
                  <a:srgbClr val="222222"/>
                </a:solidFill>
                <a:latin typeface="Arial" charset="0"/>
              </a:rPr>
              <a:t>  - депрессивность</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пессимизм</a:t>
            </a:r>
          </a:p>
          <a:p>
            <a:r>
              <a:rPr lang="ru-RU" sz="1600" dirty="0">
                <a:solidFill>
                  <a:srgbClr val="222222"/>
                </a:solidFill>
                <a:latin typeface="Arial" charset="0"/>
              </a:rPr>
              <a:t> </a:t>
            </a:r>
            <a:r>
              <a:rPr lang="ru-RU" sz="1600" dirty="0" smtClean="0">
                <a:solidFill>
                  <a:srgbClr val="222222"/>
                </a:solidFill>
                <a:latin typeface="Arial" charset="0"/>
              </a:rPr>
              <a:t>  - импульсивность</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ранимость</a:t>
            </a:r>
          </a:p>
          <a:p>
            <a:endParaRPr lang="ru-RU" sz="1000" dirty="0">
              <a:solidFill>
                <a:srgbClr val="222222"/>
              </a:solidFill>
              <a:latin typeface="Arial" charset="0"/>
            </a:endParaRPr>
          </a:p>
          <a:p>
            <a:r>
              <a:rPr lang="ru-RU" sz="1600" b="1" i="0" dirty="0" smtClean="0">
                <a:solidFill>
                  <a:srgbClr val="222222"/>
                </a:solidFill>
                <a:effectLst/>
                <a:latin typeface="Arial" charset="0"/>
              </a:rPr>
              <a:t>Открытость опыту</a:t>
            </a:r>
          </a:p>
          <a:p>
            <a:r>
              <a:rPr lang="ru-RU" sz="1600" dirty="0">
                <a:solidFill>
                  <a:srgbClr val="222222"/>
                </a:solidFill>
                <a:latin typeface="Arial" charset="0"/>
              </a:rPr>
              <a:t> </a:t>
            </a:r>
            <a:r>
              <a:rPr lang="ru-RU" sz="1600" dirty="0" smtClean="0">
                <a:solidFill>
                  <a:srgbClr val="222222"/>
                </a:solidFill>
                <a:latin typeface="Arial" charset="0"/>
              </a:rPr>
              <a:t>  - фантазия</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эстетика</a:t>
            </a:r>
          </a:p>
          <a:p>
            <a:r>
              <a:rPr lang="ru-RU" sz="1600" dirty="0">
                <a:solidFill>
                  <a:srgbClr val="222222"/>
                </a:solidFill>
                <a:latin typeface="Arial" charset="0"/>
              </a:rPr>
              <a:t> </a:t>
            </a:r>
            <a:r>
              <a:rPr lang="ru-RU" sz="1600" dirty="0" smtClean="0">
                <a:solidFill>
                  <a:srgbClr val="222222"/>
                </a:solidFill>
                <a:latin typeface="Arial" charset="0"/>
              </a:rPr>
              <a:t>  - чувственность</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действия</a:t>
            </a:r>
          </a:p>
          <a:p>
            <a:r>
              <a:rPr lang="ru-RU" sz="1600" dirty="0">
                <a:solidFill>
                  <a:srgbClr val="222222"/>
                </a:solidFill>
                <a:latin typeface="Arial" charset="0"/>
              </a:rPr>
              <a:t> </a:t>
            </a:r>
            <a:r>
              <a:rPr lang="ru-RU" sz="1600" dirty="0" smtClean="0">
                <a:solidFill>
                  <a:srgbClr val="222222"/>
                </a:solidFill>
                <a:latin typeface="Arial" charset="0"/>
              </a:rPr>
              <a:t>  - сильные / слабые ценности</a:t>
            </a:r>
          </a:p>
          <a:p>
            <a:r>
              <a:rPr lang="ru-RU" sz="1600" b="0" i="0" dirty="0">
                <a:solidFill>
                  <a:srgbClr val="222222"/>
                </a:solidFill>
                <a:effectLst/>
                <a:latin typeface="Arial" charset="0"/>
              </a:rPr>
              <a:t> </a:t>
            </a:r>
            <a:r>
              <a:rPr lang="ru-RU" sz="1600" b="0" i="0" dirty="0" smtClean="0">
                <a:solidFill>
                  <a:srgbClr val="222222"/>
                </a:solidFill>
                <a:effectLst/>
                <a:latin typeface="Arial" charset="0"/>
              </a:rPr>
              <a:t>  - стабильность интересов</a:t>
            </a:r>
          </a:p>
          <a:p>
            <a:endParaRPr lang="ru-RU" sz="1000" dirty="0">
              <a:solidFill>
                <a:srgbClr val="222222"/>
              </a:solidFill>
              <a:latin typeface="Arial" charset="0"/>
            </a:endParaRPr>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0738556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9427" y="260648"/>
            <a:ext cx="9324528" cy="785818"/>
          </a:xfrm>
          <a:prstGeom prst="rect">
            <a:avLst/>
          </a:prstGeom>
        </p:spPr>
        <p:txBody>
          <a:bodyPr anchor="ctr"/>
          <a:lstStyle/>
          <a:p>
            <a:pPr algn="ctr" fontAlgn="auto">
              <a:spcAft>
                <a:spcPts val="0"/>
              </a:spcAft>
              <a:defRPr/>
            </a:pPr>
            <a:r>
              <a:rPr lang="ru-RU" sz="3800" b="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Автоматизированная </a:t>
            </a:r>
          </a:p>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оценка профиля</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484784"/>
            <a:ext cx="8626572" cy="4467582"/>
          </a:xfrm>
          <a:prstGeom prst="rect">
            <a:avLst/>
          </a:prstGeom>
        </p:spPr>
      </p:pic>
      <p:pic>
        <p:nvPicPr>
          <p:cNvPr id="4" name="Изображение 3"/>
          <p:cNvPicPr>
            <a:picLocks noChangeAspect="1"/>
          </p:cNvPicPr>
          <p:nvPr/>
        </p:nvPicPr>
        <p:blipFill>
          <a:blip r:embed="rId4"/>
          <a:stretch>
            <a:fillRect/>
          </a:stretch>
        </p:blipFill>
        <p:spPr>
          <a:xfrm>
            <a:off x="6804248" y="2060848"/>
            <a:ext cx="2179960" cy="2179960"/>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3519757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en-US"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ApplyMagicSauce.com</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 y="838200"/>
            <a:ext cx="8102600" cy="5181600"/>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38314267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332656"/>
            <a:ext cx="9324528" cy="785818"/>
          </a:xfrm>
          <a:prstGeom prst="rect">
            <a:avLst/>
          </a:prstGeom>
        </p:spPr>
        <p:txBody>
          <a:bodyPr anchor="ctr"/>
          <a:lstStyle/>
          <a:p>
            <a:pPr algn="ctr" fontAlgn="auto">
              <a:spcAft>
                <a:spcPts val="0"/>
              </a:spcAft>
              <a:defRPr/>
            </a:pPr>
            <a:r>
              <a:rPr lang="en-US"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ApplyMagicSauce.com</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340162"/>
            <a:ext cx="8820472" cy="4336538"/>
          </a:xfrm>
          <a:prstGeom prst="rect">
            <a:avLst/>
          </a:prstGeom>
        </p:spPr>
      </p:pic>
    </p:spTree>
    <p:extLst>
      <p:ext uri="{BB962C8B-B14F-4D97-AF65-F5344CB8AC3E}">
        <p14:creationId xmlns:p14="http://schemas.microsoft.com/office/powerpoint/2010/main" val="185133779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016" y="257528"/>
            <a:ext cx="9324528" cy="785818"/>
          </a:xfrm>
          <a:prstGeom prst="rect">
            <a:avLst/>
          </a:prstGeom>
        </p:spPr>
        <p:txBody>
          <a:bodyPr anchor="ctr"/>
          <a:lstStyle/>
          <a:p>
            <a:pPr algn="ctr" fontAlgn="auto">
              <a:spcAft>
                <a:spcPts val="0"/>
              </a:spcAft>
              <a:defRPr/>
            </a:pPr>
            <a:r>
              <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World Well-Being </a:t>
            </a:r>
            <a:r>
              <a:rPr lang="en-US"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Proect</a:t>
            </a:r>
            <a:endPar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a:p>
            <a:pPr algn="ctr" fontAlgn="auto">
              <a:spcAft>
                <a:spcPts val="0"/>
              </a:spcAft>
              <a:defRPr/>
            </a:pPr>
            <a:r>
              <a:rPr lang="en-US"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WWBP.org</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127109"/>
            <a:ext cx="8388424" cy="5254220"/>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44443068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4843" y="548680"/>
            <a:ext cx="9324528" cy="785818"/>
          </a:xfrm>
          <a:prstGeom prst="rect">
            <a:avLst/>
          </a:prstGeom>
        </p:spPr>
        <p:txBody>
          <a:bodyPr anchor="ctr"/>
          <a:lstStyle/>
          <a:p>
            <a:pPr algn="ctr" fontAlgn="auto">
              <a:spcAft>
                <a:spcPts val="0"/>
              </a:spcAft>
              <a:defRPr/>
            </a:pPr>
            <a:r>
              <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World Well-Being </a:t>
            </a:r>
            <a:r>
              <a:rPr lang="en-US"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Proect</a:t>
            </a:r>
            <a:endPar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a:p>
            <a:pPr algn="ctr" fontAlgn="auto">
              <a:spcAft>
                <a:spcPts val="0"/>
              </a:spcAft>
              <a:defRPr/>
            </a:pPr>
            <a:r>
              <a:rPr lang="en-US"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WWBP.org</a:t>
            </a:r>
            <a:endPar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Мартин </a:t>
            </a:r>
            <a:r>
              <a:rPr lang="ru-RU"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Салигман</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225498"/>
            <a:ext cx="7379170" cy="4155831"/>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6531517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3393" y="764704"/>
            <a:ext cx="9324528" cy="785818"/>
          </a:xfrm>
          <a:prstGeom prst="rect">
            <a:avLst/>
          </a:prstGeom>
        </p:spPr>
        <p:txBody>
          <a:bodyPr anchor="ctr"/>
          <a:lstStyle/>
          <a:p>
            <a:pPr algn="ctr" fontAlgn="auto">
              <a:spcAft>
                <a:spcPts val="0"/>
              </a:spcAft>
              <a:defRPr/>
            </a:pPr>
            <a:r>
              <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World Well-Being </a:t>
            </a:r>
            <a:r>
              <a:rPr lang="en-US"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Proect</a:t>
            </a:r>
            <a:endPar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a:p>
            <a:pPr algn="ctr" fontAlgn="auto">
              <a:spcAft>
                <a:spcPts val="0"/>
              </a:spcAft>
              <a:defRPr/>
            </a:pPr>
            <a:r>
              <a:rPr lang="en-US"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WWBP.org</a:t>
            </a:r>
            <a:endPar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Пример</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4" name="Прямоугольник 3"/>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73242790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332656"/>
            <a:ext cx="9324528" cy="785818"/>
          </a:xfrm>
          <a:prstGeom prst="rect">
            <a:avLst/>
          </a:prstGeom>
        </p:spPr>
        <p:txBody>
          <a:bodyPr anchor="ctr"/>
          <a:lstStyle/>
          <a:p>
            <a:pPr algn="ctr" fontAlgn="auto">
              <a:spcAft>
                <a:spcPts val="0"/>
              </a:spcAft>
              <a:defRPr/>
            </a:pPr>
            <a:r>
              <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World Well-Being </a:t>
            </a:r>
            <a:r>
              <a:rPr lang="en-US"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Proect</a:t>
            </a:r>
            <a:endPar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a:p>
            <a:pPr algn="ctr" fontAlgn="auto">
              <a:spcAft>
                <a:spcPts val="0"/>
              </a:spcAft>
              <a:defRPr/>
            </a:pPr>
            <a:r>
              <a:rPr lang="en-US"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WWBP.org</a:t>
            </a:r>
            <a:endPar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700808"/>
            <a:ext cx="6408712" cy="4340495"/>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94167323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332656"/>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Уровень благополучия и тексты</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500"/>
            <a:ext cx="9144000" cy="4289772"/>
          </a:xfrm>
          <a:prstGeom prst="rect">
            <a:avLst/>
          </a:prstGeom>
        </p:spPr>
      </p:pic>
    </p:spTree>
    <p:extLst>
      <p:ext uri="{BB962C8B-B14F-4D97-AF65-F5344CB8AC3E}">
        <p14:creationId xmlns:p14="http://schemas.microsoft.com/office/powerpoint/2010/main" val="1171422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28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Юнгеанские типологии</a:t>
            </a:r>
            <a:endParaRPr lang="ru-RU" sz="28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623155"/>
            <a:ext cx="8719380" cy="4840892"/>
          </a:xfrm>
          <a:prstGeom prst="rect">
            <a:avLst/>
          </a:prstGeom>
        </p:spPr>
      </p:pic>
      <p:sp>
        <p:nvSpPr>
          <p:cNvPr id="3" name="TextBox 2"/>
          <p:cNvSpPr txBox="1"/>
          <p:nvPr/>
        </p:nvSpPr>
        <p:spPr>
          <a:xfrm>
            <a:off x="2248032" y="5464047"/>
            <a:ext cx="5276296" cy="646331"/>
          </a:xfrm>
          <a:prstGeom prst="rect">
            <a:avLst/>
          </a:prstGeom>
          <a:noFill/>
        </p:spPr>
        <p:txBody>
          <a:bodyPr wrap="square" rtlCol="0">
            <a:spAutoFit/>
          </a:bodyPr>
          <a:lstStyle/>
          <a:p>
            <a:r>
              <a:rPr lang="ru-RU" smtClean="0"/>
              <a:t>1921 год. «Психологические типы». К.Г.Юнг</a:t>
            </a:r>
          </a:p>
          <a:p>
            <a:pPr algn="ctr"/>
            <a:r>
              <a:rPr lang="ru-RU" smtClean="0"/>
              <a:t>Экстраверты и интроверты</a:t>
            </a:r>
            <a:endParaRPr lang="ru-RU"/>
          </a:p>
        </p:txBody>
      </p:sp>
    </p:spTree>
    <p:extLst>
      <p:ext uri="{BB962C8B-B14F-4D97-AF65-F5344CB8AC3E}">
        <p14:creationId xmlns:p14="http://schemas.microsoft.com/office/powerpoint/2010/main" val="174762369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4649"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Язык мужчин и женщин в </a:t>
            </a:r>
            <a:r>
              <a:rPr lang="ru-RU"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соцсетях</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08" y="908720"/>
            <a:ext cx="8012820" cy="5457524"/>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34726511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4649"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Язык и возраст в </a:t>
            </a:r>
            <a:r>
              <a:rPr lang="ru-RU"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соцсетях</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946777"/>
            <a:ext cx="8308867" cy="5234888"/>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50470488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4649"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Язык и возраст в </a:t>
            </a:r>
            <a:r>
              <a:rPr lang="ru-RU"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соцсетях</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785818"/>
            <a:ext cx="8388424" cy="5378723"/>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56067681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4649"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Экстраверсия-Интроверсия</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67" y="785818"/>
            <a:ext cx="8738897" cy="5613169"/>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5689171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4649" y="0"/>
            <a:ext cx="9324528" cy="785818"/>
          </a:xfrm>
          <a:prstGeom prst="rect">
            <a:avLst/>
          </a:prstGeom>
        </p:spPr>
        <p:txBody>
          <a:bodyPr anchor="ctr"/>
          <a:lstStyle/>
          <a:p>
            <a:pPr algn="ctr" fontAlgn="auto">
              <a:spcAft>
                <a:spcPts val="0"/>
              </a:spcAft>
              <a:defRPr/>
            </a:pPr>
            <a:r>
              <a:rPr lang="ru-RU"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Нейротизм</a:t>
            </a: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 - устойчивость</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821792"/>
            <a:ext cx="8064896" cy="5618787"/>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58800835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4649"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Доброжелательность и тексты</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874652"/>
            <a:ext cx="6652964" cy="5506676"/>
          </a:xfrm>
          <a:prstGeom prst="rect">
            <a:avLst/>
          </a:prstGeom>
        </p:spPr>
      </p:pic>
    </p:spTree>
    <p:extLst>
      <p:ext uri="{BB962C8B-B14F-4D97-AF65-F5344CB8AC3E}">
        <p14:creationId xmlns:p14="http://schemas.microsoft.com/office/powerpoint/2010/main" val="5655393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4649"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Сознательность и тексты</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263" y="787444"/>
            <a:ext cx="6336704" cy="5593884"/>
          </a:xfrm>
          <a:prstGeom prst="rect">
            <a:avLst/>
          </a:prstGeom>
        </p:spPr>
      </p:pic>
    </p:spTree>
    <p:extLst>
      <p:ext uri="{BB962C8B-B14F-4D97-AF65-F5344CB8AC3E}">
        <p14:creationId xmlns:p14="http://schemas.microsoft.com/office/powerpoint/2010/main" val="119666505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4649"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Открытость - закрытость</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5" y="914588"/>
            <a:ext cx="8714343" cy="5382694"/>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49871380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4649" y="0"/>
            <a:ext cx="9324528" cy="785818"/>
          </a:xfrm>
          <a:prstGeom prst="rect">
            <a:avLst/>
          </a:prstGeom>
        </p:spPr>
        <p:txBody>
          <a:bodyPr anchor="ctr"/>
          <a:lstStyle/>
          <a:p>
            <a:pPr algn="ctr" fontAlgn="auto">
              <a:spcAft>
                <a:spcPts val="0"/>
              </a:spcAft>
              <a:defRPr/>
            </a:pPr>
            <a:r>
              <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IBM Watson</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212429"/>
            <a:ext cx="8640960" cy="5168900"/>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36959653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9427" y="260648"/>
            <a:ext cx="9324528" cy="785818"/>
          </a:xfrm>
          <a:prstGeom prst="rect">
            <a:avLst/>
          </a:prstGeom>
        </p:spPr>
        <p:txBody>
          <a:bodyPr anchor="ctr"/>
          <a:lstStyle/>
          <a:p>
            <a:pPr algn="ctr" fontAlgn="auto">
              <a:spcAft>
                <a:spcPts val="0"/>
              </a:spcAft>
              <a:defRPr/>
            </a:pPr>
            <a:r>
              <a:rPr lang="ru-RU"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Инстаграмм</a:t>
            </a:r>
            <a:endPar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оценка профиля</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1351752"/>
            <a:ext cx="7524328" cy="5029577"/>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833138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3" name="Прямоугольник 2"/>
          <p:cNvSpPr/>
          <p:nvPr/>
        </p:nvSpPr>
        <p:spPr>
          <a:xfrm>
            <a:off x="762236" y="1222063"/>
            <a:ext cx="7659724" cy="5170646"/>
          </a:xfrm>
          <a:prstGeom prst="rect">
            <a:avLst/>
          </a:prstGeom>
        </p:spPr>
        <p:txBody>
          <a:bodyPr wrap="square">
            <a:spAutoFit/>
          </a:bodyPr>
          <a:lstStyle/>
          <a:p>
            <a:r>
              <a:rPr lang="ru-RU" sz="2200" b="1">
                <a:latin typeface="MinionPro" charset="0"/>
              </a:rPr>
              <a:t>Экстраверсия или интроверсия </a:t>
            </a:r>
            <a:r>
              <a:rPr lang="ru-RU" sz="2200">
                <a:latin typeface="MinionPro" charset="0"/>
              </a:rPr>
              <a:t>— </a:t>
            </a:r>
            <a:r>
              <a:rPr lang="ru-RU" sz="2200" smtClean="0">
                <a:latin typeface="MinionPro" charset="0"/>
              </a:rPr>
              <a:t>направленность </a:t>
            </a:r>
            <a:r>
              <a:rPr lang="ru-RU" sz="2200">
                <a:latin typeface="MinionPro" charset="0"/>
              </a:rPr>
              <a:t>основного внимания на </a:t>
            </a:r>
            <a:r>
              <a:rPr lang="ru-RU" sz="2200" smtClean="0">
                <a:latin typeface="MinionPro" charset="0"/>
              </a:rPr>
              <a:t>внешнии</a:t>
            </a:r>
            <a:r>
              <a:rPr lang="ru-RU" sz="2200">
                <a:latin typeface="MinionPro" charset="0"/>
              </a:rPr>
              <a:t>̆ или внутренний мир. Судьба интроверта, по Юнгу, определяется его собственной вну- тренней жизнью, экстраверта — объектами его интересов. </a:t>
            </a:r>
            <a:endParaRPr lang="ru-RU" sz="2200"/>
          </a:p>
          <a:p>
            <a:endParaRPr lang="ru-RU" sz="2200" b="1" smtClean="0">
              <a:latin typeface="MinionPro" charset="0"/>
            </a:endParaRPr>
          </a:p>
          <a:p>
            <a:r>
              <a:rPr lang="ru-RU" sz="2200" b="1" smtClean="0">
                <a:latin typeface="MinionPro" charset="0"/>
              </a:rPr>
              <a:t>Логика </a:t>
            </a:r>
            <a:r>
              <a:rPr lang="ru-RU" sz="2200" b="1">
                <a:latin typeface="MinionPro" charset="0"/>
              </a:rPr>
              <a:t>или чувство </a:t>
            </a:r>
            <a:r>
              <a:rPr lang="ru-RU" sz="2200">
                <a:latin typeface="MinionPro" charset="0"/>
              </a:rPr>
              <a:t>— оценка чего-либо через логические, понятийные или </a:t>
            </a:r>
            <a:r>
              <a:rPr lang="ru-RU" sz="2200" smtClean="0">
                <a:latin typeface="MinionPro" charset="0"/>
              </a:rPr>
              <a:t>отношенческие</a:t>
            </a:r>
            <a:r>
              <a:rPr lang="ru-RU" sz="2200">
                <a:latin typeface="MinionPro" charset="0"/>
              </a:rPr>
              <a:t>, ценностные категории. Чувство — это нравится или не нравится, логика — правильно или неправильно.Это рациональные функции. </a:t>
            </a:r>
            <a:endParaRPr lang="ru-RU" sz="2200"/>
          </a:p>
          <a:p>
            <a:endParaRPr lang="ru-RU" sz="2200" b="1" smtClean="0">
              <a:latin typeface="MinionPro" charset="0"/>
            </a:endParaRPr>
          </a:p>
          <a:p>
            <a:r>
              <a:rPr lang="ru-RU" sz="2200" b="1" smtClean="0">
                <a:latin typeface="MinionPro" charset="0"/>
              </a:rPr>
              <a:t>Интуиция </a:t>
            </a:r>
            <a:r>
              <a:rPr lang="ru-RU" sz="2200" b="1">
                <a:latin typeface="MinionPro" charset="0"/>
              </a:rPr>
              <a:t>или ощущение </a:t>
            </a:r>
            <a:r>
              <a:rPr lang="ru-RU" sz="2200">
                <a:latin typeface="MinionPro" charset="0"/>
              </a:rPr>
              <a:t>— восприятие тонкого или физического мира. Интуиция — о времени и обобщении, ощущение — о про- странстве и деталях. Это воспринимающие, иррациональные функции. </a:t>
            </a:r>
            <a:endParaRPr lang="ru-RU" sz="2200"/>
          </a:p>
        </p:txBody>
      </p:sp>
      <p:sp>
        <p:nvSpPr>
          <p:cNvPr id="9" name="Заголовок 1"/>
          <p:cNvSpPr txBox="1">
            <a:spLocks/>
          </p:cNvSpPr>
          <p:nvPr/>
        </p:nvSpPr>
        <p:spPr>
          <a:xfrm>
            <a:off x="136217" y="185923"/>
            <a:ext cx="8285743" cy="576064"/>
          </a:xfrm>
          <a:prstGeom prst="rect">
            <a:avLst/>
          </a:prstGeom>
        </p:spPr>
        <p:txBody>
          <a:bodyPr anchor="ctr"/>
          <a:lstStyle/>
          <a:p>
            <a:pPr algn="r" fontAlgn="auto">
              <a:spcAft>
                <a:spcPts val="0"/>
              </a:spcAft>
              <a:defRPr/>
            </a:pPr>
            <a:r>
              <a:rPr lang="ru-RU" sz="28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Юнгеанские типологии</a:t>
            </a:r>
            <a:endParaRPr lang="ru-RU" sz="28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17" y="50884"/>
            <a:ext cx="4098054" cy="1083940"/>
          </a:xfrm>
          <a:prstGeom prst="rect">
            <a:avLst/>
          </a:prstGeom>
        </p:spPr>
      </p:pic>
    </p:spTree>
    <p:extLst>
      <p:ext uri="{BB962C8B-B14F-4D97-AF65-F5344CB8AC3E}">
        <p14:creationId xmlns:p14="http://schemas.microsoft.com/office/powerpoint/2010/main" val="176251762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9427" y="260648"/>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Российские исследования ФБ</a:t>
            </a: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1772816"/>
            <a:ext cx="3006195" cy="3704456"/>
          </a:xfrm>
          <a:prstGeom prst="rect">
            <a:avLst/>
          </a:prstGeom>
        </p:spPr>
      </p:pic>
      <p:sp>
        <p:nvSpPr>
          <p:cNvPr id="8" name="Прямоугольник 7"/>
          <p:cNvSpPr/>
          <p:nvPr/>
        </p:nvSpPr>
        <p:spPr>
          <a:xfrm>
            <a:off x="305272" y="1336804"/>
            <a:ext cx="4050704" cy="1292662"/>
          </a:xfrm>
          <a:prstGeom prst="rect">
            <a:avLst/>
          </a:prstGeom>
        </p:spPr>
        <p:txBody>
          <a:bodyPr wrap="square">
            <a:spAutoFit/>
          </a:bodyPr>
          <a:lstStyle/>
          <a:p>
            <a:r>
              <a:rPr lang="ru-RU" sz="2600" dirty="0" smtClean="0"/>
              <a:t>Янина Ледовая, СПБГУ</a:t>
            </a:r>
          </a:p>
          <a:p>
            <a:endParaRPr lang="ru-RU" sz="2600" dirty="0"/>
          </a:p>
          <a:p>
            <a:r>
              <a:rPr lang="ru-RU" sz="2600" dirty="0" smtClean="0"/>
              <a:t>Темная сторона ФБ</a:t>
            </a:r>
            <a:endParaRPr lang="ru-RU" sz="2600" dirty="0"/>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88032681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9427" y="260648"/>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Темная триада</a:t>
            </a: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8" name="Прямоугольник 7"/>
          <p:cNvSpPr/>
          <p:nvPr/>
        </p:nvSpPr>
        <p:spPr>
          <a:xfrm>
            <a:off x="305272" y="1336804"/>
            <a:ext cx="8838728" cy="4093428"/>
          </a:xfrm>
          <a:prstGeom prst="rect">
            <a:avLst/>
          </a:prstGeom>
        </p:spPr>
        <p:txBody>
          <a:bodyPr wrap="square">
            <a:spAutoFit/>
          </a:bodyPr>
          <a:lstStyle/>
          <a:p>
            <a:r>
              <a:rPr lang="ru-RU" sz="2000" dirty="0"/>
              <a:t>«Плохие» черты </a:t>
            </a:r>
            <a:r>
              <a:rPr lang="ru-RU" sz="2000" dirty="0" smtClean="0"/>
              <a:t>характера. Согласно </a:t>
            </a:r>
            <a:r>
              <a:rPr lang="ru-RU" sz="2000" dirty="0"/>
              <a:t>психологам существует три личностные характеристики, которые мы обычно приписываем плохим парням и стервозным девушкам, называемым «темной триадой</a:t>
            </a:r>
            <a:r>
              <a:rPr lang="ru-RU" sz="2000" dirty="0" smtClean="0"/>
              <a:t>»:</a:t>
            </a:r>
          </a:p>
          <a:p>
            <a:endParaRPr lang="ru-RU" sz="2000" dirty="0"/>
          </a:p>
          <a:p>
            <a:pPr marL="457200" indent="-457200">
              <a:buAutoNum type="arabicPeriod"/>
            </a:pPr>
            <a:r>
              <a:rPr lang="ru-RU" sz="2000" dirty="0" smtClean="0"/>
              <a:t>Нарциссизм </a:t>
            </a:r>
            <a:r>
              <a:rPr lang="ru-RU" sz="2000" dirty="0"/>
              <a:t>— завышенное самомнение, уверенность в том, что вам все что-то должны, отсутствие сопереживания и эгоизм</a:t>
            </a:r>
            <a:r>
              <a:rPr lang="ru-RU" sz="2000" dirty="0" smtClean="0"/>
              <a:t>.</a:t>
            </a:r>
          </a:p>
          <a:p>
            <a:pPr marL="457200" indent="-457200">
              <a:buAutoNum type="arabicPeriod"/>
            </a:pPr>
            <a:endParaRPr lang="ru-RU" sz="2000" dirty="0"/>
          </a:p>
          <a:p>
            <a:pPr marL="457200" indent="-457200">
              <a:buAutoNum type="arabicPeriod"/>
            </a:pPr>
            <a:r>
              <a:rPr lang="ru-RU" sz="2000" dirty="0" smtClean="0"/>
              <a:t>Психопатия </a:t>
            </a:r>
            <a:r>
              <a:rPr lang="ru-RU" sz="2000" dirty="0"/>
              <a:t>– поиск острых ощущений, первичная форма эгоизма, черствость, поверхностное обаяние и беспощадность</a:t>
            </a:r>
            <a:r>
              <a:rPr lang="ru-RU" sz="2000" dirty="0" smtClean="0"/>
              <a:t>.</a:t>
            </a:r>
          </a:p>
          <a:p>
            <a:pPr marL="457200" indent="-457200">
              <a:buAutoNum type="arabicPeriod"/>
            </a:pPr>
            <a:endParaRPr lang="ru-RU" sz="2000" dirty="0"/>
          </a:p>
          <a:p>
            <a:pPr marL="457200" indent="-457200">
              <a:buAutoNum type="arabicPeriod"/>
            </a:pPr>
            <a:r>
              <a:rPr lang="ru-RU" sz="2000" dirty="0" smtClean="0"/>
              <a:t>Макиавеллизм </a:t>
            </a:r>
            <a:r>
              <a:rPr lang="ru-RU" sz="2000" dirty="0"/>
              <a:t>– манипуляция и эксплуатация других, циничное пренебрежение морали, ориентация на собственные и интересы и хитрость.</a:t>
            </a:r>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54634971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9427" y="260648"/>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Темная триада</a:t>
            </a: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8" name="Прямоугольник 7"/>
          <p:cNvSpPr/>
          <p:nvPr/>
        </p:nvSpPr>
        <p:spPr>
          <a:xfrm>
            <a:off x="305272" y="1336804"/>
            <a:ext cx="8838728" cy="5016758"/>
          </a:xfrm>
          <a:prstGeom prst="rect">
            <a:avLst/>
          </a:prstGeom>
        </p:spPr>
        <p:txBody>
          <a:bodyPr wrap="square">
            <a:spAutoFit/>
          </a:bodyPr>
          <a:lstStyle/>
          <a:p>
            <a:r>
              <a:rPr lang="ru-RU" sz="2000" dirty="0"/>
              <a:t>Количество </a:t>
            </a:r>
            <a:r>
              <a:rPr lang="ru-RU" sz="2000" dirty="0" err="1"/>
              <a:t>селфи</a:t>
            </a:r>
            <a:r>
              <a:rPr lang="ru-RU" sz="2000" dirty="0"/>
              <a:t>, время проведенное в </a:t>
            </a:r>
            <a:r>
              <a:rPr lang="ru-RU" sz="2000" dirty="0" err="1"/>
              <a:t>соцсетях</a:t>
            </a:r>
            <a:r>
              <a:rPr lang="ru-RU" sz="2000" dirty="0"/>
              <a:t> и количество </a:t>
            </a:r>
            <a:r>
              <a:rPr lang="ru-RU" sz="2000" dirty="0" err="1"/>
              <a:t>log-in-ов</a:t>
            </a:r>
            <a:r>
              <a:rPr lang="ru-RU" sz="2000" dirty="0"/>
              <a:t> в </a:t>
            </a:r>
            <a:r>
              <a:rPr lang="ru-RU" sz="2000" dirty="0" err="1"/>
              <a:t>фейсбуке</a:t>
            </a:r>
            <a:r>
              <a:rPr lang="ru-RU" sz="2000" dirty="0"/>
              <a:t> у мужчин убедительно коррелирует с выраженностью «темной триады», особенно с нарциссизмом</a:t>
            </a:r>
            <a:r>
              <a:rPr lang="ru-RU" sz="2000" dirty="0" smtClean="0"/>
              <a:t>. </a:t>
            </a:r>
          </a:p>
          <a:p>
            <a:endParaRPr lang="ru-RU" sz="2000" dirty="0"/>
          </a:p>
          <a:p>
            <a:r>
              <a:rPr lang="ru-RU" sz="2000" dirty="0" smtClean="0"/>
              <a:t>Для </a:t>
            </a:r>
            <a:r>
              <a:rPr lang="ru-RU" sz="2000" dirty="0"/>
              <a:t>того, чтобы получить такой «диагноз» достаточно публиковать 15 фотографий с собой  в </a:t>
            </a:r>
            <a:r>
              <a:rPr lang="ru-RU" sz="2000" dirty="0" err="1"/>
              <a:t>фейсбуке</a:t>
            </a:r>
            <a:r>
              <a:rPr lang="ru-RU" sz="2000" dirty="0"/>
              <a:t> в месяц. При чем, чем больше из этих 15-ти фото будет </a:t>
            </a:r>
            <a:r>
              <a:rPr lang="ru-RU" sz="2000" dirty="0" err="1"/>
              <a:t>селфи</a:t>
            </a:r>
            <a:r>
              <a:rPr lang="ru-RU" sz="2000" dirty="0"/>
              <a:t>, тем более выражена темная триада и меньше уровень адекватности </a:t>
            </a:r>
            <a:r>
              <a:rPr lang="ru-RU" sz="2000" dirty="0" err="1"/>
              <a:t>саморефлексии</a:t>
            </a:r>
            <a:r>
              <a:rPr lang="ru-RU" sz="2000" dirty="0"/>
              <a:t>  (</a:t>
            </a:r>
            <a:r>
              <a:rPr lang="ru-RU" sz="2000" dirty="0" err="1"/>
              <a:t>Jesse</a:t>
            </a:r>
            <a:r>
              <a:rPr lang="ru-RU" sz="2000" dirty="0"/>
              <a:t> </a:t>
            </a:r>
            <a:r>
              <a:rPr lang="ru-RU" sz="2000" dirty="0" err="1"/>
              <a:t>Fox</a:t>
            </a:r>
            <a:r>
              <a:rPr lang="ru-RU" sz="2000" dirty="0"/>
              <a:t> </a:t>
            </a:r>
            <a:r>
              <a:rPr lang="ru-RU" sz="2000" dirty="0" err="1"/>
              <a:t>and</a:t>
            </a:r>
            <a:r>
              <a:rPr lang="ru-RU" sz="2000" dirty="0"/>
              <a:t> </a:t>
            </a:r>
            <a:r>
              <a:rPr lang="ru-RU" sz="2000" dirty="0" err="1"/>
              <a:t>all</a:t>
            </a:r>
            <a:r>
              <a:rPr lang="ru-RU" sz="2000" dirty="0"/>
              <a:t>, 2015, 2016, 2017</a:t>
            </a:r>
            <a:r>
              <a:rPr lang="ru-RU" sz="2000" dirty="0" smtClean="0"/>
              <a:t>).</a:t>
            </a:r>
          </a:p>
          <a:p>
            <a:endParaRPr lang="ru-RU" sz="2000" dirty="0"/>
          </a:p>
          <a:p>
            <a:r>
              <a:rPr lang="ru-RU" sz="2000" dirty="0" smtClean="0"/>
              <a:t>Университет </a:t>
            </a:r>
            <a:r>
              <a:rPr lang="ru-RU" sz="2000" dirty="0"/>
              <a:t>Огайо вообще и </a:t>
            </a:r>
            <a:r>
              <a:rPr lang="ru-RU" sz="2000" dirty="0" err="1"/>
              <a:t>Jesse</a:t>
            </a:r>
            <a:r>
              <a:rPr lang="ru-RU" sz="2000" dirty="0"/>
              <a:t> </a:t>
            </a:r>
            <a:r>
              <a:rPr lang="ru-RU" sz="2000" dirty="0" err="1"/>
              <a:t>Fox</a:t>
            </a:r>
            <a:r>
              <a:rPr lang="ru-RU" sz="2000" dirty="0"/>
              <a:t> – декан местного факультета психологии славятся своим интересом к изучению личности по </a:t>
            </a:r>
            <a:r>
              <a:rPr lang="ru-RU" sz="2000" dirty="0" err="1"/>
              <a:t>соцсетям</a:t>
            </a:r>
            <a:r>
              <a:rPr lang="ru-RU" sz="2000" dirty="0"/>
              <a:t>. Недавно ими было опубликовано превью глобального межнационального исследования посвященное изучению личностных качеств мужчин 18-45 лет и отражению этих качеств в их аккаунтах ФБ</a:t>
            </a:r>
            <a:r>
              <a:rPr lang="ru-RU" sz="2000" dirty="0" smtClean="0"/>
              <a:t>.</a:t>
            </a:r>
          </a:p>
          <a:p>
            <a:endParaRPr lang="ru-RU" sz="2000" dirty="0"/>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7873631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9427" y="260648"/>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Темная Триада</a:t>
            </a: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6" name="Изображение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524069"/>
            <a:ext cx="6660232" cy="4857260"/>
          </a:xfrm>
          <a:prstGeom prst="rect">
            <a:avLst/>
          </a:prstGeom>
        </p:spPr>
      </p:pic>
      <p:pic>
        <p:nvPicPr>
          <p:cNvPr id="8" name="Изображение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312" y="253593"/>
            <a:ext cx="1603754" cy="1976264"/>
          </a:xfrm>
          <a:prstGeom prst="rect">
            <a:avLst/>
          </a:prstGeom>
        </p:spPr>
      </p:pic>
      <p:sp>
        <p:nvSpPr>
          <p:cNvPr id="9" name="Прямоугольник 8"/>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26721206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9427" y="260648"/>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Темная Триада</a:t>
            </a: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37" y="1307247"/>
            <a:ext cx="7645400" cy="4813300"/>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10822618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9427" y="260648"/>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Темная Триада</a:t>
            </a: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9147"/>
            <a:ext cx="8661400" cy="4889500"/>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41192826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9427" y="260648"/>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Темная Триада</a:t>
            </a: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37" y="1370747"/>
            <a:ext cx="8509000" cy="4686300"/>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69177782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a:t>ОПРЕДЕЛЕНИЕ МЕТАПРОГРАММНОГО ПРОФИЛЯ ПО АККАУНТУ СОЦИАЛЬНОЙ СЕТИ </a:t>
            </a:r>
            <a:r>
              <a:rPr lang="ru-RU" sz="3600" dirty="0"/>
              <a:t/>
            </a:r>
            <a:br>
              <a:rPr lang="ru-RU" sz="3600" dirty="0"/>
            </a:b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Прямоугольник 1"/>
          <p:cNvSpPr/>
          <p:nvPr/>
        </p:nvSpPr>
        <p:spPr>
          <a:xfrm>
            <a:off x="661791" y="1484784"/>
            <a:ext cx="7920880" cy="4247317"/>
          </a:xfrm>
          <a:prstGeom prst="rect">
            <a:avLst/>
          </a:prstGeom>
        </p:spPr>
        <p:txBody>
          <a:bodyPr wrap="square">
            <a:spAutoFit/>
          </a:bodyPr>
          <a:lstStyle/>
          <a:p>
            <a:r>
              <a:rPr lang="ru-RU" b="1" dirty="0" smtClean="0"/>
              <a:t>Мотивация </a:t>
            </a:r>
            <a:r>
              <a:rPr lang="ru-RU" b="1" dirty="0"/>
              <a:t>ОТ </a:t>
            </a:r>
            <a:endParaRPr lang="ru-RU" dirty="0"/>
          </a:p>
          <a:p>
            <a:r>
              <a:rPr lang="ru-RU" dirty="0"/>
              <a:t>Цитаты в статусе и посты с применением частицы «не-» и/или </a:t>
            </a:r>
            <a:r>
              <a:rPr lang="ru-RU" dirty="0" err="1"/>
              <a:t>нересурснои</a:t>
            </a:r>
            <a:r>
              <a:rPr lang="ru-RU" dirty="0"/>
              <a:t>̆ </a:t>
            </a:r>
            <a:r>
              <a:rPr lang="ru-RU" dirty="0" err="1"/>
              <a:t>картинои</a:t>
            </a:r>
            <a:r>
              <a:rPr lang="ru-RU" dirty="0"/>
              <a:t>̆ мира. Значительное количество темных цветов и оттенков в фотографиях. Присутствие в статусах убеждений и установок, соответствующих «Мотивации ОТ». В постах присутствует много критики и недовольства, цинизма, </a:t>
            </a:r>
            <a:r>
              <a:rPr lang="ru-RU" dirty="0" err="1"/>
              <a:t>стёба</a:t>
            </a:r>
            <a:r>
              <a:rPr lang="ru-RU" dirty="0"/>
              <a:t> и черного юмора. </a:t>
            </a:r>
          </a:p>
          <a:p>
            <a:endParaRPr lang="ru-RU" b="1" dirty="0" smtClean="0"/>
          </a:p>
          <a:p>
            <a:r>
              <a:rPr lang="ru-RU" b="1" dirty="0" smtClean="0"/>
              <a:t>Мотивация </a:t>
            </a:r>
            <a:r>
              <a:rPr lang="ru-RU" b="1" dirty="0"/>
              <a:t>К </a:t>
            </a:r>
            <a:endParaRPr lang="ru-RU" dirty="0"/>
          </a:p>
          <a:p>
            <a:r>
              <a:rPr lang="ru-RU" dirty="0"/>
              <a:t>Цитаты в статусе с </a:t>
            </a:r>
            <a:r>
              <a:rPr lang="ru-RU" dirty="0" err="1"/>
              <a:t>ресурснои</a:t>
            </a:r>
            <a:r>
              <a:rPr lang="ru-RU" dirty="0"/>
              <a:t>̆ </a:t>
            </a:r>
            <a:r>
              <a:rPr lang="ru-RU" dirty="0" err="1"/>
              <a:t>картинои</a:t>
            </a:r>
            <a:r>
              <a:rPr lang="ru-RU" dirty="0"/>
              <a:t>̆ мира. </a:t>
            </a:r>
            <a:r>
              <a:rPr lang="ru-RU" dirty="0" err="1"/>
              <a:t>Яркии</a:t>
            </a:r>
            <a:r>
              <a:rPr lang="ru-RU" dirty="0"/>
              <a:t>̆ свет и яркие цвета фотографий. Быстрая ритмичная музыка. Членство в значительном количестве «</a:t>
            </a:r>
            <a:r>
              <a:rPr lang="ru-RU" dirty="0" err="1"/>
              <a:t>достигаторских</a:t>
            </a:r>
            <a:r>
              <a:rPr lang="ru-RU" dirty="0"/>
              <a:t> групп» – «Слова миллионеров», «Стань успешным» и пр. Присутствие в </a:t>
            </a:r>
            <a:r>
              <a:rPr lang="ru-RU" dirty="0" smtClean="0"/>
              <a:t>статусах </a:t>
            </a:r>
            <a:r>
              <a:rPr lang="ru-RU" dirty="0"/>
              <a:t>убеждений и установок, соответствующих «Мотивации К». В постах основное внимание уделяется достижениям и собственному благополучию. </a:t>
            </a:r>
          </a:p>
          <a:p>
            <a:endParaRPr lang="ru-RU" b="0" i="0" dirty="0">
              <a:solidFill>
                <a:srgbClr val="222222"/>
              </a:solidFill>
              <a:effectLst/>
              <a:latin typeface="Arial" charset="0"/>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63201547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a:t>ОПРЕДЕЛЕНИЕ МЕТАПРОГРАММНОГО ПРОФИЛЯ ПО АККАУНТУ СОЦИАЛЬНОЙ СЕТИ </a:t>
            </a:r>
            <a:r>
              <a:rPr lang="ru-RU" sz="3600" dirty="0"/>
              <a:t/>
            </a:r>
            <a:br>
              <a:rPr lang="ru-RU" sz="3600" dirty="0"/>
            </a:b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Прямоугольник 1"/>
          <p:cNvSpPr/>
          <p:nvPr/>
        </p:nvSpPr>
        <p:spPr>
          <a:xfrm>
            <a:off x="661791" y="1484784"/>
            <a:ext cx="7920880" cy="3693319"/>
          </a:xfrm>
          <a:prstGeom prst="rect">
            <a:avLst/>
          </a:prstGeom>
        </p:spPr>
        <p:txBody>
          <a:bodyPr wrap="square">
            <a:spAutoFit/>
          </a:bodyPr>
          <a:lstStyle/>
          <a:p>
            <a:r>
              <a:rPr lang="ru-RU" b="1" dirty="0" err="1"/>
              <a:t>Активныи</a:t>
            </a:r>
            <a:r>
              <a:rPr lang="ru-RU" b="1" dirty="0"/>
              <a:t>̆ </a:t>
            </a:r>
            <a:endParaRPr lang="ru-RU" dirty="0"/>
          </a:p>
          <a:p>
            <a:r>
              <a:rPr lang="ru-RU" dirty="0"/>
              <a:t>«Неритмичное» ведение страницы. Периоды активности сменяются непродолжительными периодами пассивности. В интересах и на фотографиях – активные занятия, события, спорт. Много событий и фотографий, связанных с выходом за пределы дома. Музыка ритмичная, активная, современная. Сам пишет посты, а не делает </a:t>
            </a:r>
            <a:r>
              <a:rPr lang="ru-RU" dirty="0" err="1"/>
              <a:t>репосты</a:t>
            </a:r>
            <a:r>
              <a:rPr lang="ru-RU" dirty="0"/>
              <a:t> с других страниц. </a:t>
            </a:r>
            <a:endParaRPr lang="ru-RU" dirty="0" smtClean="0"/>
          </a:p>
          <a:p>
            <a:endParaRPr lang="ru-RU" dirty="0"/>
          </a:p>
          <a:p>
            <a:r>
              <a:rPr lang="ru-RU" b="1" dirty="0"/>
              <a:t>Рефлексия </a:t>
            </a:r>
            <a:endParaRPr lang="ru-RU" dirty="0"/>
          </a:p>
          <a:p>
            <a:r>
              <a:rPr lang="ru-RU" dirty="0"/>
              <a:t>Отклики на значимые события, ответы на посты, </a:t>
            </a:r>
            <a:r>
              <a:rPr lang="ru-RU" dirty="0" err="1"/>
              <a:t>репосты</a:t>
            </a:r>
            <a:r>
              <a:rPr lang="ru-RU" dirty="0"/>
              <a:t>. Фильмы и другие занятия – для просмотра дома, а не для выхода за его пределы. Много снимков, связанных с домом или «</a:t>
            </a:r>
            <a:r>
              <a:rPr lang="ru-RU" dirty="0" err="1"/>
              <a:t>спокойными</a:t>
            </a:r>
            <a:r>
              <a:rPr lang="ru-RU" dirty="0"/>
              <a:t>» местами, «котиками», «</a:t>
            </a:r>
            <a:r>
              <a:rPr lang="ru-RU" dirty="0" err="1"/>
              <a:t>семейным</a:t>
            </a:r>
            <a:r>
              <a:rPr lang="ru-RU" dirty="0"/>
              <a:t> контекстом». Классическая и ретро-музыка. </a:t>
            </a: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40636122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a:t>ОПРЕДЕЛЕНИЕ МЕТАПРОГРАММНОГО ПРОФИЛЯ ПО АККАУНТУ СОЦИАЛЬНОЙ СЕТИ </a:t>
            </a:r>
            <a:r>
              <a:rPr lang="ru-RU" sz="3600" dirty="0"/>
              <a:t/>
            </a:r>
            <a:br>
              <a:rPr lang="ru-RU" sz="3600" dirty="0"/>
            </a:b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Прямоугольник 1"/>
          <p:cNvSpPr/>
          <p:nvPr/>
        </p:nvSpPr>
        <p:spPr>
          <a:xfrm>
            <a:off x="661791" y="1484784"/>
            <a:ext cx="7920880" cy="2308324"/>
          </a:xfrm>
          <a:prstGeom prst="rect">
            <a:avLst/>
          </a:prstGeom>
        </p:spPr>
        <p:txBody>
          <a:bodyPr wrap="square">
            <a:spAutoFit/>
          </a:bodyPr>
          <a:lstStyle/>
          <a:p>
            <a:r>
              <a:rPr lang="ru-RU" b="1" dirty="0"/>
              <a:t>Внутренняя референция </a:t>
            </a:r>
            <a:endParaRPr lang="ru-RU" dirty="0"/>
          </a:p>
          <a:p>
            <a:r>
              <a:rPr lang="ru-RU" dirty="0"/>
              <a:t>Больше одиночных фотографий с </a:t>
            </a:r>
            <a:r>
              <a:rPr lang="ru-RU" dirty="0" err="1"/>
              <a:t>собои</a:t>
            </a:r>
            <a:r>
              <a:rPr lang="ru-RU" dirty="0"/>
              <a:t>̆ (на этих фотографиях человек выглядит </a:t>
            </a:r>
            <a:r>
              <a:rPr lang="ru-RU" dirty="0" err="1"/>
              <a:t>естественнеи</a:t>
            </a:r>
            <a:r>
              <a:rPr lang="ru-RU" dirty="0"/>
              <a:t>̆). Цитаты без указания авторства. </a:t>
            </a:r>
            <a:endParaRPr lang="ru-RU" dirty="0" smtClean="0"/>
          </a:p>
          <a:p>
            <a:endParaRPr lang="ru-RU" dirty="0"/>
          </a:p>
          <a:p>
            <a:endParaRPr lang="ru-RU" dirty="0"/>
          </a:p>
          <a:p>
            <a:r>
              <a:rPr lang="ru-RU" b="1" dirty="0"/>
              <a:t>Внешняя референция </a:t>
            </a:r>
            <a:endParaRPr lang="ru-RU" dirty="0"/>
          </a:p>
          <a:p>
            <a:r>
              <a:rPr lang="ru-RU" dirty="0"/>
              <a:t>Групповые фотографии – у человека мимика как у </a:t>
            </a:r>
            <a:r>
              <a:rPr lang="ru-RU" dirty="0" err="1"/>
              <a:t>соседеи</a:t>
            </a:r>
            <a:r>
              <a:rPr lang="ru-RU" dirty="0"/>
              <a:t>̆ по снимкам. Много цитат с указанием авторства. Ссылки на другие источники. </a:t>
            </a: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441706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48" y="980728"/>
            <a:ext cx="8424936" cy="5295592"/>
          </a:xfrm>
          <a:prstGeom prst="rect">
            <a:avLst/>
          </a:prstGeom>
        </p:spPr>
      </p:pic>
      <p:sp>
        <p:nvSpPr>
          <p:cNvPr id="9" name="Заголовок 1"/>
          <p:cNvSpPr txBox="1">
            <a:spLocks/>
          </p:cNvSpPr>
          <p:nvPr/>
        </p:nvSpPr>
        <p:spPr>
          <a:xfrm>
            <a:off x="136217" y="185923"/>
            <a:ext cx="8285743" cy="576064"/>
          </a:xfrm>
          <a:prstGeom prst="rect">
            <a:avLst/>
          </a:prstGeom>
        </p:spPr>
        <p:txBody>
          <a:bodyPr anchor="ctr"/>
          <a:lstStyle/>
          <a:p>
            <a:pPr algn="ctr" fontAlgn="auto">
              <a:spcAft>
                <a:spcPts val="0"/>
              </a:spcAft>
              <a:defRPr/>
            </a:pPr>
            <a:r>
              <a:rPr lang="ru-RU" sz="28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Юнгеанские типологии</a:t>
            </a:r>
            <a:endParaRPr lang="ru-RU" sz="28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Tree>
    <p:extLst>
      <p:ext uri="{BB962C8B-B14F-4D97-AF65-F5344CB8AC3E}">
        <p14:creationId xmlns:p14="http://schemas.microsoft.com/office/powerpoint/2010/main" val="92276378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a:t>ОПРЕДЕЛЕНИЕ МЕТАПРОГРАММНОГО ПРОФИЛЯ ПО АККАУНТУ СОЦИАЛЬНОЙ СЕТИ </a:t>
            </a:r>
            <a:r>
              <a:rPr lang="ru-RU" sz="3600" dirty="0"/>
              <a:t/>
            </a:r>
            <a:br>
              <a:rPr lang="ru-RU" sz="3600" dirty="0"/>
            </a:b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Прямоугольник 1"/>
          <p:cNvSpPr/>
          <p:nvPr/>
        </p:nvSpPr>
        <p:spPr>
          <a:xfrm>
            <a:off x="661791" y="1484784"/>
            <a:ext cx="7920880" cy="3139321"/>
          </a:xfrm>
          <a:prstGeom prst="rect">
            <a:avLst/>
          </a:prstGeom>
        </p:spPr>
        <p:txBody>
          <a:bodyPr wrap="square">
            <a:spAutoFit/>
          </a:bodyPr>
          <a:lstStyle/>
          <a:p>
            <a:r>
              <a:rPr lang="ru-RU" b="1" dirty="0"/>
              <a:t>Возможности </a:t>
            </a:r>
            <a:endParaRPr lang="ru-RU" dirty="0"/>
          </a:p>
          <a:p>
            <a:r>
              <a:rPr lang="ru-RU" dirty="0"/>
              <a:t>Большое количество интересов, контекстов, разнообразных фотографий, музыки, групп, видео. Отсутствие «</a:t>
            </a:r>
            <a:r>
              <a:rPr lang="ru-RU" dirty="0" err="1"/>
              <a:t>краснои</a:t>
            </a:r>
            <a:r>
              <a:rPr lang="ru-RU" dirty="0"/>
              <a:t>̆ линии» страницы. </a:t>
            </a:r>
            <a:r>
              <a:rPr lang="ru-RU" dirty="0" err="1"/>
              <a:t>Задействовано</a:t>
            </a:r>
            <a:r>
              <a:rPr lang="ru-RU" dirty="0"/>
              <a:t> слишком много жизненных контекстов и событий. Неограниченное количество </a:t>
            </a:r>
            <a:r>
              <a:rPr lang="ru-RU" dirty="0" err="1"/>
              <a:t>друзеи</a:t>
            </a:r>
            <a:r>
              <a:rPr lang="ru-RU" dirty="0"/>
              <a:t>̆. </a:t>
            </a:r>
            <a:endParaRPr lang="ru-RU" dirty="0" smtClean="0"/>
          </a:p>
          <a:p>
            <a:endParaRPr lang="ru-RU" dirty="0"/>
          </a:p>
          <a:p>
            <a:r>
              <a:rPr lang="ru-RU" b="1" dirty="0"/>
              <a:t>Процедуры </a:t>
            </a:r>
            <a:endParaRPr lang="ru-RU" dirty="0"/>
          </a:p>
          <a:p>
            <a:r>
              <a:rPr lang="ru-RU" dirty="0"/>
              <a:t>На странице в основном присутствуют сведения о двух-трех (не более) важных для человека контекстах. Регулярное, но не очень частое ведение страницы. Небольшое количество </a:t>
            </a:r>
            <a:r>
              <a:rPr lang="ru-RU" dirty="0" err="1"/>
              <a:t>друзеи</a:t>
            </a:r>
            <a:r>
              <a:rPr lang="ru-RU" dirty="0"/>
              <a:t>̆, групп, интересов, видео и </a:t>
            </a:r>
            <a:r>
              <a:rPr lang="ru-RU" dirty="0" err="1"/>
              <a:t>другои</a:t>
            </a:r>
            <a:r>
              <a:rPr lang="ru-RU" dirty="0"/>
              <a:t>̆ информации. </a:t>
            </a: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2582937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a:t>ОПРЕДЕЛЕНИЕ МЕТАПРОГРАММНОГО ПРОФИЛЯ ПО АККАУНТУ СОЦИАЛЬНОЙ СЕТИ </a:t>
            </a:r>
            <a:r>
              <a:rPr lang="ru-RU" sz="3600" dirty="0"/>
              <a:t/>
            </a:r>
            <a:br>
              <a:rPr lang="ru-RU" sz="3600" dirty="0"/>
            </a:b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Прямоугольник 1"/>
          <p:cNvSpPr/>
          <p:nvPr/>
        </p:nvSpPr>
        <p:spPr>
          <a:xfrm>
            <a:off x="314740" y="1044315"/>
            <a:ext cx="8784975" cy="5632311"/>
          </a:xfrm>
          <a:prstGeom prst="rect">
            <a:avLst/>
          </a:prstGeom>
        </p:spPr>
        <p:txBody>
          <a:bodyPr wrap="square">
            <a:spAutoFit/>
          </a:bodyPr>
          <a:lstStyle/>
          <a:p>
            <a:r>
              <a:rPr lang="ru-RU" b="1" dirty="0"/>
              <a:t>Общее </a:t>
            </a:r>
            <a:endParaRPr lang="ru-RU" dirty="0"/>
          </a:p>
          <a:p>
            <a:r>
              <a:rPr lang="ru-RU" dirty="0"/>
              <a:t>Пять-семь групп, имеющаяся информация о человеке представлена в полном, но в непреувеличенном объеме. </a:t>
            </a:r>
          </a:p>
          <a:p>
            <a:r>
              <a:rPr lang="ru-RU" b="1" dirty="0"/>
              <a:t>Детали </a:t>
            </a:r>
            <a:endParaRPr lang="ru-RU" dirty="0"/>
          </a:p>
          <a:p>
            <a:r>
              <a:rPr lang="ru-RU" dirty="0"/>
              <a:t>Либо </a:t>
            </a:r>
            <a:r>
              <a:rPr lang="ru-RU" dirty="0" err="1"/>
              <a:t>крайне</a:t>
            </a:r>
            <a:r>
              <a:rPr lang="ru-RU" dirty="0"/>
              <a:t> незначительное количество информации о себе и своих интересах, либо чрезмерное – сотни групп, любимых фраз, фильмов, музыки и пр. </a:t>
            </a:r>
            <a:endParaRPr lang="ru-RU" dirty="0" smtClean="0"/>
          </a:p>
          <a:p>
            <a:endParaRPr lang="ru-RU" dirty="0"/>
          </a:p>
          <a:p>
            <a:r>
              <a:rPr lang="ru-RU" b="1" dirty="0"/>
              <a:t>Сходство </a:t>
            </a:r>
            <a:endParaRPr lang="ru-RU" dirty="0"/>
          </a:p>
          <a:p>
            <a:r>
              <a:rPr lang="ru-RU" dirty="0"/>
              <a:t>Малое количество </a:t>
            </a:r>
            <a:r>
              <a:rPr lang="ru-RU" dirty="0" err="1"/>
              <a:t>людеи</a:t>
            </a:r>
            <a:r>
              <a:rPr lang="ru-RU" dirty="0"/>
              <a:t>̆ на фото (одни и те же люди/контексты на фото), похожие контексты и цитаты. Контент страницы рассматривает два-три контекста, которые периодически меняют друг друга. </a:t>
            </a:r>
          </a:p>
          <a:p>
            <a:r>
              <a:rPr lang="ru-RU" b="1" dirty="0"/>
              <a:t>Сходство с различием </a:t>
            </a:r>
            <a:endParaRPr lang="ru-RU" dirty="0"/>
          </a:p>
          <a:p>
            <a:r>
              <a:rPr lang="ru-RU" dirty="0"/>
              <a:t>На фотографиях присутствуют большое количество контекстов/персон, некоторые из них не повторяются. Страница </a:t>
            </a:r>
            <a:r>
              <a:rPr lang="ru-RU" dirty="0" err="1"/>
              <a:t>ведётся</a:t>
            </a:r>
            <a:r>
              <a:rPr lang="ru-RU" dirty="0"/>
              <a:t> то регулярно, то нет</a:t>
            </a:r>
            <a:r>
              <a:rPr lang="ru-RU" dirty="0" smtClean="0"/>
              <a:t>.</a:t>
            </a:r>
          </a:p>
          <a:p>
            <a:r>
              <a:rPr lang="ru-RU" b="1" dirty="0"/>
              <a:t>Различия </a:t>
            </a:r>
            <a:endParaRPr lang="ru-RU" dirty="0"/>
          </a:p>
          <a:p>
            <a:r>
              <a:rPr lang="ru-RU" dirty="0"/>
              <a:t>На фотографиях и постах постоянная смена контекстов, </a:t>
            </a:r>
            <a:r>
              <a:rPr lang="ru-RU" dirty="0" err="1"/>
              <a:t>людеи</a:t>
            </a:r>
            <a:r>
              <a:rPr lang="ru-RU" dirty="0"/>
              <a:t>̆, интересов. Зачастую без повторов. Количество </a:t>
            </a:r>
            <a:r>
              <a:rPr lang="ru-RU" dirty="0" err="1"/>
              <a:t>людеи</a:t>
            </a:r>
            <a:r>
              <a:rPr lang="ru-RU" dirty="0"/>
              <a:t>̆ и контекстов выше «среднего». Парадоксальность – одномоментное присутствие нескольких противоположных по смыслу контекстов. </a:t>
            </a:r>
          </a:p>
          <a:p>
            <a:r>
              <a:rPr lang="ru-RU" dirty="0" smtClean="0"/>
              <a:t> </a:t>
            </a:r>
            <a:endParaRPr lang="ru-RU" dirty="0"/>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7106566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a:t>ОПРЕДЕЛЕНИЕ МЕТАПРОГРАММНОГО ПРОФИЛЯ ПО АККАУНТУ СОЦИАЛЬНОЙ СЕТИ </a:t>
            </a:r>
            <a:r>
              <a:rPr lang="ru-RU" sz="3600" dirty="0"/>
              <a:t/>
            </a:r>
            <a:br>
              <a:rPr lang="ru-RU" sz="3600" dirty="0"/>
            </a:b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Прямоугольник 1"/>
          <p:cNvSpPr/>
          <p:nvPr/>
        </p:nvSpPr>
        <p:spPr>
          <a:xfrm>
            <a:off x="333056" y="1484784"/>
            <a:ext cx="8784975" cy="4524315"/>
          </a:xfrm>
          <a:prstGeom prst="rect">
            <a:avLst/>
          </a:prstGeom>
        </p:spPr>
        <p:txBody>
          <a:bodyPr wrap="square">
            <a:spAutoFit/>
          </a:bodyPr>
          <a:lstStyle/>
          <a:p>
            <a:r>
              <a:rPr lang="ru-RU" b="1" dirty="0"/>
              <a:t>Сам </a:t>
            </a:r>
            <a:endParaRPr lang="ru-RU" dirty="0"/>
          </a:p>
          <a:p>
            <a:r>
              <a:rPr lang="ru-RU" dirty="0"/>
              <a:t>На фотографиях присутствует в основном сам человек, или фокус всех фотографий – на </a:t>
            </a:r>
            <a:r>
              <a:rPr lang="ru-RU" dirty="0" err="1"/>
              <a:t>нём</a:t>
            </a:r>
            <a:r>
              <a:rPr lang="ru-RU" dirty="0"/>
              <a:t>. Постоянные ссылки на собственные достижения и успехи, на собственное мнение и опыт. </a:t>
            </a:r>
            <a:endParaRPr lang="ru-RU" dirty="0" smtClean="0"/>
          </a:p>
          <a:p>
            <a:endParaRPr lang="ru-RU" dirty="0"/>
          </a:p>
          <a:p>
            <a:endParaRPr lang="ru-RU" dirty="0"/>
          </a:p>
          <a:p>
            <a:r>
              <a:rPr lang="ru-RU" b="1" dirty="0" err="1"/>
              <a:t>Другои</a:t>
            </a:r>
            <a:r>
              <a:rPr lang="ru-RU" b="1" dirty="0"/>
              <a:t>̆ </a:t>
            </a:r>
            <a:endParaRPr lang="ru-RU" dirty="0"/>
          </a:p>
          <a:p>
            <a:r>
              <a:rPr lang="ru-RU" dirty="0"/>
              <a:t>На фотографиях и в постах много ссылок на других </a:t>
            </a:r>
            <a:r>
              <a:rPr lang="ru-RU" dirty="0" err="1"/>
              <a:t>людеи</a:t>
            </a:r>
            <a:r>
              <a:rPr lang="ru-RU" dirty="0"/>
              <a:t>̆, </a:t>
            </a:r>
            <a:r>
              <a:rPr lang="ru-RU" dirty="0" err="1"/>
              <a:t>друзеи</a:t>
            </a:r>
            <a:r>
              <a:rPr lang="ru-RU" dirty="0"/>
              <a:t>̆, знакомых, коллег. Присутствуют фотографии с животными и </a:t>
            </a:r>
            <a:r>
              <a:rPr lang="ru-RU" dirty="0" err="1"/>
              <a:t>репосты</a:t>
            </a:r>
            <a:r>
              <a:rPr lang="ru-RU" dirty="0"/>
              <a:t> с просьбами и благотворительностью. </a:t>
            </a:r>
            <a:endParaRPr lang="ru-RU" dirty="0" smtClean="0"/>
          </a:p>
          <a:p>
            <a:endParaRPr lang="ru-RU" dirty="0"/>
          </a:p>
          <a:p>
            <a:r>
              <a:rPr lang="ru-RU" b="1" dirty="0"/>
              <a:t>Система </a:t>
            </a:r>
            <a:endParaRPr lang="ru-RU" dirty="0"/>
          </a:p>
          <a:p>
            <a:r>
              <a:rPr lang="ru-RU" dirty="0"/>
              <a:t>Фотографии в основном посвящены окружающему миру, природе, событиям, домам, видам городов. </a:t>
            </a:r>
            <a:r>
              <a:rPr lang="ru-RU" dirty="0" err="1"/>
              <a:t>Людеи</a:t>
            </a:r>
            <a:r>
              <a:rPr lang="ru-RU" dirty="0"/>
              <a:t>̆ мало. </a:t>
            </a:r>
          </a:p>
          <a:p>
            <a:endParaRPr lang="ru-RU" dirty="0"/>
          </a:p>
          <a:p>
            <a:r>
              <a:rPr lang="ru-RU" dirty="0" smtClean="0"/>
              <a:t> </a:t>
            </a:r>
            <a:endParaRPr lang="ru-RU" dirty="0"/>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84742226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a:t>ОПРЕДЕЛЕНИЕ МЕТАПРОГРАММНОГО ПРОФИЛЯ ПО АККАУНТУ СОЦИАЛЬНОЙ СЕТИ </a:t>
            </a:r>
            <a:r>
              <a:rPr lang="ru-RU" sz="3600" dirty="0"/>
              <a:t/>
            </a:r>
            <a:br>
              <a:rPr lang="ru-RU" sz="3600" dirty="0"/>
            </a:b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Прямоугольник 1"/>
          <p:cNvSpPr/>
          <p:nvPr/>
        </p:nvSpPr>
        <p:spPr>
          <a:xfrm>
            <a:off x="333056" y="1484784"/>
            <a:ext cx="8784975" cy="2862322"/>
          </a:xfrm>
          <a:prstGeom prst="rect">
            <a:avLst/>
          </a:prstGeom>
        </p:spPr>
        <p:txBody>
          <a:bodyPr wrap="square">
            <a:spAutoFit/>
          </a:bodyPr>
          <a:lstStyle/>
          <a:p>
            <a:r>
              <a:rPr lang="ru-RU" b="1" dirty="0"/>
              <a:t>Ассоциация </a:t>
            </a:r>
            <a:endParaRPr lang="ru-RU" dirty="0"/>
          </a:p>
          <a:p>
            <a:r>
              <a:rPr lang="ru-RU" dirty="0"/>
              <a:t>Значительное количество постов и интересов. Посты, </a:t>
            </a:r>
            <a:r>
              <a:rPr lang="ru-RU" dirty="0" err="1"/>
              <a:t>репосты</a:t>
            </a:r>
            <a:r>
              <a:rPr lang="ru-RU" dirty="0"/>
              <a:t> и фотографии эмоциональные, выразительные, интригующие. Человек естественен при «неожиданном» снимке. </a:t>
            </a:r>
            <a:endParaRPr lang="ru-RU" dirty="0" smtClean="0"/>
          </a:p>
          <a:p>
            <a:endParaRPr lang="ru-RU" dirty="0"/>
          </a:p>
          <a:p>
            <a:endParaRPr lang="ru-RU" dirty="0"/>
          </a:p>
          <a:p>
            <a:r>
              <a:rPr lang="ru-RU" b="1" dirty="0"/>
              <a:t>Диссоциация </a:t>
            </a:r>
            <a:endParaRPr lang="ru-RU" dirty="0"/>
          </a:p>
          <a:p>
            <a:r>
              <a:rPr lang="ru-RU" dirty="0"/>
              <a:t>Посты и фотографии скорее описательные и информационные. Незначительное количество эмоций, </a:t>
            </a:r>
            <a:r>
              <a:rPr lang="ru-RU" dirty="0" err="1"/>
              <a:t>людеи</a:t>
            </a:r>
            <a:r>
              <a:rPr lang="ru-RU" dirty="0"/>
              <a:t>̆, событий. Фотографии – постановочные. </a:t>
            </a:r>
          </a:p>
          <a:p>
            <a:r>
              <a:rPr lang="ru-RU" dirty="0" smtClean="0"/>
              <a:t> </a:t>
            </a:r>
            <a:endParaRPr lang="ru-RU" dirty="0"/>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04410196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3" name="Изображение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669" y="1124744"/>
            <a:ext cx="6639124" cy="5042373"/>
          </a:xfrm>
          <a:prstGeom prst="rect">
            <a:avLst/>
          </a:prstGeom>
        </p:spPr>
      </p:pic>
    </p:spTree>
    <p:extLst>
      <p:ext uri="{BB962C8B-B14F-4D97-AF65-F5344CB8AC3E}">
        <p14:creationId xmlns:p14="http://schemas.microsoft.com/office/powerpoint/2010/main" val="17735324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9" name="Заголовок 1"/>
          <p:cNvSpPr txBox="1">
            <a:spLocks/>
          </p:cNvSpPr>
          <p:nvPr/>
        </p:nvSpPr>
        <p:spPr>
          <a:xfrm>
            <a:off x="136217" y="185923"/>
            <a:ext cx="8285743" cy="576064"/>
          </a:xfrm>
          <a:prstGeom prst="rect">
            <a:avLst/>
          </a:prstGeom>
        </p:spPr>
        <p:txBody>
          <a:bodyPr anchor="ctr"/>
          <a:lstStyle/>
          <a:p>
            <a:pPr algn="ctr" fontAlgn="auto">
              <a:spcAft>
                <a:spcPts val="0"/>
              </a:spcAft>
              <a:defRPr/>
            </a:pPr>
            <a:r>
              <a:rPr lang="ru-RU" sz="28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Юнгеанские типологии, </a:t>
            </a:r>
            <a:r>
              <a:rPr lang="en-US" sz="28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MBTI</a:t>
            </a:r>
            <a:endParaRPr lang="ru-RU" sz="28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17" y="1052736"/>
            <a:ext cx="8914062" cy="4870570"/>
          </a:xfrm>
          <a:prstGeom prst="rect">
            <a:avLst/>
          </a:prstGeom>
        </p:spPr>
      </p:pic>
    </p:spTree>
    <p:extLst>
      <p:ext uri="{BB962C8B-B14F-4D97-AF65-F5344CB8AC3E}">
        <p14:creationId xmlns:p14="http://schemas.microsoft.com/office/powerpoint/2010/main" val="835487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9" name="Заголовок 1"/>
          <p:cNvSpPr txBox="1">
            <a:spLocks/>
          </p:cNvSpPr>
          <p:nvPr/>
        </p:nvSpPr>
        <p:spPr>
          <a:xfrm>
            <a:off x="136217" y="185923"/>
            <a:ext cx="8285743" cy="576064"/>
          </a:xfrm>
          <a:prstGeom prst="rect">
            <a:avLst/>
          </a:prstGeom>
        </p:spPr>
        <p:txBody>
          <a:bodyPr anchor="ctr"/>
          <a:lstStyle/>
          <a:p>
            <a:pPr algn="ctr" fontAlgn="auto">
              <a:spcAft>
                <a:spcPts val="0"/>
              </a:spcAft>
              <a:defRPr/>
            </a:pPr>
            <a:r>
              <a:rPr lang="ru-RU" sz="28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Юнгеанские типологии, Соционика</a:t>
            </a:r>
            <a:endParaRPr lang="ru-RU" sz="28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914387"/>
            <a:ext cx="7644243" cy="5366413"/>
          </a:xfrm>
          <a:prstGeom prst="rect">
            <a:avLst/>
          </a:prstGeom>
        </p:spPr>
      </p:pic>
    </p:spTree>
    <p:extLst>
      <p:ext uri="{BB962C8B-B14F-4D97-AF65-F5344CB8AC3E}">
        <p14:creationId xmlns:p14="http://schemas.microsoft.com/office/powerpoint/2010/main" val="393164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9" name="Заголовок 1"/>
          <p:cNvSpPr txBox="1">
            <a:spLocks/>
          </p:cNvSpPr>
          <p:nvPr/>
        </p:nvSpPr>
        <p:spPr>
          <a:xfrm>
            <a:off x="136217" y="185923"/>
            <a:ext cx="8285743" cy="576064"/>
          </a:xfrm>
          <a:prstGeom prst="rect">
            <a:avLst/>
          </a:prstGeom>
        </p:spPr>
        <p:txBody>
          <a:bodyPr anchor="ctr"/>
          <a:lstStyle/>
          <a:p>
            <a:pPr algn="ctr" fontAlgn="auto">
              <a:spcAft>
                <a:spcPts val="0"/>
              </a:spcAft>
              <a:defRPr/>
            </a:pPr>
            <a:r>
              <a:rPr lang="ru-RU" sz="28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Юнгеанские типологии, Соционика</a:t>
            </a:r>
            <a:endParaRPr lang="ru-RU" sz="28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83568" y="722404"/>
            <a:ext cx="7623517" cy="5607520"/>
          </a:xfrm>
          <a:prstGeom prst="rect">
            <a:avLst/>
          </a:prstGeom>
        </p:spPr>
      </p:pic>
    </p:spTree>
    <p:extLst>
      <p:ext uri="{BB962C8B-B14F-4D97-AF65-F5344CB8AC3E}">
        <p14:creationId xmlns:p14="http://schemas.microsoft.com/office/powerpoint/2010/main" val="1622613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9" name="Заголовок 1"/>
          <p:cNvSpPr txBox="1">
            <a:spLocks/>
          </p:cNvSpPr>
          <p:nvPr/>
        </p:nvSpPr>
        <p:spPr>
          <a:xfrm>
            <a:off x="136217" y="185923"/>
            <a:ext cx="8285743" cy="576064"/>
          </a:xfrm>
          <a:prstGeom prst="rect">
            <a:avLst/>
          </a:prstGeom>
        </p:spPr>
        <p:txBody>
          <a:bodyPr anchor="ctr"/>
          <a:lstStyle/>
          <a:p>
            <a:pPr algn="ctr" fontAlgn="auto">
              <a:spcAft>
                <a:spcPts val="0"/>
              </a:spcAft>
              <a:defRPr/>
            </a:pPr>
            <a:r>
              <a:rPr lang="ru-RU" sz="28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Юнгеанские типологии, Соционика</a:t>
            </a:r>
            <a:endParaRPr lang="ru-RU" sz="28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pic>
        <p:nvPicPr>
          <p:cNvPr id="2" name="Изображение 1"/>
          <p:cNvPicPr>
            <a:picLocks noChangeAspect="1"/>
          </p:cNvPicPr>
          <p:nvPr/>
        </p:nvPicPr>
        <p:blipFill>
          <a:blip r:embed="rId3"/>
          <a:stretch>
            <a:fillRect/>
          </a:stretch>
        </p:blipFill>
        <p:spPr>
          <a:xfrm>
            <a:off x="611559" y="980728"/>
            <a:ext cx="7896845" cy="5067142"/>
          </a:xfrm>
          <a:prstGeom prst="rect">
            <a:avLst/>
          </a:prstGeom>
        </p:spPr>
      </p:pic>
    </p:spTree>
    <p:extLst>
      <p:ext uri="{BB962C8B-B14F-4D97-AF65-F5344CB8AC3E}">
        <p14:creationId xmlns:p14="http://schemas.microsoft.com/office/powerpoint/2010/main" val="6855370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9" name="Заголовок 1"/>
          <p:cNvSpPr txBox="1">
            <a:spLocks/>
          </p:cNvSpPr>
          <p:nvPr/>
        </p:nvSpPr>
        <p:spPr>
          <a:xfrm>
            <a:off x="136217" y="185923"/>
            <a:ext cx="8285743" cy="576064"/>
          </a:xfrm>
          <a:prstGeom prst="rect">
            <a:avLst/>
          </a:prstGeom>
        </p:spPr>
        <p:txBody>
          <a:bodyPr anchor="ctr"/>
          <a:lstStyle/>
          <a:p>
            <a:pPr algn="ctr" fontAlgn="auto">
              <a:spcAft>
                <a:spcPts val="0"/>
              </a:spcAft>
              <a:defRPr/>
            </a:pPr>
            <a:r>
              <a:rPr lang="ru-RU" sz="28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Юнгеанские типологии, Соционика</a:t>
            </a:r>
            <a:endParaRPr lang="ru-RU" sz="28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pic>
        <p:nvPicPr>
          <p:cNvPr id="3" name="Изображение 2"/>
          <p:cNvPicPr>
            <a:picLocks noChangeAspect="1"/>
          </p:cNvPicPr>
          <p:nvPr/>
        </p:nvPicPr>
        <p:blipFill>
          <a:blip r:embed="rId3"/>
          <a:stretch>
            <a:fillRect/>
          </a:stretch>
        </p:blipFill>
        <p:spPr>
          <a:xfrm>
            <a:off x="1571088" y="761987"/>
            <a:ext cx="5448325" cy="5942079"/>
          </a:xfrm>
          <a:prstGeom prst="rect">
            <a:avLst/>
          </a:prstGeom>
        </p:spPr>
      </p:pic>
    </p:spTree>
    <p:extLst>
      <p:ext uri="{BB962C8B-B14F-4D97-AF65-F5344CB8AC3E}">
        <p14:creationId xmlns:p14="http://schemas.microsoft.com/office/powerpoint/2010/main" val="871152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en-US"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DISC</a:t>
            </a:r>
            <a:endParaRPr lang="ru-RU" sz="30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3" name="Изображение 2"/>
          <p:cNvPicPr>
            <a:picLocks noChangeAspect="1"/>
          </p:cNvPicPr>
          <p:nvPr/>
        </p:nvPicPr>
        <p:blipFill>
          <a:blip r:embed="rId3"/>
          <a:stretch>
            <a:fillRect/>
          </a:stretch>
        </p:blipFill>
        <p:spPr>
          <a:xfrm>
            <a:off x="690116" y="705598"/>
            <a:ext cx="8051800" cy="5499100"/>
          </a:xfrm>
          <a:prstGeom prst="rect">
            <a:avLst/>
          </a:prstGeom>
        </p:spPr>
      </p:pic>
    </p:spTree>
    <p:extLst>
      <p:ext uri="{BB962C8B-B14F-4D97-AF65-F5344CB8AC3E}">
        <p14:creationId xmlns:p14="http://schemas.microsoft.com/office/powerpoint/2010/main" val="2147076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79512" y="271797"/>
            <a:ext cx="9324528" cy="1124744"/>
          </a:xfrm>
          <a:prstGeom prst="rect">
            <a:avLst/>
          </a:prstGeom>
        </p:spPr>
        <p:txBody>
          <a:bodyPr anchor="ctr"/>
          <a:lstStyle/>
          <a:p>
            <a:pPr algn="ctr" fontAlgn="auto">
              <a:spcAft>
                <a:spcPts val="0"/>
              </a:spcAft>
              <a:defRPr/>
            </a:pPr>
            <a:r>
              <a:rPr lang="ru-RU" sz="38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 </a:t>
            </a:r>
          </a:p>
          <a:p>
            <a:pPr algn="ctr" fontAlgn="auto">
              <a:spcAft>
                <a:spcPts val="0"/>
              </a:spcAft>
              <a:defRPr/>
            </a:pPr>
            <a:endParaRPr lang="ru-RU" sz="3800"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88024" y="6360784"/>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4" name="Прямоугольник 3"/>
          <p:cNvSpPr/>
          <p:nvPr/>
        </p:nvSpPr>
        <p:spPr>
          <a:xfrm>
            <a:off x="1403647" y="222410"/>
            <a:ext cx="6336704" cy="477054"/>
          </a:xfrm>
          <a:prstGeom prst="rect">
            <a:avLst/>
          </a:prstGeom>
        </p:spPr>
        <p:txBody>
          <a:bodyPr wrap="square">
            <a:spAutoFit/>
          </a:bodyPr>
          <a:lstStyle/>
          <a:p>
            <a:pPr algn="ctr" fontAlgn="auto">
              <a:spcAft>
                <a:spcPts val="0"/>
              </a:spcAft>
              <a:defRPr/>
            </a:pPr>
            <a:r>
              <a:rPr lang="ru-RU" sz="2500"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Огромное количество </a:t>
            </a:r>
            <a:r>
              <a:rPr lang="ru-RU" sz="2500" dirty="0" err="1">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rPr>
              <a:t>психотипологий</a:t>
            </a:r>
            <a:endParaRPr lang="ru-RU" sz="2500"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ndParaRPr>
          </a:p>
        </p:txBody>
      </p:sp>
      <p:pic>
        <p:nvPicPr>
          <p:cNvPr id="2" name="Изображение 1"/>
          <p:cNvPicPr>
            <a:picLocks noChangeAspect="1"/>
          </p:cNvPicPr>
          <p:nvPr/>
        </p:nvPicPr>
        <p:blipFill>
          <a:blip r:embed="rId3"/>
          <a:stretch>
            <a:fillRect/>
          </a:stretch>
        </p:blipFill>
        <p:spPr>
          <a:xfrm>
            <a:off x="0" y="717744"/>
            <a:ext cx="9144000" cy="5422512"/>
          </a:xfrm>
          <a:prstGeom prst="rect">
            <a:avLst/>
          </a:prstGeom>
        </p:spPr>
      </p:pic>
    </p:spTree>
    <p:extLst>
      <p:ext uri="{BB962C8B-B14F-4D97-AF65-F5344CB8AC3E}">
        <p14:creationId xmlns:p14="http://schemas.microsoft.com/office/powerpoint/2010/main" val="1209507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2"/>
            <a:ext cx="9324528" cy="1163229"/>
          </a:xfrm>
          <a:prstGeom prst="rect">
            <a:avLst/>
          </a:prstGeom>
        </p:spPr>
        <p:txBody>
          <a:bodyPr anchor="ctr"/>
          <a:lstStyle/>
          <a:p>
            <a:pPr algn="ctr" fontAlgn="auto">
              <a:spcAft>
                <a:spcPts val="0"/>
              </a:spcAft>
              <a:defRPr/>
            </a:pPr>
            <a:r>
              <a:rPr lang="en-US"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DISC</a:t>
            </a:r>
          </a:p>
          <a:p>
            <a:pPr algn="ctr" fontAlgn="auto">
              <a:spcAft>
                <a:spcPts val="0"/>
              </a:spcAft>
              <a:defRPr/>
            </a:pPr>
            <a:r>
              <a:rPr lang="en-US" sz="19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1924 </a:t>
            </a:r>
            <a:r>
              <a:rPr lang="ru-RU" sz="19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год, Уильям Марстон «Эмоции нормальных людей»</a:t>
            </a:r>
            <a:endParaRPr lang="ru-RU" sz="19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72816"/>
            <a:ext cx="8647057" cy="3866232"/>
          </a:xfrm>
          <a:prstGeom prst="rect">
            <a:avLst/>
          </a:prstGeom>
        </p:spPr>
      </p:pic>
    </p:spTree>
    <p:extLst>
      <p:ext uri="{BB962C8B-B14F-4D97-AF65-F5344CB8AC3E}">
        <p14:creationId xmlns:p14="http://schemas.microsoft.com/office/powerpoint/2010/main" val="1289200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2"/>
            <a:ext cx="9324528" cy="1163229"/>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Типология управленческих стилей И. Адизеса</a:t>
            </a:r>
            <a:endParaRPr lang="en-US"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052736"/>
            <a:ext cx="7579321" cy="5127849"/>
          </a:xfrm>
          <a:prstGeom prst="rect">
            <a:avLst/>
          </a:prstGeom>
        </p:spPr>
      </p:pic>
    </p:spTree>
    <p:extLst>
      <p:ext uri="{BB962C8B-B14F-4D97-AF65-F5344CB8AC3E}">
        <p14:creationId xmlns:p14="http://schemas.microsoft.com/office/powerpoint/2010/main" val="18186750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2"/>
            <a:ext cx="9324528" cy="1163229"/>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Типология управленческих стилей И. Адизеса</a:t>
            </a:r>
            <a:endParaRPr lang="en-US"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182" y="960718"/>
            <a:ext cx="6559797" cy="5461459"/>
          </a:xfrm>
          <a:prstGeom prst="rect">
            <a:avLst/>
          </a:prstGeom>
        </p:spPr>
      </p:pic>
    </p:spTree>
    <p:extLst>
      <p:ext uri="{BB962C8B-B14F-4D97-AF65-F5344CB8AC3E}">
        <p14:creationId xmlns:p14="http://schemas.microsoft.com/office/powerpoint/2010/main" val="973951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2"/>
            <a:ext cx="9324528" cy="1163229"/>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Типология управленческих стилей И. Адизеса</a:t>
            </a:r>
            <a:endParaRPr lang="en-US"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362137"/>
            <a:ext cx="4114800" cy="4572000"/>
          </a:xfrm>
          <a:prstGeom prst="rect">
            <a:avLst/>
          </a:prstGeom>
        </p:spPr>
      </p:pic>
      <p:pic>
        <p:nvPicPr>
          <p:cNvPr id="4" name="Изображение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876" y="1483300"/>
            <a:ext cx="4157438" cy="4450837"/>
          </a:xfrm>
          <a:prstGeom prst="rect">
            <a:avLst/>
          </a:prstGeom>
        </p:spPr>
      </p:pic>
    </p:spTree>
    <p:extLst>
      <p:ext uri="{BB962C8B-B14F-4D97-AF65-F5344CB8AC3E}">
        <p14:creationId xmlns:p14="http://schemas.microsoft.com/office/powerpoint/2010/main" val="3378824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Энеаграмма</a:t>
            </a:r>
            <a:endParaRPr lang="ru-RU" sz="30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908720"/>
            <a:ext cx="5187404" cy="4917928"/>
          </a:xfrm>
          <a:prstGeom prst="rect">
            <a:avLst/>
          </a:prstGeom>
        </p:spPr>
      </p:pic>
    </p:spTree>
    <p:extLst>
      <p:ext uri="{BB962C8B-B14F-4D97-AF65-F5344CB8AC3E}">
        <p14:creationId xmlns:p14="http://schemas.microsoft.com/office/powerpoint/2010/main" val="3849585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Энеаграмма</a:t>
            </a:r>
            <a:endParaRPr lang="ru-RU" sz="30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6540"/>
            <a:ext cx="9006021" cy="4114733"/>
          </a:xfrm>
          <a:prstGeom prst="rect">
            <a:avLst/>
          </a:prstGeom>
        </p:spPr>
      </p:pic>
    </p:spTree>
    <p:extLst>
      <p:ext uri="{BB962C8B-B14F-4D97-AF65-F5344CB8AC3E}">
        <p14:creationId xmlns:p14="http://schemas.microsoft.com/office/powerpoint/2010/main" val="1090093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Энеаграмма</a:t>
            </a:r>
            <a:endParaRPr lang="ru-RU" sz="30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478439"/>
            <a:ext cx="8820472" cy="3985985"/>
          </a:xfrm>
          <a:prstGeom prst="rect">
            <a:avLst/>
          </a:prstGeom>
        </p:spPr>
      </p:pic>
    </p:spTree>
    <p:extLst>
      <p:ext uri="{BB962C8B-B14F-4D97-AF65-F5344CB8AC3E}">
        <p14:creationId xmlns:p14="http://schemas.microsoft.com/office/powerpoint/2010/main" val="1627290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Энеаграмма</a:t>
            </a:r>
            <a:endParaRPr lang="ru-RU" sz="30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2338"/>
            <a:ext cx="8892480" cy="3515632"/>
          </a:xfrm>
          <a:prstGeom prst="rect">
            <a:avLst/>
          </a:prstGeom>
        </p:spPr>
      </p:pic>
    </p:spTree>
    <p:extLst>
      <p:ext uri="{BB962C8B-B14F-4D97-AF65-F5344CB8AC3E}">
        <p14:creationId xmlns:p14="http://schemas.microsoft.com/office/powerpoint/2010/main" val="833400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Энеаграмма</a:t>
            </a:r>
            <a:endParaRPr lang="ru-RU" sz="30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454452"/>
            <a:ext cx="8820472" cy="3775921"/>
          </a:xfrm>
          <a:prstGeom prst="rect">
            <a:avLst/>
          </a:prstGeom>
        </p:spPr>
      </p:pic>
    </p:spTree>
    <p:extLst>
      <p:ext uri="{BB962C8B-B14F-4D97-AF65-F5344CB8AC3E}">
        <p14:creationId xmlns:p14="http://schemas.microsoft.com/office/powerpoint/2010/main" val="1368580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Энеаграмма</a:t>
            </a:r>
            <a:endParaRPr lang="ru-RU" sz="30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2" y="1484784"/>
            <a:ext cx="8748464" cy="3947477"/>
          </a:xfrm>
          <a:prstGeom prst="rect">
            <a:avLst/>
          </a:prstGeom>
        </p:spPr>
      </p:pic>
    </p:spTree>
    <p:extLst>
      <p:ext uri="{BB962C8B-B14F-4D97-AF65-F5344CB8AC3E}">
        <p14:creationId xmlns:p14="http://schemas.microsoft.com/office/powerpoint/2010/main" val="1679205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Психотипология по В.Пономоренко </a:t>
            </a:r>
            <a:r>
              <a:rPr lang="ru-RU" sz="14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(с изменениями)</a:t>
            </a: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3" y="609587"/>
            <a:ext cx="7627671" cy="5712353"/>
          </a:xfrm>
          <a:prstGeom prst="rect">
            <a:avLst/>
          </a:prstGeom>
        </p:spPr>
      </p:pic>
    </p:spTree>
    <p:extLst>
      <p:ext uri="{BB962C8B-B14F-4D97-AF65-F5344CB8AC3E}">
        <p14:creationId xmlns:p14="http://schemas.microsoft.com/office/powerpoint/2010/main" val="19018640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Энеаграмма</a:t>
            </a:r>
            <a:endParaRPr lang="ru-RU" sz="30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3920"/>
            <a:ext cx="9071992" cy="4575785"/>
          </a:xfrm>
          <a:prstGeom prst="rect">
            <a:avLst/>
          </a:prstGeom>
        </p:spPr>
      </p:pic>
    </p:spTree>
    <p:extLst>
      <p:ext uri="{BB962C8B-B14F-4D97-AF65-F5344CB8AC3E}">
        <p14:creationId xmlns:p14="http://schemas.microsoft.com/office/powerpoint/2010/main" val="793551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Энеаграмма</a:t>
            </a:r>
            <a:endParaRPr lang="ru-RU" sz="30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8868"/>
            <a:ext cx="9071992" cy="3914207"/>
          </a:xfrm>
          <a:prstGeom prst="rect">
            <a:avLst/>
          </a:prstGeom>
        </p:spPr>
      </p:pic>
    </p:spTree>
    <p:extLst>
      <p:ext uri="{BB962C8B-B14F-4D97-AF65-F5344CB8AC3E}">
        <p14:creationId xmlns:p14="http://schemas.microsoft.com/office/powerpoint/2010/main" val="4263884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0800"/>
            <a:ext cx="9144000" cy="4211720"/>
          </a:xfrm>
          <a:prstGeom prst="rect">
            <a:avLst/>
          </a:prstGeom>
        </p:spPr>
      </p:pic>
      <p:sp>
        <p:nvSpPr>
          <p:cNvPr id="9" name="Заголовок 1"/>
          <p:cNvSpPr txBox="1">
            <a:spLocks/>
          </p:cNvSpPr>
          <p:nvPr/>
        </p:nvSpPr>
        <p:spPr>
          <a:xfrm>
            <a:off x="136217" y="1859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Энеаграмма</a:t>
            </a:r>
            <a:endParaRPr lang="ru-RU" sz="30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Tree>
    <p:extLst>
      <p:ext uri="{BB962C8B-B14F-4D97-AF65-F5344CB8AC3E}">
        <p14:creationId xmlns:p14="http://schemas.microsoft.com/office/powerpoint/2010/main" val="16892817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9" name="Заголовок 1"/>
          <p:cNvSpPr txBox="1">
            <a:spLocks/>
          </p:cNvSpPr>
          <p:nvPr/>
        </p:nvSpPr>
        <p:spPr>
          <a:xfrm>
            <a:off x="136217" y="1859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Энеаграмма</a:t>
            </a:r>
            <a:endParaRPr lang="ru-RU" sz="30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2580"/>
            <a:ext cx="8820472" cy="3895384"/>
          </a:xfrm>
          <a:prstGeom prst="rect">
            <a:avLst/>
          </a:prstGeom>
        </p:spPr>
      </p:pic>
    </p:spTree>
    <p:extLst>
      <p:ext uri="{BB962C8B-B14F-4D97-AF65-F5344CB8AC3E}">
        <p14:creationId xmlns:p14="http://schemas.microsoft.com/office/powerpoint/2010/main" val="20851770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540568" y="0"/>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9" name="Заголовок 1"/>
          <p:cNvSpPr txBox="1">
            <a:spLocks/>
          </p:cNvSpPr>
          <p:nvPr/>
        </p:nvSpPr>
        <p:spPr>
          <a:xfrm>
            <a:off x="136217" y="1859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Командные роли по Реймонду Белбину</a:t>
            </a:r>
            <a:endParaRPr lang="ru-RU" sz="30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947910"/>
            <a:ext cx="7224092" cy="5365406"/>
          </a:xfrm>
          <a:prstGeom prst="rect">
            <a:avLst/>
          </a:prstGeom>
        </p:spPr>
      </p:pic>
    </p:spTree>
    <p:extLst>
      <p:ext uri="{BB962C8B-B14F-4D97-AF65-F5344CB8AC3E}">
        <p14:creationId xmlns:p14="http://schemas.microsoft.com/office/powerpoint/2010/main" val="908993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257" y="879961"/>
            <a:ext cx="5861648" cy="5526192"/>
          </a:xfrm>
          <a:prstGeom prst="rect">
            <a:avLst/>
          </a:prstGeom>
        </p:spPr>
      </p:pic>
      <p:sp>
        <p:nvSpPr>
          <p:cNvPr id="3" name="TextBox 2"/>
          <p:cNvSpPr txBox="1"/>
          <p:nvPr/>
        </p:nvSpPr>
        <p:spPr>
          <a:xfrm>
            <a:off x="2053793" y="141260"/>
            <a:ext cx="5184576" cy="523220"/>
          </a:xfrm>
          <a:prstGeom prst="rect">
            <a:avLst/>
          </a:prstGeom>
          <a:noFill/>
        </p:spPr>
        <p:txBody>
          <a:bodyPr wrap="square" rtlCol="0">
            <a:spAutoFit/>
          </a:bodyPr>
          <a:lstStyle/>
          <a:p>
            <a:r>
              <a:rPr lang="ru-RU" sz="2800" b="1" smtClean="0"/>
              <a:t>Неумирающие типологии</a:t>
            </a:r>
            <a:endParaRPr lang="ru-RU" sz="2800" b="1"/>
          </a:p>
        </p:txBody>
      </p:sp>
    </p:spTree>
    <p:extLst>
      <p:ext uri="{BB962C8B-B14F-4D97-AF65-F5344CB8AC3E}">
        <p14:creationId xmlns:p14="http://schemas.microsoft.com/office/powerpoint/2010/main" val="10629052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3" name="TextBox 2"/>
          <p:cNvSpPr txBox="1"/>
          <p:nvPr/>
        </p:nvSpPr>
        <p:spPr>
          <a:xfrm>
            <a:off x="2053793" y="141260"/>
            <a:ext cx="5184576" cy="523220"/>
          </a:xfrm>
          <a:prstGeom prst="rect">
            <a:avLst/>
          </a:prstGeom>
          <a:noFill/>
        </p:spPr>
        <p:txBody>
          <a:bodyPr wrap="square" rtlCol="0">
            <a:spAutoFit/>
          </a:bodyPr>
          <a:lstStyle/>
          <a:p>
            <a:r>
              <a:rPr lang="ru-RU" sz="2800" b="1" smtClean="0"/>
              <a:t>Неумирающие типологии</a:t>
            </a:r>
            <a:endParaRPr lang="ru-RU" sz="2800" b="1"/>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01" y="952683"/>
            <a:ext cx="6739540" cy="5165266"/>
          </a:xfrm>
          <a:prstGeom prst="rect">
            <a:avLst/>
          </a:prstGeom>
        </p:spPr>
      </p:pic>
    </p:spTree>
    <p:extLst>
      <p:ext uri="{BB962C8B-B14F-4D97-AF65-F5344CB8AC3E}">
        <p14:creationId xmlns:p14="http://schemas.microsoft.com/office/powerpoint/2010/main" val="11563272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3" name="TextBox 2"/>
          <p:cNvSpPr txBox="1"/>
          <p:nvPr/>
        </p:nvSpPr>
        <p:spPr>
          <a:xfrm>
            <a:off x="2053793" y="141260"/>
            <a:ext cx="5184576" cy="523220"/>
          </a:xfrm>
          <a:prstGeom prst="rect">
            <a:avLst/>
          </a:prstGeom>
          <a:noFill/>
        </p:spPr>
        <p:txBody>
          <a:bodyPr wrap="square" rtlCol="0">
            <a:spAutoFit/>
          </a:bodyPr>
          <a:lstStyle/>
          <a:p>
            <a:r>
              <a:rPr lang="ru-RU" sz="2800" b="1" smtClean="0"/>
              <a:t>Неумирающие типологии</a:t>
            </a:r>
            <a:endParaRPr lang="ru-RU" sz="2800" b="1"/>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689100"/>
            <a:ext cx="8191500" cy="3479800"/>
          </a:xfrm>
          <a:prstGeom prst="rect">
            <a:avLst/>
          </a:prstGeom>
        </p:spPr>
      </p:pic>
    </p:spTree>
    <p:extLst>
      <p:ext uri="{BB962C8B-B14F-4D97-AF65-F5344CB8AC3E}">
        <p14:creationId xmlns:p14="http://schemas.microsoft.com/office/powerpoint/2010/main" val="9994942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ижний колонтитул 6"/>
          <p:cNvSpPr>
            <a:spLocks noGrp="1"/>
          </p:cNvSpPr>
          <p:nvPr>
            <p:ph type="ftr" sz="quarter" idx="11"/>
          </p:nvPr>
        </p:nvSpPr>
        <p:spPr>
          <a:xfrm>
            <a:off x="4481736" y="6381328"/>
            <a:ext cx="4644008" cy="455067"/>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3" name="Прямоугольник 2"/>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Прямоугольник 1"/>
          <p:cNvSpPr/>
          <p:nvPr/>
        </p:nvSpPr>
        <p:spPr>
          <a:xfrm>
            <a:off x="665312" y="1124744"/>
            <a:ext cx="7632848" cy="4893647"/>
          </a:xfrm>
          <a:prstGeom prst="rect">
            <a:avLst/>
          </a:prstGeom>
        </p:spPr>
        <p:txBody>
          <a:bodyPr wrap="square">
            <a:spAutoFit/>
          </a:bodyPr>
          <a:lstStyle/>
          <a:p>
            <a:r>
              <a:rPr lang="ru-RU" sz="2400" b="0" i="0">
                <a:solidFill>
                  <a:srgbClr val="333333"/>
                </a:solidFill>
                <a:effectLst/>
                <a:latin typeface="proxima-nova" charset="0"/>
              </a:rPr>
              <a:t>1. Написать свой главный поступок в жизни от лица Ребенка.</a:t>
            </a:r>
            <a:r>
              <a:rPr lang="ru-RU" sz="2400"/>
              <a:t/>
            </a:r>
            <a:br>
              <a:rPr lang="ru-RU" sz="2400"/>
            </a:br>
            <a:r>
              <a:rPr lang="ru-RU" sz="2400" b="0" i="0">
                <a:solidFill>
                  <a:srgbClr val="333333"/>
                </a:solidFill>
                <a:effectLst/>
                <a:latin typeface="proxima-nova" charset="0"/>
              </a:rPr>
              <a:t>Главным поступком для меня - ребёнка было успешное окончание школы. Я не пропускал занятия, готовился к каждому уроку, ходил на олимпиады, старался радовать родителей и учителей. Также уделял повышенное внимание общественной жизни школы, ни одно мероприятие не обходилось без моего участия. Долгое время я был единственным отличником в классе, что не могло не радовать членов моей семьи. В свою очередь, я был доволен достигнутыми результатами, что мотивировало меня на дальнейшую работу. </a:t>
            </a:r>
            <a:r>
              <a:rPr lang="ru-RU" sz="2400"/>
              <a:t/>
            </a:r>
            <a:br>
              <a:rPr lang="ru-RU" sz="2400"/>
            </a:br>
            <a:endParaRPr lang="ru-RU" sz="2400"/>
          </a:p>
        </p:txBody>
      </p:sp>
    </p:spTree>
    <p:extLst>
      <p:ext uri="{BB962C8B-B14F-4D97-AF65-F5344CB8AC3E}">
        <p14:creationId xmlns:p14="http://schemas.microsoft.com/office/powerpoint/2010/main" val="1173424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ижний колонтитул 6"/>
          <p:cNvSpPr>
            <a:spLocks noGrp="1"/>
          </p:cNvSpPr>
          <p:nvPr>
            <p:ph type="ftr" sz="quarter" idx="11"/>
          </p:nvPr>
        </p:nvSpPr>
        <p:spPr>
          <a:xfrm>
            <a:off x="4481736" y="6381328"/>
            <a:ext cx="4644008" cy="455067"/>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3" name="Прямоугольник 2"/>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Прямоугольник 1"/>
          <p:cNvSpPr/>
          <p:nvPr/>
        </p:nvSpPr>
        <p:spPr>
          <a:xfrm>
            <a:off x="683568" y="1287626"/>
            <a:ext cx="7992888" cy="5093702"/>
          </a:xfrm>
          <a:prstGeom prst="rect">
            <a:avLst/>
          </a:prstGeom>
        </p:spPr>
        <p:txBody>
          <a:bodyPr wrap="square">
            <a:spAutoFit/>
          </a:bodyPr>
          <a:lstStyle/>
          <a:p>
            <a:r>
              <a:rPr lang="ru-RU" sz="2500" b="0" i="0">
                <a:solidFill>
                  <a:srgbClr val="333333"/>
                </a:solidFill>
                <a:effectLst/>
                <a:latin typeface="proxima-nova" charset="0"/>
              </a:rPr>
              <a:t>2. Написать свой главный поступок в жизни от лица Старика.</a:t>
            </a:r>
            <a:r>
              <a:rPr lang="ru-RU" sz="2500"/>
              <a:t/>
            </a:r>
            <a:br>
              <a:rPr lang="ru-RU" sz="2500"/>
            </a:br>
            <a:r>
              <a:rPr lang="ru-RU" sz="2500" b="0" i="0">
                <a:solidFill>
                  <a:srgbClr val="333333"/>
                </a:solidFill>
                <a:effectLst/>
                <a:latin typeface="proxima-nova" charset="0"/>
              </a:rPr>
              <a:t>Моим главным достижением в жизни является то, что я никогда не стоял на месте. Я смог развить в себе такие качества как желание учиться новому и продолжать развиваться, не смотря ни на что. Я не останавливался перед преградами и не боялся перемен, а продолжал идти вперёд в поисках неизведанного. Это привело меня к тому, что я смог освоить различные дисциплины, в несвязанных областях, объездил весь мир, успел пожить в нескольких странах. У меня есть, что рассказать людям, чему их научить, и я внес значительный вклад в развитие человечества.</a:t>
            </a:r>
            <a:endParaRPr lang="ru-RU" sz="2500"/>
          </a:p>
        </p:txBody>
      </p:sp>
    </p:spTree>
    <p:extLst>
      <p:ext uri="{BB962C8B-B14F-4D97-AF65-F5344CB8AC3E}">
        <p14:creationId xmlns:p14="http://schemas.microsoft.com/office/powerpoint/2010/main" val="992283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Психотипология по В.Пономоренко </a:t>
            </a:r>
            <a:r>
              <a:rPr lang="ru-RU" sz="14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(с изменениями)</a:t>
            </a: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27" y="765481"/>
            <a:ext cx="7502969" cy="5627227"/>
          </a:xfrm>
          <a:prstGeom prst="rect">
            <a:avLst/>
          </a:prstGeom>
        </p:spPr>
      </p:pic>
    </p:spTree>
    <p:extLst>
      <p:ext uri="{BB962C8B-B14F-4D97-AF65-F5344CB8AC3E}">
        <p14:creationId xmlns:p14="http://schemas.microsoft.com/office/powerpoint/2010/main" val="3630583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ижний колонтитул 6"/>
          <p:cNvSpPr>
            <a:spLocks noGrp="1"/>
          </p:cNvSpPr>
          <p:nvPr>
            <p:ph type="ftr" sz="quarter" idx="11"/>
          </p:nvPr>
        </p:nvSpPr>
        <p:spPr>
          <a:xfrm>
            <a:off x="4481736" y="6381328"/>
            <a:ext cx="4644008" cy="455067"/>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3" name="Прямоугольник 2"/>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Прямоугольник 1"/>
          <p:cNvSpPr/>
          <p:nvPr/>
        </p:nvSpPr>
        <p:spPr>
          <a:xfrm>
            <a:off x="539552" y="1556792"/>
            <a:ext cx="8136904" cy="4154984"/>
          </a:xfrm>
          <a:prstGeom prst="rect">
            <a:avLst/>
          </a:prstGeom>
        </p:spPr>
        <p:txBody>
          <a:bodyPr wrap="square">
            <a:spAutoFit/>
          </a:bodyPr>
          <a:lstStyle/>
          <a:p>
            <a:r>
              <a:rPr lang="ru-RU" sz="2400" b="0" i="0">
                <a:solidFill>
                  <a:srgbClr val="333333"/>
                </a:solidFill>
                <a:effectLst/>
                <a:latin typeface="proxima-nova" charset="0"/>
              </a:rPr>
              <a:t>3. Написать свой главный поступок в жизни от лица Безумца.</a:t>
            </a:r>
            <a:r>
              <a:rPr lang="ru-RU" sz="2400"/>
              <a:t/>
            </a:r>
            <a:br>
              <a:rPr lang="ru-RU" sz="2400"/>
            </a:br>
            <a:r>
              <a:rPr lang="ru-RU" sz="2400" b="0" i="0">
                <a:solidFill>
                  <a:srgbClr val="333333"/>
                </a:solidFill>
                <a:effectLst/>
                <a:latin typeface="proxima-nova" charset="0"/>
              </a:rPr>
              <a:t>Главным поступком Безумца будет довериться малознакомому человеку, вложить все свои временные и финансовые ресурсы, свои знания и энергию в развитие идеи этого человека. Безумец не проведёт анализ и найдёт подтверждения тому, что у этой идеи есть шанс на успех. Он также не прислушается к мнению экспертов и близких людей. Безумец “прыгнет в омут с головой” и не обеспечит себе страховку. Более того, он подвергнет риску всех, кто его окружает.</a:t>
            </a:r>
            <a:endParaRPr lang="ru-RU" sz="2400"/>
          </a:p>
        </p:txBody>
      </p:sp>
    </p:spTree>
    <p:extLst>
      <p:ext uri="{BB962C8B-B14F-4D97-AF65-F5344CB8AC3E}">
        <p14:creationId xmlns:p14="http://schemas.microsoft.com/office/powerpoint/2010/main" val="17220627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ижний колонтитул 6"/>
          <p:cNvSpPr>
            <a:spLocks noGrp="1"/>
          </p:cNvSpPr>
          <p:nvPr>
            <p:ph type="ftr" sz="quarter" idx="11"/>
          </p:nvPr>
        </p:nvSpPr>
        <p:spPr>
          <a:xfrm>
            <a:off x="4481736" y="6381328"/>
            <a:ext cx="4644008" cy="455067"/>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3" name="Прямоугольник 2"/>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Прямоугольник 1"/>
          <p:cNvSpPr/>
          <p:nvPr/>
        </p:nvSpPr>
        <p:spPr>
          <a:xfrm>
            <a:off x="539552" y="1196752"/>
            <a:ext cx="8352928" cy="5093702"/>
          </a:xfrm>
          <a:prstGeom prst="rect">
            <a:avLst/>
          </a:prstGeom>
        </p:spPr>
        <p:txBody>
          <a:bodyPr wrap="square">
            <a:spAutoFit/>
          </a:bodyPr>
          <a:lstStyle/>
          <a:p>
            <a:r>
              <a:rPr lang="ru-RU" sz="2500" b="0" i="0">
                <a:solidFill>
                  <a:srgbClr val="333333"/>
                </a:solidFill>
                <a:effectLst/>
                <a:latin typeface="proxima-nova" charset="0"/>
              </a:rPr>
              <a:t>4. Написать свой главный поступок в жизни от лица Антипода.</a:t>
            </a:r>
            <a:r>
              <a:rPr lang="ru-RU" sz="2500"/>
              <a:t/>
            </a:r>
            <a:br>
              <a:rPr lang="ru-RU" sz="2500"/>
            </a:br>
            <a:r>
              <a:rPr lang="ru-RU" sz="2500" b="0" i="0">
                <a:solidFill>
                  <a:srgbClr val="333333"/>
                </a:solidFill>
                <a:effectLst/>
                <a:latin typeface="proxima-nova" charset="0"/>
              </a:rPr>
              <a:t>Главным поступком в жизни моего Антипода будет лишение жизни для развлечения или получения наслаждения. Желание причинить боль и страдание живым существам не укладывается в моем сознании, поэтому для антипода это будет приемлемо и, возможно, даже целью жизни. Скорее всего, своими достижениями он будет хвастаться, демонстрируя трофеи, собранные во время охоты. Он будет охотиться на редких и опасных зверей, чтобы добавить значимости своему увлечению. Он не будет задумываться о последствиях, поскольку он не знает, что такое ответственность и сострадание.</a:t>
            </a:r>
            <a:endParaRPr lang="ru-RU" sz="2500"/>
          </a:p>
        </p:txBody>
      </p:sp>
    </p:spTree>
    <p:extLst>
      <p:ext uri="{BB962C8B-B14F-4D97-AF65-F5344CB8AC3E}">
        <p14:creationId xmlns:p14="http://schemas.microsoft.com/office/powerpoint/2010/main" val="6950590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p:cNvSpPr>
          <p:nvPr>
            <p:ph type="body" idx="1"/>
          </p:nvPr>
        </p:nvSpPr>
        <p:spPr>
          <a:xfrm>
            <a:off x="0" y="1992421"/>
            <a:ext cx="8229600" cy="2880320"/>
          </a:xfrm>
        </p:spPr>
        <p:txBody>
          <a:bodyPr/>
          <a:lstStyle/>
          <a:p>
            <a:pPr marL="0" indent="0" algn="ctr">
              <a:buNone/>
            </a:pPr>
            <a:r>
              <a:rPr lang="ru-RU" sz="3000" b="1" dirty="0" err="1" smtClean="0">
                <a:latin typeface="Arial" charset="0"/>
              </a:rPr>
              <a:t>Агенсные</a:t>
            </a:r>
            <a:r>
              <a:rPr lang="ru-RU" sz="3000" b="1" dirty="0" smtClean="0">
                <a:latin typeface="Arial" charset="0"/>
              </a:rPr>
              <a:t> и </a:t>
            </a:r>
            <a:r>
              <a:rPr lang="ru-RU" sz="3000" b="1" dirty="0" err="1" smtClean="0">
                <a:latin typeface="Arial" charset="0"/>
              </a:rPr>
              <a:t>неАгенсные</a:t>
            </a:r>
            <a:r>
              <a:rPr lang="ru-RU" sz="3000" b="1" dirty="0" smtClean="0">
                <a:latin typeface="Arial" charset="0"/>
              </a:rPr>
              <a:t> конструкции</a:t>
            </a:r>
          </a:p>
          <a:p>
            <a:pPr>
              <a:buAutoNum type="arabicPeriod"/>
            </a:pPr>
            <a:r>
              <a:rPr lang="ru-RU" sz="1800" dirty="0" err="1" smtClean="0"/>
              <a:t>Агенсные</a:t>
            </a:r>
            <a:r>
              <a:rPr lang="ru-RU" sz="1800" dirty="0" smtClean="0"/>
              <a:t> </a:t>
            </a:r>
            <a:r>
              <a:rPr lang="ru-RU" sz="1800" dirty="0"/>
              <a:t>конструкции (</a:t>
            </a:r>
            <a:r>
              <a:rPr lang="ru-RU" sz="1800" dirty="0" err="1"/>
              <a:t>Ag</a:t>
            </a:r>
            <a:r>
              <a:rPr lang="ru-RU" sz="1800" dirty="0"/>
              <a:t>.). Параметр соотнесенности с актом свободы Семантика параметра: Некто совершает действие по своей воле. Формальные показатели: наличие одушевленного существительного или замещающего его личного местоимения в номинативе (кроме глагола "быть" и "долженствовать"). Примеры: он идет, пишет, думает. </a:t>
            </a:r>
            <a:endParaRPr lang="ru-RU" sz="1800" dirty="0" smtClean="0"/>
          </a:p>
          <a:p>
            <a:pPr>
              <a:buAutoNum type="arabicPeriod"/>
            </a:pPr>
            <a:endParaRPr lang="ru-RU" sz="1800" dirty="0" smtClean="0"/>
          </a:p>
          <a:p>
            <a:pPr>
              <a:buAutoNum type="arabicPeriod"/>
            </a:pPr>
            <a:r>
              <a:rPr lang="ru-RU" sz="1800" dirty="0" err="1" smtClean="0"/>
              <a:t>Неагенсные</a:t>
            </a:r>
            <a:r>
              <a:rPr lang="ru-RU" sz="1800" dirty="0" smtClean="0"/>
              <a:t> </a:t>
            </a:r>
            <a:r>
              <a:rPr lang="ru-RU" sz="1800" dirty="0"/>
              <a:t>конструкции (</a:t>
            </a:r>
            <a:r>
              <a:rPr lang="ru-RU" sz="1800" dirty="0" err="1"/>
              <a:t>nAg</a:t>
            </a:r>
            <a:r>
              <a:rPr lang="ru-RU" sz="1800" dirty="0"/>
              <a:t>). Параметр соотнесенности с актом несвободы и с отсутствием силы. Семантика параметра: Некто совершает действие не по своей воле, или: с ним совершает действие кто-то или что-то. Формальные показатели: отсутствие одушевленного существительного или замещающего его личного местоимения в номинативе при глаголе, либо их наличие при глаголе "быть" и "долженствовать". Примеры: ему пришло в голову, открытие было совершено, компьютеры захватят мир.</a:t>
            </a:r>
            <a:endParaRPr lang="ru-RU" sz="1800" b="1" dirty="0" smtClean="0">
              <a:latin typeface="Arial" charset="0"/>
            </a:endParaRP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Заголовок 1"/>
          <p:cNvSpPr>
            <a:spLocks noGrp="1"/>
          </p:cNvSpPr>
          <p:nvPr>
            <p:ph type="title"/>
          </p:nvPr>
        </p:nvSpPr>
        <p:spPr>
          <a:xfrm>
            <a:off x="1008220" y="39354"/>
            <a:ext cx="8939336" cy="1143000"/>
          </a:xfrm>
        </p:spPr>
        <p:txBody>
          <a:bodyPr/>
          <a:lstStyle/>
          <a:p>
            <a:r>
              <a:rPr lang="ru-RU"/>
              <a:t>Анализ текста по модели Новиковой-Грунд</a:t>
            </a:r>
          </a:p>
        </p:txBody>
      </p:sp>
      <p:pic>
        <p:nvPicPr>
          <p:cNvPr id="3" name="Изображение 2"/>
          <p:cNvPicPr>
            <a:picLocks noChangeAspect="1"/>
          </p:cNvPicPr>
          <p:nvPr/>
        </p:nvPicPr>
        <p:blipFill>
          <a:blip r:embed="rId2"/>
          <a:stretch>
            <a:fillRect/>
          </a:stretch>
        </p:blipFill>
        <p:spPr>
          <a:xfrm>
            <a:off x="323528" y="0"/>
            <a:ext cx="2133352" cy="2323453"/>
          </a:xfrm>
          <a:prstGeom prst="rect">
            <a:avLst/>
          </a:prstGeom>
        </p:spPr>
      </p:pic>
    </p:spTree>
    <p:extLst>
      <p:ext uri="{BB962C8B-B14F-4D97-AF65-F5344CB8AC3E}">
        <p14:creationId xmlns:p14="http://schemas.microsoft.com/office/powerpoint/2010/main" val="1182576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149507" name="Rectangle 3"/>
          <p:cNvSpPr>
            <a:spLocks noGrp="1"/>
          </p:cNvSpPr>
          <p:nvPr>
            <p:ph type="body" idx="1"/>
          </p:nvPr>
        </p:nvSpPr>
        <p:spPr>
          <a:xfrm>
            <a:off x="179512" y="980728"/>
            <a:ext cx="8229600" cy="4464496"/>
          </a:xfrm>
        </p:spPr>
        <p:txBody>
          <a:bodyPr/>
          <a:lstStyle/>
          <a:p>
            <a:pPr marL="0" indent="0" algn="ctr">
              <a:buNone/>
            </a:pPr>
            <a:r>
              <a:rPr lang="ru-RU" sz="3000" b="1" dirty="0" smtClean="0">
                <a:latin typeface="Arial" charset="0"/>
              </a:rPr>
              <a:t>Внешнее – Внутреннее</a:t>
            </a:r>
          </a:p>
          <a:p>
            <a:pPr>
              <a:buAutoNum type="arabicPeriod"/>
            </a:pPr>
            <a:r>
              <a:rPr lang="ru-RU" sz="1600" dirty="0" smtClean="0"/>
              <a:t>Внешние </a:t>
            </a:r>
            <a:r>
              <a:rPr lang="ru-RU" sz="1600" dirty="0"/>
              <a:t>предикаты (</a:t>
            </a:r>
            <a:r>
              <a:rPr lang="ru-RU" sz="1600" dirty="0" err="1"/>
              <a:t>Ex</a:t>
            </a:r>
            <a:r>
              <a:rPr lang="ru-RU" sz="1600" dirty="0"/>
              <a:t>). Параметр соотнесенности с внешним пространством и с движением. Семантика: событие происходит во внешнем пространстве, т.е. его можно видеть и/или слышать. Формальных показателей, поскольку речь идет о семантической оппозиции, нет; но диагностирующими индикаторами служат: описания актов физического перемещения из одного места в другое, описания мимических и пантомимических движений, актов говорения и другого звучания ( т.е. движения голосовых связок и звуковых волн); актов изменений физических свойств и характеристик; актов </a:t>
            </a:r>
            <a:r>
              <a:rPr lang="ru-RU" sz="1600" dirty="0" err="1"/>
              <a:t>категоризаций</a:t>
            </a:r>
            <a:r>
              <a:rPr lang="ru-RU" sz="1600" dirty="0"/>
              <a:t> по физическим признакам. Примеры: он побежал, покраснел, был толстым, является алкоголиком</a:t>
            </a:r>
            <a:r>
              <a:rPr lang="ru-RU" sz="1600" dirty="0" smtClean="0"/>
              <a:t>.</a:t>
            </a:r>
          </a:p>
          <a:p>
            <a:pPr>
              <a:buAutoNum type="arabicPeriod"/>
            </a:pPr>
            <a:r>
              <a:rPr lang="ru-RU" sz="1600" dirty="0" smtClean="0"/>
              <a:t> Внутренние </a:t>
            </a:r>
            <a:r>
              <a:rPr lang="ru-RU" sz="1600" dirty="0"/>
              <a:t>предикаты (</a:t>
            </a:r>
            <a:r>
              <a:rPr lang="ru-RU" sz="1600" dirty="0" err="1"/>
              <a:t>In</a:t>
            </a:r>
            <a:r>
              <a:rPr lang="ru-RU" sz="1600" dirty="0"/>
              <a:t>). Параметр соотнесенности с внутренним пространством и с недоступностью для наблюдения. Семантика: Событие происходит во внутреннем пространстве, душевном или телесном. Оно </a:t>
            </a:r>
            <a:r>
              <a:rPr lang="ru-RU" sz="1600" dirty="0" err="1"/>
              <a:t>ненаблюдаемо</a:t>
            </a:r>
            <a:r>
              <a:rPr lang="ru-RU" sz="1600" dirty="0"/>
              <a:t> извне. Формальных показателей, поскольку речь идет о семантической оппозиции, нет; но диагностирующими индикаторами служат: наличие недоступного зрению и слуху внутреннего пространства, а также - и благодаря этому - наличие событий, не осмысляемых как физическое движение. Примеры: он помнит, хочет, боится, у него изменился ход мысли (в последнем случае имеет место метафора движения, но не оно само</a:t>
            </a:r>
            <a:r>
              <a:rPr lang="ru-RU" sz="1600" dirty="0" smtClean="0"/>
              <a:t>).</a:t>
            </a:r>
          </a:p>
          <a:p>
            <a:pPr>
              <a:buAutoNum type="arabicPeriod"/>
            </a:pPr>
            <a:endParaRPr lang="ru-RU" sz="1800" b="1" dirty="0" smtClean="0">
              <a:latin typeface="Arial" charset="0"/>
            </a:endParaRP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Tree>
    <p:extLst>
      <p:ext uri="{BB962C8B-B14F-4D97-AF65-F5344CB8AC3E}">
        <p14:creationId xmlns:p14="http://schemas.microsoft.com/office/powerpoint/2010/main" val="878474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149507" name="Rectangle 3"/>
          <p:cNvSpPr>
            <a:spLocks noGrp="1"/>
          </p:cNvSpPr>
          <p:nvPr>
            <p:ph type="body" idx="1"/>
          </p:nvPr>
        </p:nvSpPr>
        <p:spPr>
          <a:xfrm>
            <a:off x="179512" y="980728"/>
            <a:ext cx="8229600" cy="4464496"/>
          </a:xfrm>
        </p:spPr>
        <p:txBody>
          <a:bodyPr/>
          <a:lstStyle/>
          <a:p>
            <a:pPr marL="0" indent="0" algn="ctr">
              <a:buNone/>
            </a:pPr>
            <a:r>
              <a:rPr lang="ru-RU" sz="3000" b="1" dirty="0" smtClean="0">
                <a:latin typeface="Arial" charset="0"/>
              </a:rPr>
              <a:t>Время Прошлое</a:t>
            </a:r>
          </a:p>
          <a:p>
            <a:pPr>
              <a:buAutoNum type="arabicPeriod"/>
            </a:pPr>
            <a:r>
              <a:rPr lang="ru-RU" sz="2400" dirty="0" smtClean="0"/>
              <a:t>Прошедшее </a:t>
            </a:r>
            <a:r>
              <a:rPr lang="ru-RU" sz="2400" dirty="0"/>
              <a:t>время (</a:t>
            </a:r>
            <a:r>
              <a:rPr lang="ru-RU" sz="2400" dirty="0" err="1"/>
              <a:t>P</a:t>
            </a:r>
            <a:r>
              <a:rPr lang="ru-RU" sz="2400" dirty="0"/>
              <a:t>). Параметр соотносится с утверждением говорящего, что событие началось и завершилось - произошло. Семантика: событие перестало быть наблюдаемо непосредственно, и уже никто и ничто не обладает силами его изменить. Соответственно, говорящий независимо от характера и оценки события, репрезентирует себя по отношению к нему в рамках оппозиций " быть сильным/слабым" и "быть активным/пассивным" как "слабого" и "пассивного" (в момент говорения). Формальные показатели: грамматические форманты прошедшего времени.</a:t>
            </a:r>
            <a:endParaRPr lang="ru-RU" sz="2400" b="1" dirty="0" smtClean="0">
              <a:latin typeface="Arial" charset="0"/>
            </a:endParaRP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Tree>
    <p:extLst>
      <p:ext uri="{BB962C8B-B14F-4D97-AF65-F5344CB8AC3E}">
        <p14:creationId xmlns:p14="http://schemas.microsoft.com/office/powerpoint/2010/main" val="564545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149507" name="Rectangle 3"/>
          <p:cNvSpPr>
            <a:spLocks noGrp="1"/>
          </p:cNvSpPr>
          <p:nvPr>
            <p:ph type="body" idx="1"/>
          </p:nvPr>
        </p:nvSpPr>
        <p:spPr>
          <a:xfrm>
            <a:off x="179512" y="980728"/>
            <a:ext cx="8229600" cy="4464496"/>
          </a:xfrm>
        </p:spPr>
        <p:txBody>
          <a:bodyPr/>
          <a:lstStyle/>
          <a:p>
            <a:pPr marL="0" indent="0" algn="ctr">
              <a:buNone/>
            </a:pPr>
            <a:r>
              <a:rPr lang="ru-RU" sz="3000" b="1" dirty="0" smtClean="0">
                <a:latin typeface="Arial" charset="0"/>
              </a:rPr>
              <a:t>Время Настоящее</a:t>
            </a:r>
          </a:p>
          <a:p>
            <a:pPr>
              <a:buAutoNum type="arabicPeriod"/>
            </a:pPr>
            <a:r>
              <a:rPr lang="ru-RU" sz="2400" dirty="0"/>
              <a:t>Настоящее время (</a:t>
            </a:r>
            <a:r>
              <a:rPr lang="ru-RU" sz="2400" dirty="0" err="1"/>
              <a:t>Pr</a:t>
            </a:r>
            <a:r>
              <a:rPr lang="ru-RU" sz="2400" dirty="0"/>
              <a:t>). Параметр соотносится с утверждением говорящего, что событие длится сейчас. Семантика: В длящемся сейчас событии говорящий присутствует и непосредственно его переживает или наблюдает пусть со стороны, но тоже непосредственно, и, соответственно, он обладает силой воздействовать на его дальнейший ход и завершение, однако ему неизвестно, чем завершится это событие. Соответственно, говорящий волен репрезентировать себя любым образом в рамках оппозиций "быть сильным/ слабым" и "быть активным/ пассивным" (в момент говорения). Формальные показатели: грамматические форманты настоящего времени</a:t>
            </a:r>
            <a:endParaRPr lang="ru-RU" sz="2400" b="1" dirty="0" smtClean="0">
              <a:latin typeface="Arial" charset="0"/>
            </a:endParaRP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Tree>
    <p:extLst>
      <p:ext uri="{BB962C8B-B14F-4D97-AF65-F5344CB8AC3E}">
        <p14:creationId xmlns:p14="http://schemas.microsoft.com/office/powerpoint/2010/main" val="737667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149507" name="Rectangle 3"/>
          <p:cNvSpPr>
            <a:spLocks noGrp="1"/>
          </p:cNvSpPr>
          <p:nvPr>
            <p:ph type="body" idx="1"/>
          </p:nvPr>
        </p:nvSpPr>
        <p:spPr>
          <a:xfrm>
            <a:off x="179512" y="980728"/>
            <a:ext cx="8229600" cy="4464496"/>
          </a:xfrm>
        </p:spPr>
        <p:txBody>
          <a:bodyPr/>
          <a:lstStyle/>
          <a:p>
            <a:pPr marL="0" indent="0" algn="ctr">
              <a:buNone/>
            </a:pPr>
            <a:r>
              <a:rPr lang="ru-RU" sz="3000" b="1" dirty="0" smtClean="0">
                <a:latin typeface="Arial" charset="0"/>
              </a:rPr>
              <a:t>Время Будущее</a:t>
            </a:r>
          </a:p>
          <a:p>
            <a:pPr>
              <a:buAutoNum type="arabicPeriod"/>
            </a:pPr>
            <a:r>
              <a:rPr lang="ru-RU" sz="2400" dirty="0"/>
              <a:t>Будущее время (</a:t>
            </a:r>
            <a:r>
              <a:rPr lang="ru-RU" sz="2400" dirty="0" err="1"/>
              <a:t>F</a:t>
            </a:r>
            <a:r>
              <a:rPr lang="ru-RU" sz="2400" dirty="0"/>
              <a:t>). Параметр соотносится с утверждением говорящего, что события еще нет, но некто или нечто может повлиять на то, чтобы оно началось или не начиналось, как и на то, чем оно завершится. Семантика: Говорящий оценивает, обладает ли он, или кто-либо другой, или что-либо другое, силой воздействовать на ход и завершение события. Соответственно, говорящий волен репрезентировать себя любым образом в рамках оппозиций "быть сильным/ слабым" и "быть активным/ пассивным" (в момент говорения). Формальные показатели: грамматические форманты будущего времени. </a:t>
            </a:r>
            <a:endParaRPr lang="ru-RU" sz="2400" b="1" dirty="0" smtClean="0">
              <a:latin typeface="Arial" charset="0"/>
            </a:endParaRP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Tree>
    <p:extLst>
      <p:ext uri="{BB962C8B-B14F-4D97-AF65-F5344CB8AC3E}">
        <p14:creationId xmlns:p14="http://schemas.microsoft.com/office/powerpoint/2010/main" val="559687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149507" name="Rectangle 3"/>
          <p:cNvSpPr>
            <a:spLocks noGrp="1"/>
          </p:cNvSpPr>
          <p:nvPr>
            <p:ph type="body" idx="1"/>
          </p:nvPr>
        </p:nvSpPr>
        <p:spPr>
          <a:xfrm>
            <a:off x="179512" y="980728"/>
            <a:ext cx="8229600" cy="4464496"/>
          </a:xfrm>
        </p:spPr>
        <p:txBody>
          <a:bodyPr/>
          <a:lstStyle/>
          <a:p>
            <a:pPr marL="0" indent="0" algn="ctr">
              <a:buNone/>
            </a:pPr>
            <a:r>
              <a:rPr lang="ru-RU" sz="3000" b="1" dirty="0" smtClean="0">
                <a:latin typeface="Arial" charset="0"/>
              </a:rPr>
              <a:t>Количество Фигур</a:t>
            </a:r>
          </a:p>
          <a:p>
            <a:pPr marL="0" indent="0">
              <a:buNone/>
            </a:pPr>
            <a:r>
              <a:rPr lang="ru-RU" sz="2000" dirty="0"/>
              <a:t>Количество фигур (</a:t>
            </a:r>
            <a:r>
              <a:rPr lang="ru-RU" sz="2000" dirty="0" err="1"/>
              <a:t>Nf</a:t>
            </a:r>
            <a:r>
              <a:rPr lang="ru-RU" sz="2000" dirty="0"/>
              <a:t>). Параметр соотносится с более или менее «эгоцентрической вселенной» автора текста. Семантика: наличие лишь одной фигуры в тексте (</a:t>
            </a:r>
            <a:r>
              <a:rPr lang="ru-RU" sz="2000" dirty="0" err="1"/>
              <a:t>Nf</a:t>
            </a:r>
            <a:r>
              <a:rPr lang="ru-RU" sz="2000" dirty="0"/>
              <a:t>=1) означает предельную степень эгоцентризма и одиночество, обычно неосознаваемое, автора текста, который, создавая свой сюжет, сконцентрирован исключительно на себе и не испытывает надобности ввести в текст фигуры других людей; наличие нескольких необобщенных фигур (</a:t>
            </a:r>
            <a:r>
              <a:rPr lang="ru-RU" sz="2000" dirty="0" err="1"/>
              <a:t>Nf</a:t>
            </a:r>
            <a:r>
              <a:rPr lang="ru-RU" sz="2000" dirty="0"/>
              <a:t>&gt;1) означает, что «мир других людей» автора текста не пуст. Примеры: Мне удалось похудеть на 20 кг. Это стоило больших усилий. Из рациона были исключены вредные продукты, пришлось заниматься в бассейне и на тренажерах. Теперь я счастлива (</a:t>
            </a:r>
            <a:r>
              <a:rPr lang="ru-RU" sz="2000" dirty="0" err="1"/>
              <a:t>Nf</a:t>
            </a:r>
            <a:r>
              <a:rPr lang="ru-RU" sz="2000" dirty="0"/>
              <a:t>=1). Я сбросила лишний вес. Это было трудно. Мама отнеслась к моему похудению с обидой и раздражением. Но мой муж меня поддержал, даже готовил мне салатики. Сейчас и он, и дети мной гордятся (</a:t>
            </a:r>
            <a:r>
              <a:rPr lang="ru-RU" sz="2000" dirty="0" err="1"/>
              <a:t>Nf</a:t>
            </a:r>
            <a:r>
              <a:rPr lang="ru-RU" sz="2000" dirty="0"/>
              <a:t>&gt;1).</a:t>
            </a:r>
            <a:endParaRPr lang="ru-RU" sz="2000" b="1" dirty="0" smtClean="0">
              <a:latin typeface="Arial" charset="0"/>
            </a:endParaRP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Tree>
    <p:extLst>
      <p:ext uri="{BB962C8B-B14F-4D97-AF65-F5344CB8AC3E}">
        <p14:creationId xmlns:p14="http://schemas.microsoft.com/office/powerpoint/2010/main" val="692749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149507" name="Rectangle 3"/>
          <p:cNvSpPr>
            <a:spLocks noGrp="1"/>
          </p:cNvSpPr>
          <p:nvPr>
            <p:ph type="body" idx="1"/>
          </p:nvPr>
        </p:nvSpPr>
        <p:spPr>
          <a:xfrm>
            <a:off x="179512" y="980728"/>
            <a:ext cx="8229600" cy="4464496"/>
          </a:xfrm>
        </p:spPr>
        <p:txBody>
          <a:bodyPr/>
          <a:lstStyle/>
          <a:p>
            <a:pPr marL="0" indent="0" algn="ctr">
              <a:buNone/>
            </a:pPr>
            <a:r>
              <a:rPr lang="ru-RU" sz="3000" b="1" dirty="0" smtClean="0">
                <a:latin typeface="Arial" charset="0"/>
              </a:rPr>
              <a:t>Уровень отождествления</a:t>
            </a:r>
          </a:p>
          <a:p>
            <a:pPr marL="0" indent="0">
              <a:buNone/>
            </a:pPr>
            <a:r>
              <a:rPr lang="ru-RU" sz="2400" dirty="0"/>
              <a:t>Уровни </a:t>
            </a:r>
            <a:r>
              <a:rPr lang="ru-RU" sz="2400" dirty="0" err="1"/>
              <a:t>самоотождествления</a:t>
            </a:r>
            <a:r>
              <a:rPr lang="ru-RU" sz="2400" dirty="0"/>
              <a:t> (</a:t>
            </a:r>
            <a:r>
              <a:rPr lang="ru-RU" sz="2400" dirty="0" err="1"/>
              <a:t>Zon</a:t>
            </a:r>
            <a:r>
              <a:rPr lang="ru-RU" sz="2400" dirty="0"/>
              <a:t> A-E). Параметр соотнесен со степенями отождествления говорящего с теми, о ком он говорит. Семантика: в зависимости от помещения фигуры на тот или иной уровень тождественности самому говорящему, а также от того, какие уровни остаются незаполненными, говорящий сообщает о существующих у него представлениях о проницаемости внутреннего мира других людей и о сопоставимости их внутреннего мира с его собственным, а также об актуальности/ неактуальности для него осуществить акты проникновения и сопоставления. Формальные маркеры.</a:t>
            </a:r>
            <a:endParaRPr lang="ru-RU" sz="2400" b="1" dirty="0" smtClean="0">
              <a:latin typeface="Arial" charset="0"/>
            </a:endParaRP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Tree>
    <p:extLst>
      <p:ext uri="{BB962C8B-B14F-4D97-AF65-F5344CB8AC3E}">
        <p14:creationId xmlns:p14="http://schemas.microsoft.com/office/powerpoint/2010/main" val="1533996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149507" name="Rectangle 3"/>
          <p:cNvSpPr>
            <a:spLocks noGrp="1"/>
          </p:cNvSpPr>
          <p:nvPr>
            <p:ph type="body" idx="1"/>
          </p:nvPr>
        </p:nvSpPr>
        <p:spPr>
          <a:xfrm>
            <a:off x="179512" y="980728"/>
            <a:ext cx="8229600" cy="4464496"/>
          </a:xfrm>
        </p:spPr>
        <p:txBody>
          <a:bodyPr/>
          <a:lstStyle/>
          <a:p>
            <a:pPr marL="0" indent="0" algn="ctr">
              <a:buNone/>
            </a:pPr>
            <a:r>
              <a:rPr lang="ru-RU" sz="3000" b="1" dirty="0" smtClean="0">
                <a:latin typeface="Arial" charset="0"/>
              </a:rPr>
              <a:t>Уровень отождествления</a:t>
            </a:r>
          </a:p>
          <a:p>
            <a:pPr marL="0" indent="0">
              <a:buNone/>
            </a:pPr>
            <a:r>
              <a:rPr lang="ru-RU" sz="1800" dirty="0" err="1"/>
              <a:t>ZonА</a:t>
            </a:r>
            <a:r>
              <a:rPr lang="ru-RU" sz="1800" dirty="0"/>
              <a:t>: в описании фигуры присутствуют внутренние предикаты, выводящие за границы </a:t>
            </a:r>
            <a:r>
              <a:rPr lang="ru-RU" sz="1800" dirty="0" err="1"/>
              <a:t>хронотопа</a:t>
            </a:r>
            <a:r>
              <a:rPr lang="ru-RU" sz="1800" dirty="0"/>
              <a:t> "здесь и/или сейчас". Примеры: он вспомнил, как бывал в этом месте прошлым летом; </a:t>
            </a:r>
          </a:p>
          <a:p>
            <a:pPr marL="0" indent="0">
              <a:buNone/>
            </a:pPr>
            <a:endParaRPr lang="ru-RU" sz="1800" dirty="0"/>
          </a:p>
          <a:p>
            <a:pPr marL="0" indent="0">
              <a:buNone/>
            </a:pPr>
            <a:r>
              <a:rPr lang="ru-RU" sz="1800" dirty="0"/>
              <a:t>Ближайшая зона - все, что касается меня. Высокая убежденность автора в тексте. Практически пресуппозиционный уровень</a:t>
            </a:r>
          </a:p>
          <a:p>
            <a:pPr marL="0" indent="0">
              <a:buNone/>
            </a:pPr>
            <a:endParaRPr lang="ru-RU" sz="1800" dirty="0"/>
          </a:p>
          <a:p>
            <a:pPr marL="0" indent="0">
              <a:buNone/>
            </a:pPr>
            <a:endParaRPr lang="ru-RU" sz="1800" dirty="0" smtClean="0"/>
          </a:p>
          <a:p>
            <a:pPr marL="0" indent="0">
              <a:buNone/>
            </a:pPr>
            <a:r>
              <a:rPr lang="ru-RU" sz="1800" dirty="0" err="1" smtClean="0"/>
              <a:t>ZonВ</a:t>
            </a:r>
            <a:r>
              <a:rPr lang="ru-RU" sz="1800" dirty="0"/>
              <a:t>: в описании фигуры присутствуют внутренние предикаты, которые указывают на наличие другого </a:t>
            </a:r>
            <a:r>
              <a:rPr lang="ru-RU" sz="1800" dirty="0" err="1"/>
              <a:t>хронотопа</a:t>
            </a:r>
            <a:r>
              <a:rPr lang="ru-RU" sz="1800" dirty="0"/>
              <a:t>, чем "здесь и сейчас", но не вводят его описание. Примеры: он что-то вспомнил; я мечтаю. </a:t>
            </a:r>
          </a:p>
          <a:p>
            <a:pPr marL="0" indent="0">
              <a:buNone/>
            </a:pPr>
            <a:endParaRPr lang="ru-RU" sz="1800" dirty="0"/>
          </a:p>
          <a:p>
            <a:pPr marL="0" indent="0">
              <a:buNone/>
            </a:pPr>
            <a:r>
              <a:rPr lang="ru-RU" sz="1800" dirty="0"/>
              <a:t>Все, что касается его - персонажа, взаимодействующего с автором</a:t>
            </a:r>
          </a:p>
          <a:p>
            <a:pPr marL="0" indent="0">
              <a:buNone/>
            </a:pPr>
            <a:endParaRPr lang="ru-RU" sz="1800" dirty="0"/>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Tree>
    <p:extLst>
      <p:ext uri="{BB962C8B-B14F-4D97-AF65-F5344CB8AC3E}">
        <p14:creationId xmlns:p14="http://schemas.microsoft.com/office/powerpoint/2010/main" val="133204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Психотипология по В.Пономоренко </a:t>
            </a:r>
            <a:r>
              <a:rPr lang="ru-RU" sz="14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(с изменениями)</a:t>
            </a: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07" y="700832"/>
            <a:ext cx="7600017" cy="5700013"/>
          </a:xfrm>
          <a:prstGeom prst="rect">
            <a:avLst/>
          </a:prstGeom>
        </p:spPr>
      </p:pic>
    </p:spTree>
    <p:extLst>
      <p:ext uri="{BB962C8B-B14F-4D97-AF65-F5344CB8AC3E}">
        <p14:creationId xmlns:p14="http://schemas.microsoft.com/office/powerpoint/2010/main" val="5909214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3" name="Прямоугольник 2"/>
          <p:cNvSpPr/>
          <p:nvPr/>
        </p:nvSpPr>
        <p:spPr>
          <a:xfrm>
            <a:off x="755576" y="1844824"/>
            <a:ext cx="7941568" cy="3693319"/>
          </a:xfrm>
          <a:prstGeom prst="rect">
            <a:avLst/>
          </a:prstGeom>
        </p:spPr>
        <p:txBody>
          <a:bodyPr wrap="square">
            <a:spAutoFit/>
          </a:bodyPr>
          <a:lstStyle/>
          <a:p>
            <a:pPr>
              <a:spcAft>
                <a:spcPts val="0"/>
              </a:spcAft>
            </a:pPr>
            <a:r>
              <a:rPr lang="ru-RU">
                <a:effectLst/>
                <a:latin typeface="Calibri" charset="0"/>
                <a:ea typeface="Calibri" charset="0"/>
                <a:cs typeface="Times New Roman" charset="0"/>
              </a:rPr>
              <a:t>ZonС: в описании фигуры (а чаще - обобщенного множества фигур) присутствуют внутренние предикаты, не указывающие на наличие другого хронотопа, чем "здесь и сейчас", и направленные только и исключительно на одного персонажа. Примеры: он мной восхищается; они все меня осуждают.</a:t>
            </a:r>
          </a:p>
          <a:p>
            <a:pPr>
              <a:spcAft>
                <a:spcPts val="0"/>
              </a:spcAft>
            </a:pPr>
            <a:endParaRPr lang="ru-RU">
              <a:latin typeface="Calibri" charset="0"/>
              <a:ea typeface="Calibri" charset="0"/>
              <a:cs typeface="Times New Roman" charset="0"/>
            </a:endParaRPr>
          </a:p>
          <a:p>
            <a:pPr>
              <a:spcAft>
                <a:spcPts val="0"/>
              </a:spcAft>
            </a:pPr>
            <a:endParaRPr lang="ru-RU">
              <a:effectLst/>
              <a:latin typeface="Calibri" charset="0"/>
              <a:ea typeface="Calibri" charset="0"/>
              <a:cs typeface="Times New Roman" charset="0"/>
            </a:endParaRPr>
          </a:p>
          <a:p>
            <a:pPr>
              <a:spcAft>
                <a:spcPts val="0"/>
              </a:spcAft>
            </a:pPr>
            <a:endParaRPr lang="ru-RU">
              <a:effectLst/>
              <a:latin typeface="Calibri" charset="0"/>
              <a:ea typeface="Calibri" charset="0"/>
              <a:cs typeface="Times New Roman" charset="0"/>
            </a:endParaRPr>
          </a:p>
          <a:p>
            <a:pPr>
              <a:spcAft>
                <a:spcPts val="0"/>
              </a:spcAft>
            </a:pPr>
            <a:r>
              <a:rPr lang="ru-RU">
                <a:effectLst/>
                <a:latin typeface="Calibri" charset="0"/>
                <a:ea typeface="Calibri" charset="0"/>
                <a:cs typeface="Times New Roman" charset="0"/>
              </a:rPr>
              <a:t>ZonD: в описании фигуры (или обобщенного множества фигур) присутствуют только внешние предикаты при отсутствии внешних деталей. Примеры: он стоял у стены. </a:t>
            </a:r>
          </a:p>
          <a:p>
            <a:pPr>
              <a:spcAft>
                <a:spcPts val="0"/>
              </a:spcAft>
            </a:pPr>
            <a:endParaRPr lang="ru-RU">
              <a:latin typeface="Calibri" charset="0"/>
              <a:ea typeface="Calibri" charset="0"/>
              <a:cs typeface="Times New Roman" charset="0"/>
            </a:endParaRPr>
          </a:p>
          <a:p>
            <a:pPr>
              <a:spcAft>
                <a:spcPts val="0"/>
              </a:spcAft>
            </a:pPr>
            <a:endParaRPr lang="ru-RU">
              <a:effectLst/>
              <a:latin typeface="Calibri" charset="0"/>
              <a:ea typeface="Calibri" charset="0"/>
              <a:cs typeface="Times New Roman" charset="0"/>
            </a:endParaRPr>
          </a:p>
          <a:p>
            <a:pPr>
              <a:spcAft>
                <a:spcPts val="0"/>
              </a:spcAft>
            </a:pPr>
            <a:endParaRPr lang="ru-RU">
              <a:effectLst/>
              <a:latin typeface="Calibri" charset="0"/>
              <a:ea typeface="Calibri" charset="0"/>
              <a:cs typeface="Times New Roman"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130928965"/>
              </p:ext>
            </p:extLst>
          </p:nvPr>
        </p:nvGraphicFramePr>
        <p:xfrm>
          <a:off x="1187624" y="3140968"/>
          <a:ext cx="6768752" cy="287020"/>
        </p:xfrm>
        <a:graphic>
          <a:graphicData uri="http://schemas.openxmlformats.org/drawingml/2006/table">
            <a:tbl>
              <a:tblPr/>
              <a:tblGrid>
                <a:gridCol w="6768752"/>
              </a:tblGrid>
              <a:tr h="203200">
                <a:tc>
                  <a:txBody>
                    <a:bodyPr/>
                    <a:lstStyle/>
                    <a:p>
                      <a:pPr algn="l" fontAlgn="b"/>
                      <a:r>
                        <a:rPr lang="ru-RU" sz="1800" b="0" i="0" u="none" strike="noStrike">
                          <a:solidFill>
                            <a:srgbClr val="000000"/>
                          </a:solidFill>
                          <a:effectLst/>
                          <a:latin typeface="Calibri" charset="0"/>
                        </a:rPr>
                        <a:t>Зона С - отношение системы к автору. Есть эмоции и убежденность.</a:t>
                      </a:r>
                    </a:p>
                  </a:txBody>
                  <a:tcPr marL="12700" marR="12700" marT="12700" marB="0" anchor="b">
                    <a:lnL>
                      <a:noFill/>
                    </a:lnL>
                    <a:lnR>
                      <a:noFill/>
                    </a:lnR>
                    <a:lnT>
                      <a:noFill/>
                    </a:lnT>
                    <a:lnB>
                      <a:noFill/>
                    </a:lnB>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448183608"/>
              </p:ext>
            </p:extLst>
          </p:nvPr>
        </p:nvGraphicFramePr>
        <p:xfrm>
          <a:off x="909936" y="4757535"/>
          <a:ext cx="7632848" cy="561340"/>
        </p:xfrm>
        <a:graphic>
          <a:graphicData uri="http://schemas.openxmlformats.org/drawingml/2006/table">
            <a:tbl>
              <a:tblPr/>
              <a:tblGrid>
                <a:gridCol w="7632848"/>
              </a:tblGrid>
              <a:tr h="203200">
                <a:tc>
                  <a:txBody>
                    <a:bodyPr/>
                    <a:lstStyle/>
                    <a:p>
                      <a:pPr algn="l" fontAlgn="b"/>
                      <a:r>
                        <a:rPr lang="ru-RU" sz="1800" b="0" i="0" u="none" strike="noStrike">
                          <a:solidFill>
                            <a:srgbClr val="000000"/>
                          </a:solidFill>
                          <a:effectLst/>
                          <a:latin typeface="Calibri" charset="0"/>
                        </a:rPr>
                        <a:t>Зона D. - внешние люди, которые с автором не взаимодействуют. Описание контекста текста.</a:t>
                      </a: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val="1133920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Прямоугольник 1"/>
          <p:cNvSpPr/>
          <p:nvPr/>
        </p:nvSpPr>
        <p:spPr>
          <a:xfrm>
            <a:off x="971600" y="1484784"/>
            <a:ext cx="7488832" cy="923330"/>
          </a:xfrm>
          <a:prstGeom prst="rect">
            <a:avLst/>
          </a:prstGeom>
        </p:spPr>
        <p:txBody>
          <a:bodyPr wrap="square">
            <a:spAutoFit/>
          </a:bodyPr>
          <a:lstStyle/>
          <a:p>
            <a:pPr>
              <a:spcAft>
                <a:spcPts val="0"/>
              </a:spcAft>
            </a:pPr>
            <a:r>
              <a:rPr lang="ru-RU">
                <a:effectLst/>
                <a:latin typeface="Calibri" charset="0"/>
                <a:ea typeface="Calibri" charset="0"/>
                <a:cs typeface="Times New Roman" charset="0"/>
              </a:rPr>
              <a:t>ZonЕ: в описании фигуры присутствуют только внешние предикаты, а также более, чем 2 внешние детали. Примеры: он неподвижно стоял у стены, его волосы растрепались, а плечи были напряжены.</a:t>
            </a:r>
          </a:p>
        </p:txBody>
      </p:sp>
      <p:graphicFrame>
        <p:nvGraphicFramePr>
          <p:cNvPr id="4" name="Таблица 3"/>
          <p:cNvGraphicFramePr>
            <a:graphicFrameLocks noGrp="1"/>
          </p:cNvGraphicFramePr>
          <p:nvPr>
            <p:extLst>
              <p:ext uri="{D42A27DB-BD31-4B8C-83A1-F6EECF244321}">
                <p14:modId xmlns:p14="http://schemas.microsoft.com/office/powerpoint/2010/main" val="1754291882"/>
              </p:ext>
            </p:extLst>
          </p:nvPr>
        </p:nvGraphicFramePr>
        <p:xfrm>
          <a:off x="971600" y="2782888"/>
          <a:ext cx="7200800" cy="561340"/>
        </p:xfrm>
        <a:graphic>
          <a:graphicData uri="http://schemas.openxmlformats.org/drawingml/2006/table">
            <a:tbl>
              <a:tblPr/>
              <a:tblGrid>
                <a:gridCol w="7200800"/>
              </a:tblGrid>
              <a:tr h="203200">
                <a:tc>
                  <a:txBody>
                    <a:bodyPr/>
                    <a:lstStyle/>
                    <a:p>
                      <a:pPr algn="l" fontAlgn="b"/>
                      <a:r>
                        <a:rPr lang="ru-RU" sz="1800" b="0" i="0" u="none" strike="noStrike">
                          <a:solidFill>
                            <a:srgbClr val="000000"/>
                          </a:solidFill>
                          <a:effectLst/>
                          <a:latin typeface="Calibri" charset="0"/>
                        </a:rPr>
                        <a:t>Зона Е - люди, хорошо описанные внешне, но не имеющие внутреннего пространства</a:t>
                      </a: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val="1476563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009833103"/>
              </p:ext>
            </p:extLst>
          </p:nvPr>
        </p:nvGraphicFramePr>
        <p:xfrm>
          <a:off x="611560" y="1772816"/>
          <a:ext cx="7844606" cy="3670300"/>
        </p:xfrm>
        <a:graphic>
          <a:graphicData uri="http://schemas.openxmlformats.org/drawingml/2006/table">
            <a:tbl>
              <a:tblPr/>
              <a:tblGrid>
                <a:gridCol w="7844606"/>
              </a:tblGrid>
              <a:tr h="3015453">
                <a:tc>
                  <a:txBody>
                    <a:bodyPr/>
                    <a:lstStyle/>
                    <a:p>
                      <a:pPr algn="l" fontAlgn="b"/>
                      <a:r>
                        <a:rPr lang="ru-RU" sz="2000" b="0" i="0" u="none" strike="noStrike">
                          <a:solidFill>
                            <a:srgbClr val="000000"/>
                          </a:solidFill>
                          <a:effectLst/>
                          <a:latin typeface="Calibri" charset="0"/>
                        </a:rPr>
                        <a:t>Идентичность</a:t>
                      </a:r>
                      <a:r>
                        <a:rPr lang="ru-RU" sz="2000" b="0" i="0" u="none" strike="noStrike" baseline="0">
                          <a:solidFill>
                            <a:srgbClr val="000000"/>
                          </a:solidFill>
                          <a:effectLst/>
                          <a:latin typeface="Calibri" charset="0"/>
                        </a:rPr>
                        <a:t> - </a:t>
                      </a:r>
                      <a:r>
                        <a:rPr lang="ru-RU" sz="2000" b="0" i="0" u="none" strike="noStrike">
                          <a:solidFill>
                            <a:srgbClr val="000000"/>
                          </a:solidFill>
                          <a:effectLst/>
                          <a:latin typeface="Calibri" charset="0"/>
                        </a:rPr>
                        <a:t>обозначенность "я" любым способом</a:t>
                      </a:r>
                    </a:p>
                    <a:p>
                      <a:pPr algn="l" fontAlgn="b"/>
                      <a:r>
                        <a:rPr lang="ru-RU" sz="2000" b="0" i="0" u="none" strike="noStrike">
                          <a:solidFill>
                            <a:srgbClr val="000000"/>
                          </a:solidFill>
                          <a:effectLst/>
                          <a:latin typeface="Calibri" charset="0"/>
                        </a:rPr>
                        <a:t>Оценка</a:t>
                      </a:r>
                      <a:r>
                        <a:rPr lang="ru-RU" sz="2000" b="0" i="0" u="none" strike="noStrike" baseline="0">
                          <a:solidFill>
                            <a:srgbClr val="000000"/>
                          </a:solidFill>
                          <a:effectLst/>
                          <a:latin typeface="Calibri" charset="0"/>
                        </a:rPr>
                        <a:t> -</a:t>
                      </a:r>
                      <a:r>
                        <a:rPr lang="ru-RU" sz="2000" b="0" i="0" u="none" strike="noStrike">
                          <a:solidFill>
                            <a:srgbClr val="000000"/>
                          </a:solidFill>
                          <a:effectLst/>
                          <a:latin typeface="Calibri" charset="0"/>
                        </a:rPr>
                        <a:t>любая оценка в предложении</a:t>
                      </a:r>
                    </a:p>
                    <a:p>
                      <a:pPr algn="l" fontAlgn="b"/>
                      <a:r>
                        <a:rPr lang="ru-RU" sz="2000" b="0" i="0" u="none" strike="noStrike">
                          <a:solidFill>
                            <a:srgbClr val="000000"/>
                          </a:solidFill>
                          <a:effectLst/>
                          <a:latin typeface="Calibri" charset="0"/>
                        </a:rPr>
                        <a:t>Внутренние предикаты - Внутренние - это думать, знать, чувствовать и пр.</a:t>
                      </a:r>
                    </a:p>
                    <a:p>
                      <a:pPr algn="l" fontAlgn="b"/>
                      <a:r>
                        <a:rPr lang="ru-RU" sz="2000" b="0" i="0" u="none" strike="noStrike">
                          <a:solidFill>
                            <a:srgbClr val="000000"/>
                          </a:solidFill>
                          <a:effectLst/>
                          <a:latin typeface="Calibri" charset="0"/>
                        </a:rPr>
                        <a:t>Внешние предикаты - все, что относится к внешнему воздействию на автора</a:t>
                      </a:r>
                    </a:p>
                    <a:p>
                      <a:pPr algn="l" fontAlgn="b"/>
                      <a:r>
                        <a:rPr lang="ru-RU" sz="2000" b="0" i="0" u="none" strike="noStrike">
                          <a:solidFill>
                            <a:srgbClr val="000000"/>
                          </a:solidFill>
                          <a:effectLst/>
                          <a:latin typeface="Calibri" charset="0"/>
                        </a:rPr>
                        <a:t>Глаголы движения - любое перемещение кое-чего в пространстве - это перемещение</a:t>
                      </a:r>
                    </a:p>
                    <a:p>
                      <a:pPr algn="l" fontAlgn="b"/>
                      <a:r>
                        <a:rPr lang="ru-RU" sz="2000" b="0" i="0" u="none" strike="noStrike">
                          <a:solidFill>
                            <a:srgbClr val="000000"/>
                          </a:solidFill>
                          <a:effectLst/>
                          <a:latin typeface="Calibri" charset="0"/>
                        </a:rPr>
                        <a:t>Обладание - притяжательные местоимения (мое, твое, их (свой не учитываем))</a:t>
                      </a:r>
                    </a:p>
                    <a:p>
                      <a:pPr algn="l" fontAlgn="b"/>
                      <a:r>
                        <a:rPr lang="ru-RU" sz="2000" b="0" i="0" u="none" strike="noStrike">
                          <a:solidFill>
                            <a:srgbClr val="000000"/>
                          </a:solidFill>
                          <a:effectLst/>
                          <a:latin typeface="Calibri" charset="0"/>
                        </a:rPr>
                        <a:t>Нелюди - звери, вещи, предметы, но не люди. Неабстрактные неодушевленные существительные</a:t>
                      </a: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val="18042942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998053561"/>
              </p:ext>
            </p:extLst>
          </p:nvPr>
        </p:nvGraphicFramePr>
        <p:xfrm>
          <a:off x="755576" y="1196752"/>
          <a:ext cx="7869560" cy="5194300"/>
        </p:xfrm>
        <a:graphic>
          <a:graphicData uri="http://schemas.openxmlformats.org/drawingml/2006/table">
            <a:tbl>
              <a:tblPr/>
              <a:tblGrid>
                <a:gridCol w="7869560"/>
              </a:tblGrid>
              <a:tr h="4536504">
                <a:tc>
                  <a:txBody>
                    <a:bodyPr/>
                    <a:lstStyle/>
                    <a:p>
                      <a:pPr algn="l" fontAlgn="b"/>
                      <a:r>
                        <a:rPr lang="ru-RU" sz="2000" b="0" i="0" u="none" strike="noStrike">
                          <a:solidFill>
                            <a:srgbClr val="000000"/>
                          </a:solidFill>
                          <a:effectLst/>
                          <a:latin typeface="Calibri" charset="0"/>
                        </a:rPr>
                        <a:t>Пространство (комната, рынок, - там, где происходит действие)</a:t>
                      </a:r>
                    </a:p>
                    <a:p>
                      <a:pPr algn="l" fontAlgn="b"/>
                      <a:endParaRPr lang="ru-RU" sz="2000" b="0" i="0" u="none" strike="noStrike">
                        <a:solidFill>
                          <a:srgbClr val="000000"/>
                        </a:solidFill>
                        <a:effectLst/>
                        <a:latin typeface="Calibri" charset="0"/>
                      </a:endParaRPr>
                    </a:p>
                    <a:p>
                      <a:pPr algn="l" fontAlgn="b"/>
                      <a:r>
                        <a:rPr lang="ru-RU" sz="2000" b="0" i="0" u="none" strike="noStrike">
                          <a:solidFill>
                            <a:srgbClr val="000000"/>
                          </a:solidFill>
                          <a:effectLst/>
                          <a:latin typeface="Calibri" charset="0"/>
                        </a:rPr>
                        <a:t>Я сильный/слабый - победа в конфликтах и что-то типа этого</a:t>
                      </a:r>
                    </a:p>
                    <a:p>
                      <a:pPr algn="l" fontAlgn="b"/>
                      <a:endParaRPr lang="ru-RU" sz="2000" b="0" i="0" u="none" strike="noStrike">
                        <a:solidFill>
                          <a:srgbClr val="000000"/>
                        </a:solidFill>
                        <a:effectLst/>
                        <a:latin typeface="Calibri" charset="0"/>
                      </a:endParaRPr>
                    </a:p>
                    <a:p>
                      <a:pPr algn="l" fontAlgn="b"/>
                      <a:r>
                        <a:rPr lang="ru-RU" sz="2000" b="0" i="0" u="none" strike="noStrike">
                          <a:solidFill>
                            <a:srgbClr val="000000"/>
                          </a:solidFill>
                          <a:effectLst/>
                          <a:latin typeface="Calibri" charset="0"/>
                        </a:rPr>
                        <a:t>Я-инфинитивный (инфинитив - совершенный вид глагола). Я делал и сделал.Именно Я. </a:t>
                      </a:r>
                    </a:p>
                    <a:p>
                      <a:pPr algn="l" fontAlgn="b"/>
                      <a:endParaRPr lang="ru-RU" sz="2000" b="0" i="0" u="none" strike="noStrike">
                        <a:solidFill>
                          <a:srgbClr val="000000"/>
                        </a:solidFill>
                        <a:effectLst/>
                        <a:latin typeface="Calibri" charset="0"/>
                      </a:endParaRPr>
                    </a:p>
                    <a:p>
                      <a:pPr algn="l" fontAlgn="b"/>
                      <a:r>
                        <a:rPr lang="ru-RU" sz="2000" b="0" i="0" u="none" strike="noStrike">
                          <a:solidFill>
                            <a:srgbClr val="000000"/>
                          </a:solidFill>
                          <a:effectLst/>
                          <a:latin typeface="Calibri" charset="0"/>
                        </a:rPr>
                        <a:t>Свобода внешняя - я что-то делаю внешнее</a:t>
                      </a:r>
                    </a:p>
                    <a:p>
                      <a:pPr algn="l" fontAlgn="b"/>
                      <a:endParaRPr lang="ru-RU" sz="2000" b="0" i="0" u="none" strike="noStrike">
                        <a:solidFill>
                          <a:srgbClr val="000000"/>
                        </a:solidFill>
                        <a:effectLst/>
                        <a:latin typeface="Calibri" charset="0"/>
                      </a:endParaRPr>
                    </a:p>
                    <a:p>
                      <a:pPr algn="l" fontAlgn="b"/>
                      <a:r>
                        <a:rPr lang="ru-RU" sz="2000" b="0" i="0" u="none" strike="noStrike">
                          <a:solidFill>
                            <a:srgbClr val="000000"/>
                          </a:solidFill>
                          <a:effectLst/>
                          <a:latin typeface="Calibri" charset="0"/>
                        </a:rPr>
                        <a:t>Свобода внутренняя - я делаю что-то внутри своего внутреннего пространства</a:t>
                      </a:r>
                    </a:p>
                    <a:p>
                      <a:pPr algn="l" fontAlgn="b"/>
                      <a:endParaRPr lang="ru-RU" sz="2000" b="0" i="0" u="none" strike="noStrike">
                        <a:solidFill>
                          <a:srgbClr val="000000"/>
                        </a:solidFill>
                        <a:effectLst/>
                        <a:latin typeface="Calibri" charset="0"/>
                      </a:endParaRPr>
                    </a:p>
                    <a:p>
                      <a:pPr algn="l" fontAlgn="b"/>
                      <a:r>
                        <a:rPr lang="ru-RU" sz="2000" b="0" i="0" u="none" strike="noStrike">
                          <a:solidFill>
                            <a:srgbClr val="000000"/>
                          </a:solidFill>
                          <a:effectLst/>
                          <a:latin typeface="Calibri" charset="0"/>
                        </a:rPr>
                        <a:t>Другие: наличие у других внутренних предикатов</a:t>
                      </a:r>
                    </a:p>
                    <a:p>
                      <a:pPr algn="l" fontAlgn="b"/>
                      <a:endParaRPr lang="ru-RU" sz="2000" b="0" i="0" u="none" strike="noStrike">
                        <a:solidFill>
                          <a:srgbClr val="000000"/>
                        </a:solidFill>
                        <a:effectLst/>
                        <a:latin typeface="Calibri" charset="0"/>
                      </a:endParaRPr>
                    </a:p>
                    <a:p>
                      <a:pPr algn="l" fontAlgn="b"/>
                      <a:r>
                        <a:rPr lang="ru-RU" sz="2000" b="0" i="0" u="none" strike="noStrike">
                          <a:solidFill>
                            <a:srgbClr val="000000"/>
                          </a:solidFill>
                          <a:effectLst/>
                          <a:latin typeface="Calibri" charset="0"/>
                        </a:rPr>
                        <a:t>Противопоставление тогда и сейчас.</a:t>
                      </a:r>
                    </a:p>
                    <a:p>
                      <a:pPr algn="l" fontAlgn="b"/>
                      <a:endParaRPr lang="ru-RU" sz="2000" b="0" i="0" u="none" strike="noStrike">
                        <a:solidFill>
                          <a:srgbClr val="000000"/>
                        </a:solidFill>
                        <a:effectLst/>
                        <a:latin typeface="Calibri" charset="0"/>
                      </a:endParaRPr>
                    </a:p>
                    <a:p>
                      <a:pPr algn="l" fontAlgn="b"/>
                      <a:r>
                        <a:rPr lang="ru-RU" sz="2000" b="0" i="0" u="none" strike="noStrike">
                          <a:solidFill>
                            <a:srgbClr val="000000"/>
                          </a:solidFill>
                          <a:effectLst/>
                          <a:latin typeface="Calibri" charset="0"/>
                        </a:rPr>
                        <a:t>Противопоставления там и здесь</a:t>
                      </a: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val="239522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149507" name="Rectangle 3"/>
          <p:cNvSpPr>
            <a:spLocks noGrp="1"/>
          </p:cNvSpPr>
          <p:nvPr>
            <p:ph type="body" idx="1"/>
          </p:nvPr>
        </p:nvSpPr>
        <p:spPr>
          <a:xfrm>
            <a:off x="179512" y="980728"/>
            <a:ext cx="8229600" cy="4464496"/>
          </a:xfrm>
        </p:spPr>
        <p:txBody>
          <a:bodyPr/>
          <a:lstStyle/>
          <a:p>
            <a:pPr marL="0" indent="0" algn="ctr">
              <a:buNone/>
            </a:pPr>
            <a:r>
              <a:rPr lang="ru-RU" sz="3000" b="1" dirty="0" smtClean="0">
                <a:latin typeface="Arial" charset="0"/>
              </a:rPr>
              <a:t>Ценности</a:t>
            </a:r>
          </a:p>
          <a:p>
            <a:pPr marL="0" indent="0">
              <a:buNone/>
            </a:pPr>
            <a:r>
              <a:rPr lang="ru-RU" sz="1800" dirty="0" err="1" smtClean="0"/>
              <a:t>ZonА</a:t>
            </a:r>
            <a:r>
              <a:rPr lang="ru-RU" sz="1800" dirty="0" smtClean="0"/>
              <a:t>: в описании фигуры присутствуют внутренние предикаты, выводящие за границы </a:t>
            </a:r>
            <a:r>
              <a:rPr lang="ru-RU" sz="1800" dirty="0" err="1" smtClean="0"/>
              <a:t>хронотопа</a:t>
            </a:r>
            <a:r>
              <a:rPr lang="ru-RU" sz="1800" dirty="0" smtClean="0"/>
              <a:t> "здесь и/или сейчас". Примеры: он вспомнил, как бывал в этом месте прошлым летом; </a:t>
            </a:r>
          </a:p>
          <a:p>
            <a:pPr marL="0" indent="0">
              <a:buNone/>
            </a:pPr>
            <a:r>
              <a:rPr lang="ru-RU" sz="1800" dirty="0" err="1" smtClean="0"/>
              <a:t>ZonВ</a:t>
            </a:r>
            <a:r>
              <a:rPr lang="ru-RU" sz="1800" dirty="0" smtClean="0"/>
              <a:t>: в описании фигуры присутствуют внутренние предикаты, которые указывают на наличие другого </a:t>
            </a:r>
            <a:r>
              <a:rPr lang="ru-RU" sz="1800" dirty="0" err="1" smtClean="0"/>
              <a:t>хронотопа</a:t>
            </a:r>
            <a:r>
              <a:rPr lang="ru-RU" sz="1800" dirty="0" smtClean="0"/>
              <a:t>, чем "здесь и сейчас", но не вводят его описание. Примеры: он что-то вспомнил; я мечтаю. </a:t>
            </a:r>
          </a:p>
          <a:p>
            <a:pPr marL="0" indent="0">
              <a:buNone/>
            </a:pPr>
            <a:r>
              <a:rPr lang="ru-RU" sz="1800" dirty="0" err="1" smtClean="0"/>
              <a:t>ZonС</a:t>
            </a:r>
            <a:r>
              <a:rPr lang="ru-RU" sz="1800" dirty="0" smtClean="0"/>
              <a:t>: в описании фигуры (а чаще - обобщенного множества фигур) присутствуют внутренние предикаты, не указывающие на наличие другого </a:t>
            </a:r>
            <a:r>
              <a:rPr lang="ru-RU" sz="1800" dirty="0" err="1" smtClean="0"/>
              <a:t>хронотопа</a:t>
            </a:r>
            <a:r>
              <a:rPr lang="ru-RU" sz="1800" dirty="0" smtClean="0"/>
              <a:t>, чем "здесь и сейчас", и направленные только и исключительно на одного персонажа. Примеры: он мной восхищается; они все меня осуждают. </a:t>
            </a:r>
          </a:p>
          <a:p>
            <a:pPr marL="0" indent="0">
              <a:buNone/>
            </a:pPr>
            <a:r>
              <a:rPr lang="ru-RU" sz="1800" dirty="0" err="1" smtClean="0"/>
              <a:t>ZonD</a:t>
            </a:r>
            <a:r>
              <a:rPr lang="ru-RU" sz="1800" dirty="0" smtClean="0"/>
              <a:t>: в описании фигуры (или обобщенного множества фигур) присутствуют только внешние предикаты при отсутствии внешних деталей. Примеры: он стоял у стены. </a:t>
            </a:r>
          </a:p>
          <a:p>
            <a:pPr marL="0" indent="0">
              <a:buNone/>
            </a:pPr>
            <a:r>
              <a:rPr lang="ru-RU" sz="1800" dirty="0" err="1" smtClean="0"/>
              <a:t>ZonЕ</a:t>
            </a:r>
            <a:r>
              <a:rPr lang="ru-RU" sz="1800" dirty="0" smtClean="0"/>
              <a:t>: в описании фигуры присутствуют только внешние предикаты, а также более, чем 2 внешние детали. Примеры: он неподвижно стоял у стены, его волосы растрепались, а плечи были напряжены.</a:t>
            </a:r>
            <a:endParaRPr lang="ru-RU" sz="1800" b="1" dirty="0" smtClean="0">
              <a:latin typeface="Arial" charset="0"/>
            </a:endParaRP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graphicFrame>
        <p:nvGraphicFramePr>
          <p:cNvPr id="2" name="Таблица 1"/>
          <p:cNvGraphicFramePr>
            <a:graphicFrameLocks noGrp="1"/>
          </p:cNvGraphicFramePr>
          <p:nvPr>
            <p:extLst/>
          </p:nvPr>
        </p:nvGraphicFramePr>
        <p:xfrm>
          <a:off x="251520" y="1556783"/>
          <a:ext cx="8640960" cy="4608520"/>
        </p:xfrm>
        <a:graphic>
          <a:graphicData uri="http://schemas.openxmlformats.org/drawingml/2006/table">
            <a:tbl>
              <a:tblPr firstRow="1" firstCol="1" bandRow="1"/>
              <a:tblGrid>
                <a:gridCol w="3239560"/>
                <a:gridCol w="5401400"/>
              </a:tblGrid>
              <a:tr h="460852">
                <a:tc>
                  <a:txBody>
                    <a:bodyPr/>
                    <a:lstStyle/>
                    <a:p>
                      <a:pPr marL="457200">
                        <a:lnSpc>
                          <a:spcPct val="107000"/>
                        </a:lnSpc>
                        <a:spcAft>
                          <a:spcPts val="0"/>
                        </a:spcAft>
                      </a:pPr>
                      <a:r>
                        <a:rPr lang="en-US" sz="2000" dirty="0" err="1">
                          <a:effectLst/>
                          <a:latin typeface="Calibri" charset="0"/>
                          <a:ea typeface="Calibri" charset="0"/>
                          <a:cs typeface="Times New Roman" charset="0"/>
                        </a:rPr>
                        <a:t>Ценности</a:t>
                      </a:r>
                      <a:r>
                        <a:rPr lang="en-US" sz="2000" dirty="0">
                          <a:effectLst/>
                          <a:latin typeface="Calibri" charset="0"/>
                          <a:ea typeface="Calibri" charset="0"/>
                          <a:cs typeface="Times New Roman" charset="0"/>
                        </a:rPr>
                        <a:t> </a:t>
                      </a:r>
                      <a:endParaRPr lang="ru-RU"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07000"/>
                        </a:lnSpc>
                        <a:spcAft>
                          <a:spcPts val="0"/>
                        </a:spcAft>
                      </a:pPr>
                      <a:r>
                        <a:rPr lang="ru-RU" sz="2000">
                          <a:effectLst/>
                          <a:latin typeface="Calibri" charset="0"/>
                          <a:ea typeface="Calibri" charset="0"/>
                          <a:cs typeface="Times New Roman" charset="0"/>
                        </a:rPr>
                        <a:t>Универсализм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0852">
                <a:tc>
                  <a:txBody>
                    <a:bodyPr/>
                    <a:lstStyle/>
                    <a:p>
                      <a:pPr marL="457200">
                        <a:lnSpc>
                          <a:spcPct val="107000"/>
                        </a:lnSpc>
                        <a:spcAft>
                          <a:spcPts val="0"/>
                        </a:spcAft>
                      </a:pPr>
                      <a:r>
                        <a:rPr lang="ru-RU" sz="20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07000"/>
                        </a:lnSpc>
                        <a:spcAft>
                          <a:spcPts val="0"/>
                        </a:spcAft>
                      </a:pPr>
                      <a:r>
                        <a:rPr lang="ru-RU" sz="2000">
                          <a:effectLst/>
                          <a:latin typeface="Calibri" charset="0"/>
                          <a:ea typeface="Calibri" charset="0"/>
                          <a:cs typeface="Times New Roman" charset="0"/>
                        </a:rPr>
                        <a:t>Традиции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0852">
                <a:tc>
                  <a:txBody>
                    <a:bodyPr/>
                    <a:lstStyle/>
                    <a:p>
                      <a:pPr marL="457200">
                        <a:lnSpc>
                          <a:spcPct val="107000"/>
                        </a:lnSpc>
                        <a:spcAft>
                          <a:spcPts val="0"/>
                        </a:spcAft>
                      </a:pPr>
                      <a:r>
                        <a:rPr lang="ru-RU" sz="20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07000"/>
                        </a:lnSpc>
                        <a:spcAft>
                          <a:spcPts val="0"/>
                        </a:spcAft>
                      </a:pPr>
                      <a:r>
                        <a:rPr lang="ru-RU" sz="2000" dirty="0">
                          <a:effectLst/>
                          <a:latin typeface="Calibri" charset="0"/>
                          <a:ea typeface="Calibri" charset="0"/>
                          <a:cs typeface="Times New Roman" charset="0"/>
                        </a:rPr>
                        <a:t>Стимуляция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0852">
                <a:tc>
                  <a:txBody>
                    <a:bodyPr/>
                    <a:lstStyle/>
                    <a:p>
                      <a:pPr marL="457200">
                        <a:lnSpc>
                          <a:spcPct val="107000"/>
                        </a:lnSpc>
                        <a:spcAft>
                          <a:spcPts val="0"/>
                        </a:spcAft>
                      </a:pPr>
                      <a:r>
                        <a:rPr lang="ru-RU" sz="20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07000"/>
                        </a:lnSpc>
                        <a:spcAft>
                          <a:spcPts val="0"/>
                        </a:spcAft>
                      </a:pPr>
                      <a:r>
                        <a:rPr lang="ru-RU" sz="2000" dirty="0">
                          <a:effectLst/>
                          <a:latin typeface="Calibri" charset="0"/>
                          <a:ea typeface="Calibri" charset="0"/>
                          <a:cs typeface="Times New Roman" charset="0"/>
                        </a:rPr>
                        <a:t>Самостоятельность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0852">
                <a:tc>
                  <a:txBody>
                    <a:bodyPr/>
                    <a:lstStyle/>
                    <a:p>
                      <a:pPr marL="457200">
                        <a:lnSpc>
                          <a:spcPct val="107000"/>
                        </a:lnSpc>
                        <a:spcAft>
                          <a:spcPts val="0"/>
                        </a:spcAft>
                      </a:pPr>
                      <a:r>
                        <a:rPr lang="ru-RU" sz="200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07000"/>
                        </a:lnSpc>
                        <a:spcAft>
                          <a:spcPts val="0"/>
                        </a:spcAft>
                      </a:pPr>
                      <a:r>
                        <a:rPr lang="ru-RU" sz="2000" dirty="0">
                          <a:effectLst/>
                          <a:latin typeface="Calibri" charset="0"/>
                          <a:ea typeface="Calibri" charset="0"/>
                          <a:cs typeface="Times New Roman" charset="0"/>
                        </a:rPr>
                        <a:t>Гедонизм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0852">
                <a:tc>
                  <a:txBody>
                    <a:bodyPr/>
                    <a:lstStyle/>
                    <a:p>
                      <a:pPr marL="457200">
                        <a:lnSpc>
                          <a:spcPct val="107000"/>
                        </a:lnSpc>
                        <a:spcAft>
                          <a:spcPts val="0"/>
                        </a:spcAft>
                      </a:pPr>
                      <a:r>
                        <a:rPr lang="ru-RU" sz="200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07000"/>
                        </a:lnSpc>
                        <a:spcAft>
                          <a:spcPts val="0"/>
                        </a:spcAft>
                      </a:pPr>
                      <a:r>
                        <a:rPr lang="ru-RU" sz="2000" dirty="0">
                          <a:effectLst/>
                          <a:latin typeface="Calibri" charset="0"/>
                          <a:ea typeface="Calibri" charset="0"/>
                          <a:cs typeface="Times New Roman" charset="0"/>
                        </a:rPr>
                        <a:t>Доброта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0852">
                <a:tc>
                  <a:txBody>
                    <a:bodyPr/>
                    <a:lstStyle/>
                    <a:p>
                      <a:pPr marL="457200">
                        <a:lnSpc>
                          <a:spcPct val="107000"/>
                        </a:lnSpc>
                        <a:spcAft>
                          <a:spcPts val="0"/>
                        </a:spcAft>
                      </a:pPr>
                      <a:r>
                        <a:rPr lang="ru-RU" sz="200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07000"/>
                        </a:lnSpc>
                        <a:spcAft>
                          <a:spcPts val="0"/>
                        </a:spcAft>
                      </a:pPr>
                      <a:r>
                        <a:rPr lang="ru-RU" sz="2000" dirty="0" err="1">
                          <a:effectLst/>
                          <a:latin typeface="Calibri" charset="0"/>
                          <a:ea typeface="Calibri" charset="0"/>
                          <a:cs typeface="Times New Roman" charset="0"/>
                        </a:rPr>
                        <a:t>Конформность</a:t>
                      </a:r>
                      <a:endParaRPr lang="ru-RU"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0852">
                <a:tc>
                  <a:txBody>
                    <a:bodyPr/>
                    <a:lstStyle/>
                    <a:p>
                      <a:pPr marL="457200">
                        <a:lnSpc>
                          <a:spcPct val="107000"/>
                        </a:lnSpc>
                        <a:spcAft>
                          <a:spcPts val="0"/>
                        </a:spcAft>
                      </a:pPr>
                      <a:r>
                        <a:rPr lang="ru-RU" sz="200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07000"/>
                        </a:lnSpc>
                        <a:spcAft>
                          <a:spcPts val="0"/>
                        </a:spcAft>
                      </a:pPr>
                      <a:r>
                        <a:rPr lang="ru-RU" sz="2000" dirty="0">
                          <a:effectLst/>
                          <a:latin typeface="Calibri" charset="0"/>
                          <a:ea typeface="Calibri" charset="0"/>
                          <a:cs typeface="Times New Roman" charset="0"/>
                        </a:rPr>
                        <a:t>Безопасность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0852">
                <a:tc>
                  <a:txBody>
                    <a:bodyPr/>
                    <a:lstStyle/>
                    <a:p>
                      <a:pPr marL="457200">
                        <a:lnSpc>
                          <a:spcPct val="107000"/>
                        </a:lnSpc>
                        <a:spcAft>
                          <a:spcPts val="0"/>
                        </a:spcAft>
                      </a:pPr>
                      <a:r>
                        <a:rPr lang="ru-RU" sz="200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07000"/>
                        </a:lnSpc>
                        <a:spcAft>
                          <a:spcPts val="0"/>
                        </a:spcAft>
                      </a:pPr>
                      <a:r>
                        <a:rPr lang="ru-RU" sz="2000" dirty="0">
                          <a:effectLst/>
                          <a:latin typeface="Calibri" charset="0"/>
                          <a:ea typeface="Calibri" charset="0"/>
                          <a:cs typeface="Times New Roman" charset="0"/>
                        </a:rPr>
                        <a:t>Власть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0852">
                <a:tc>
                  <a:txBody>
                    <a:bodyPr/>
                    <a:lstStyle/>
                    <a:p>
                      <a:pPr marL="457200">
                        <a:lnSpc>
                          <a:spcPct val="107000"/>
                        </a:lnSpc>
                        <a:spcAft>
                          <a:spcPts val="0"/>
                        </a:spcAft>
                      </a:pPr>
                      <a:r>
                        <a:rPr lang="ru-RU" sz="200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07000"/>
                        </a:lnSpc>
                        <a:spcAft>
                          <a:spcPts val="0"/>
                        </a:spcAft>
                      </a:pPr>
                      <a:r>
                        <a:rPr lang="ru-RU" sz="2000" dirty="0">
                          <a:effectLst/>
                          <a:latin typeface="Calibri" charset="0"/>
                          <a:ea typeface="Calibri" charset="0"/>
                          <a:cs typeface="Times New Roman" charset="0"/>
                        </a:rPr>
                        <a:t>Достижение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39546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Дополнительные признаки</a:t>
            </a:r>
          </a:p>
        </p:txBody>
      </p:sp>
      <p:sp>
        <p:nvSpPr>
          <p:cNvPr id="149507" name="Rectangle 3"/>
          <p:cNvSpPr>
            <a:spLocks noGrp="1"/>
          </p:cNvSpPr>
          <p:nvPr>
            <p:ph type="body" idx="1"/>
          </p:nvPr>
        </p:nvSpPr>
        <p:spPr>
          <a:xfrm>
            <a:off x="179512" y="980728"/>
            <a:ext cx="8229600" cy="4464496"/>
          </a:xfrm>
        </p:spPr>
        <p:txBody>
          <a:bodyPr/>
          <a:lstStyle/>
          <a:p>
            <a:pPr marL="0" indent="0" algn="ctr">
              <a:buNone/>
            </a:pPr>
            <a:r>
              <a:rPr lang="ru-RU" sz="3000" b="1" dirty="0" smtClean="0">
                <a:latin typeface="Arial" charset="0"/>
              </a:rPr>
              <a:t>Сюжет</a:t>
            </a:r>
          </a:p>
          <a:p>
            <a:pPr marL="0" indent="0" algn="ctr">
              <a:buNone/>
            </a:pPr>
            <a:r>
              <a:rPr lang="ru-RU" sz="3000" b="1" dirty="0" smtClean="0">
                <a:latin typeface="Arial" charset="0"/>
              </a:rPr>
              <a:t>Преступление и наказание</a:t>
            </a:r>
          </a:p>
          <a:p>
            <a:pPr marL="0" indent="0" algn="ctr">
              <a:buNone/>
            </a:pPr>
            <a:r>
              <a:rPr lang="ru-RU" sz="3000" b="1" dirty="0" smtClean="0">
                <a:latin typeface="Arial" charset="0"/>
              </a:rPr>
              <a:t>Фундаментальный запрет</a:t>
            </a:r>
          </a:p>
          <a:p>
            <a:pPr marL="0" indent="0" algn="ctr">
              <a:buNone/>
            </a:pPr>
            <a:r>
              <a:rPr lang="ru-RU" sz="3000" b="1" dirty="0" err="1" smtClean="0">
                <a:latin typeface="Arial" charset="0"/>
              </a:rPr>
              <a:t>Сенсорика</a:t>
            </a:r>
            <a:r>
              <a:rPr lang="ru-RU" sz="3000" b="1" dirty="0" smtClean="0">
                <a:latin typeface="Arial" charset="0"/>
              </a:rPr>
              <a:t> и достижения</a:t>
            </a:r>
          </a:p>
          <a:p>
            <a:pPr marL="0" indent="0" algn="ctr">
              <a:buNone/>
            </a:pPr>
            <a:r>
              <a:rPr lang="ru-RU" sz="3000" b="1" dirty="0" smtClean="0">
                <a:latin typeface="Arial" charset="0"/>
              </a:rPr>
              <a:t>Победа-поражение</a:t>
            </a: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Tree>
    <p:extLst>
      <p:ext uri="{BB962C8B-B14F-4D97-AF65-F5344CB8AC3E}">
        <p14:creationId xmlns:p14="http://schemas.microsoft.com/office/powerpoint/2010/main" val="309815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a:xfrm>
            <a:off x="395536" y="34343"/>
            <a:ext cx="8229600" cy="792088"/>
          </a:xfrm>
        </p:spPr>
        <p:txBody>
          <a:bodyPr/>
          <a:lstStyle/>
          <a:p>
            <a:r>
              <a:rPr lang="ru-RU" sz="3400" b="1" i="1" dirty="0" smtClean="0">
                <a:solidFill>
                  <a:srgbClr val="000066"/>
                </a:solidFill>
                <a:latin typeface="Arial Black" pitchFamily="34" charset="0"/>
              </a:rPr>
              <a:t>ТМ Марины Новиковой-Грунд</a:t>
            </a:r>
          </a:p>
        </p:txBody>
      </p:sp>
      <p:sp>
        <p:nvSpPr>
          <p:cNvPr id="149507" name="Rectangle 3"/>
          <p:cNvSpPr>
            <a:spLocks noGrp="1"/>
          </p:cNvSpPr>
          <p:nvPr>
            <p:ph type="body" idx="1"/>
          </p:nvPr>
        </p:nvSpPr>
        <p:spPr>
          <a:xfrm>
            <a:off x="395536" y="2348880"/>
            <a:ext cx="8229600" cy="2232248"/>
          </a:xfrm>
        </p:spPr>
        <p:txBody>
          <a:bodyPr/>
          <a:lstStyle/>
          <a:p>
            <a:pPr marL="0" indent="0" algn="ctr">
              <a:buNone/>
            </a:pPr>
            <a:r>
              <a:rPr lang="ru-RU" sz="3000" b="1" dirty="0" smtClean="0">
                <a:latin typeface="Arial" charset="0"/>
              </a:rPr>
              <a:t>Мой главный поступок от лица Ребенка</a:t>
            </a:r>
          </a:p>
          <a:p>
            <a:pPr marL="0" indent="0" algn="ctr">
              <a:buNone/>
            </a:pPr>
            <a:r>
              <a:rPr lang="ru-RU" sz="3000" b="1" dirty="0" smtClean="0">
                <a:latin typeface="Arial" charset="0"/>
              </a:rPr>
              <a:t>Мой главный поступок от лица старика</a:t>
            </a:r>
          </a:p>
          <a:p>
            <a:pPr marL="0" indent="0" algn="ctr">
              <a:buNone/>
            </a:pPr>
            <a:r>
              <a:rPr lang="ru-RU" sz="3000" b="1" dirty="0" smtClean="0">
                <a:latin typeface="Arial" charset="0"/>
              </a:rPr>
              <a:t>Мой главный поступок от лица безумца</a:t>
            </a:r>
          </a:p>
          <a:p>
            <a:pPr marL="0" indent="0" algn="ctr">
              <a:buNone/>
            </a:pPr>
            <a:r>
              <a:rPr lang="ru-RU" sz="3000" b="1" dirty="0" smtClean="0">
                <a:latin typeface="Arial" charset="0"/>
              </a:rPr>
              <a:t>Мой главный поступок от лица антипода</a:t>
            </a:r>
          </a:p>
        </p:txBody>
      </p:sp>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Tree>
    <p:extLst>
      <p:ext uri="{BB962C8B-B14F-4D97-AF65-F5344CB8AC3E}">
        <p14:creationId xmlns:p14="http://schemas.microsoft.com/office/powerpoint/2010/main" val="1574025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Rectangle 2"/>
          <p:cNvSpPr>
            <a:spLocks noChangeArrowheads="1"/>
          </p:cNvSpPr>
          <p:nvPr/>
        </p:nvSpPr>
        <p:spPr bwMode="auto">
          <a:xfrm>
            <a:off x="323528" y="6926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7169" name="Picture 1" descr="emotions2"/>
          <p:cNvPicPr>
            <a:picLocks noChangeAspect="1" noChangeArrowheads="1"/>
          </p:cNvPicPr>
          <p:nvPr/>
        </p:nvPicPr>
        <p:blipFill>
          <a:blip r:embed="rId2">
            <a:extLst>
              <a:ext uri="{28A0092B-C50C-407E-A947-70E740481C1C}">
                <a14:useLocalDpi xmlns:a14="http://schemas.microsoft.com/office/drawing/2010/main" val="0"/>
              </a:ext>
            </a:extLst>
          </a:blip>
          <a:srcRect b="6415"/>
          <a:stretch>
            <a:fillRect/>
          </a:stretch>
        </p:blipFill>
        <p:spPr bwMode="auto">
          <a:xfrm>
            <a:off x="323528" y="692696"/>
            <a:ext cx="84201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189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ижний колонтитул 6"/>
          <p:cNvSpPr>
            <a:spLocks noGrp="1"/>
          </p:cNvSpPr>
          <p:nvPr>
            <p:ph type="ftr" sz="quarter" idx="11"/>
          </p:nvPr>
        </p:nvSpPr>
        <p:spPr>
          <a:xfrm>
            <a:off x="4481736" y="6381328"/>
            <a:ext cx="4644008" cy="455067"/>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3" name="Прямоугольник 2"/>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6" y="178320"/>
            <a:ext cx="9144000" cy="6203008"/>
          </a:xfrm>
          <a:prstGeom prst="rect">
            <a:avLst/>
          </a:prstGeom>
        </p:spPr>
      </p:pic>
    </p:spTree>
    <p:extLst>
      <p:ext uri="{BB962C8B-B14F-4D97-AF65-F5344CB8AC3E}">
        <p14:creationId xmlns:p14="http://schemas.microsoft.com/office/powerpoint/2010/main" val="9518841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ижний колонтитул 6"/>
          <p:cNvSpPr>
            <a:spLocks noGrp="1"/>
          </p:cNvSpPr>
          <p:nvPr>
            <p:ph type="ftr" sz="quarter" idx="11"/>
          </p:nvPr>
        </p:nvSpPr>
        <p:spPr>
          <a:xfrm>
            <a:off x="4481736" y="6381328"/>
            <a:ext cx="4644008" cy="455067"/>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3" name="Прямоугольник 2"/>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086843" cy="6069360"/>
          </a:xfrm>
          <a:prstGeom prst="rect">
            <a:avLst/>
          </a:prstGeom>
        </p:spPr>
      </p:pic>
    </p:spTree>
    <p:extLst>
      <p:ext uri="{BB962C8B-B14F-4D97-AF65-F5344CB8AC3E}">
        <p14:creationId xmlns:p14="http://schemas.microsoft.com/office/powerpoint/2010/main" val="1586503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Психотипология по В.Пономоренко </a:t>
            </a:r>
            <a:r>
              <a:rPr lang="ru-RU" sz="14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(с изменениями)</a:t>
            </a: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59" y="685345"/>
            <a:ext cx="7616665" cy="5699943"/>
          </a:xfrm>
          <a:prstGeom prst="rect">
            <a:avLst/>
          </a:prstGeom>
        </p:spPr>
      </p:pic>
    </p:spTree>
    <p:extLst>
      <p:ext uri="{BB962C8B-B14F-4D97-AF65-F5344CB8AC3E}">
        <p14:creationId xmlns:p14="http://schemas.microsoft.com/office/powerpoint/2010/main" val="547688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Заголовок 1"/>
          <p:cNvSpPr>
            <a:spLocks noGrp="1"/>
          </p:cNvSpPr>
          <p:nvPr>
            <p:ph type="title"/>
          </p:nvPr>
        </p:nvSpPr>
        <p:spPr>
          <a:xfrm>
            <a:off x="204664" y="-27822"/>
            <a:ext cx="8939336" cy="864534"/>
          </a:xfrm>
        </p:spPr>
        <p:txBody>
          <a:bodyPr/>
          <a:lstStyle/>
          <a:p>
            <a:r>
              <a:rPr lang="ru-RU"/>
              <a:t>Анализ текстов</a:t>
            </a:r>
          </a:p>
        </p:txBody>
      </p:sp>
      <p:pic>
        <p:nvPicPr>
          <p:cNvPr id="6" name="Изображение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844824"/>
            <a:ext cx="7569200" cy="3009900"/>
          </a:xfrm>
          <a:prstGeom prst="rect">
            <a:avLst/>
          </a:prstGeom>
        </p:spPr>
      </p:pic>
      <p:sp>
        <p:nvSpPr>
          <p:cNvPr id="7" name="TextBox 6"/>
          <p:cNvSpPr txBox="1"/>
          <p:nvPr/>
        </p:nvSpPr>
        <p:spPr>
          <a:xfrm>
            <a:off x="2123728" y="1101789"/>
            <a:ext cx="4530407" cy="369332"/>
          </a:xfrm>
          <a:prstGeom prst="rect">
            <a:avLst/>
          </a:prstGeom>
          <a:noFill/>
        </p:spPr>
        <p:txBody>
          <a:bodyPr wrap="none" rtlCol="0">
            <a:spAutoFit/>
          </a:bodyPr>
          <a:lstStyle/>
          <a:p>
            <a:r>
              <a:rPr lang="ru-RU"/>
              <a:t>Семантическое поле слова «Удивление»</a:t>
            </a:r>
          </a:p>
        </p:txBody>
      </p:sp>
    </p:spTree>
    <p:extLst>
      <p:ext uri="{BB962C8B-B14F-4D97-AF65-F5344CB8AC3E}">
        <p14:creationId xmlns:p14="http://schemas.microsoft.com/office/powerpoint/2010/main" val="1638077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Заголовок 1"/>
          <p:cNvSpPr>
            <a:spLocks noGrp="1"/>
          </p:cNvSpPr>
          <p:nvPr>
            <p:ph type="title"/>
          </p:nvPr>
        </p:nvSpPr>
        <p:spPr>
          <a:xfrm>
            <a:off x="204664" y="-27822"/>
            <a:ext cx="8939336" cy="864534"/>
          </a:xfrm>
        </p:spPr>
        <p:txBody>
          <a:bodyPr/>
          <a:lstStyle/>
          <a:p>
            <a:r>
              <a:rPr lang="ru-RU"/>
              <a:t>Анализ текстов</a:t>
            </a:r>
          </a:p>
        </p:txBody>
      </p:sp>
      <p:sp>
        <p:nvSpPr>
          <p:cNvPr id="7" name="TextBox 6"/>
          <p:cNvSpPr txBox="1"/>
          <p:nvPr/>
        </p:nvSpPr>
        <p:spPr>
          <a:xfrm>
            <a:off x="2123728" y="1101789"/>
            <a:ext cx="4530407" cy="369332"/>
          </a:xfrm>
          <a:prstGeom prst="rect">
            <a:avLst/>
          </a:prstGeom>
          <a:noFill/>
        </p:spPr>
        <p:txBody>
          <a:bodyPr wrap="none" rtlCol="0">
            <a:spAutoFit/>
          </a:bodyPr>
          <a:lstStyle/>
          <a:p>
            <a:r>
              <a:rPr lang="ru-RU"/>
              <a:t>Семантическое поле слова «Удивление»</a:t>
            </a:r>
          </a:p>
        </p:txBody>
      </p:sp>
      <p:pic>
        <p:nvPicPr>
          <p:cNvPr id="3" name="Изображение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867832"/>
            <a:ext cx="8460432" cy="5553894"/>
          </a:xfrm>
          <a:prstGeom prst="rect">
            <a:avLst/>
          </a:prstGeom>
        </p:spPr>
      </p:pic>
    </p:spTree>
    <p:extLst>
      <p:ext uri="{BB962C8B-B14F-4D97-AF65-F5344CB8AC3E}">
        <p14:creationId xmlns:p14="http://schemas.microsoft.com/office/powerpoint/2010/main" val="434994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Заголовок 1"/>
          <p:cNvSpPr>
            <a:spLocks noGrp="1"/>
          </p:cNvSpPr>
          <p:nvPr>
            <p:ph type="title"/>
          </p:nvPr>
        </p:nvSpPr>
        <p:spPr>
          <a:xfrm>
            <a:off x="204664" y="-27822"/>
            <a:ext cx="8939336" cy="864534"/>
          </a:xfrm>
        </p:spPr>
        <p:txBody>
          <a:bodyPr/>
          <a:lstStyle/>
          <a:p>
            <a:r>
              <a:rPr lang="ru-RU"/>
              <a:t>Анализ текстов</a:t>
            </a:r>
          </a:p>
        </p:txBody>
      </p:sp>
      <p:sp>
        <p:nvSpPr>
          <p:cNvPr id="7" name="TextBox 6"/>
          <p:cNvSpPr txBox="1"/>
          <p:nvPr/>
        </p:nvSpPr>
        <p:spPr>
          <a:xfrm>
            <a:off x="2123728" y="1101789"/>
            <a:ext cx="4791696" cy="646331"/>
          </a:xfrm>
          <a:prstGeom prst="rect">
            <a:avLst/>
          </a:prstGeom>
          <a:noFill/>
        </p:spPr>
        <p:txBody>
          <a:bodyPr wrap="none" rtlCol="0">
            <a:spAutoFit/>
          </a:bodyPr>
          <a:lstStyle/>
          <a:p>
            <a:r>
              <a:rPr lang="ru-RU"/>
              <a:t>Составление семантических словарей слов</a:t>
            </a:r>
          </a:p>
          <a:p>
            <a:endParaRPr lang="ru-RU"/>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364" y="1916833"/>
            <a:ext cx="8493286" cy="4088422"/>
          </a:xfrm>
          <a:prstGeom prst="rect">
            <a:avLst/>
          </a:prstGeom>
        </p:spPr>
      </p:pic>
    </p:spTree>
    <p:extLst>
      <p:ext uri="{BB962C8B-B14F-4D97-AF65-F5344CB8AC3E}">
        <p14:creationId xmlns:p14="http://schemas.microsoft.com/office/powerpoint/2010/main" val="923185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Заголовок 1"/>
          <p:cNvSpPr>
            <a:spLocks noGrp="1"/>
          </p:cNvSpPr>
          <p:nvPr>
            <p:ph type="title"/>
          </p:nvPr>
        </p:nvSpPr>
        <p:spPr>
          <a:xfrm>
            <a:off x="204664" y="-27822"/>
            <a:ext cx="8939336" cy="864534"/>
          </a:xfrm>
        </p:spPr>
        <p:txBody>
          <a:bodyPr/>
          <a:lstStyle/>
          <a:p>
            <a:r>
              <a:rPr lang="ru-RU"/>
              <a:t>Анализ текстов</a:t>
            </a:r>
          </a:p>
        </p:txBody>
      </p:sp>
      <p:sp>
        <p:nvSpPr>
          <p:cNvPr id="7" name="TextBox 6"/>
          <p:cNvSpPr txBox="1"/>
          <p:nvPr/>
        </p:nvSpPr>
        <p:spPr>
          <a:xfrm>
            <a:off x="2123728" y="1101789"/>
            <a:ext cx="4791696" cy="646331"/>
          </a:xfrm>
          <a:prstGeom prst="rect">
            <a:avLst/>
          </a:prstGeom>
          <a:noFill/>
        </p:spPr>
        <p:txBody>
          <a:bodyPr wrap="none" rtlCol="0">
            <a:spAutoFit/>
          </a:bodyPr>
          <a:lstStyle/>
          <a:p>
            <a:r>
              <a:rPr lang="ru-RU"/>
              <a:t>Составление семантических словарей слов</a:t>
            </a:r>
          </a:p>
          <a:p>
            <a:endParaRPr lang="ru-RU"/>
          </a:p>
        </p:txBody>
      </p:sp>
      <p:pic>
        <p:nvPicPr>
          <p:cNvPr id="3" name="Изображение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64" y="1628800"/>
            <a:ext cx="8688461" cy="4096563"/>
          </a:xfrm>
          <a:prstGeom prst="rect">
            <a:avLst/>
          </a:prstGeom>
        </p:spPr>
      </p:pic>
    </p:spTree>
    <p:extLst>
      <p:ext uri="{BB962C8B-B14F-4D97-AF65-F5344CB8AC3E}">
        <p14:creationId xmlns:p14="http://schemas.microsoft.com/office/powerpoint/2010/main" val="403920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415498"/>
          </a:xfrm>
          <a:prstGeom prst="rect">
            <a:avLst/>
          </a:prstGeom>
          <a:solidFill>
            <a:srgbClr val="F87B00"/>
          </a:solidFill>
        </p:spPr>
        <p:txBody>
          <a:bodyPr wrap="square">
            <a:spAutoFit/>
          </a:bodyPr>
          <a:lstStyle/>
          <a:p>
            <a:pPr algn="ctr">
              <a:defRPr/>
            </a:pPr>
            <a:r>
              <a:rPr lang="en-US" sz="2100" dirty="0">
                <a:solidFill>
                  <a:schemeClr val="bg1"/>
                </a:solidFill>
                <a:latin typeface="Segoe UI Semibold" panose="020B0702040204020203" pitchFamily="34" charset="0"/>
                <a:cs typeface="Segoe UI Semibold" panose="020B0702040204020203" pitchFamily="34" charset="0"/>
              </a:rPr>
              <a:t>FACEREADER</a:t>
            </a:r>
            <a:endParaRPr lang="ru-RU" sz="2100"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pic>
        <p:nvPicPr>
          <p:cNvPr id="2" name="Изображение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393" y="1275950"/>
            <a:ext cx="7355215" cy="4535716"/>
          </a:xfrm>
          <a:prstGeom prst="rect">
            <a:avLst/>
          </a:prstGeom>
        </p:spPr>
      </p:pic>
    </p:spTree>
    <p:extLst>
      <p:ext uri="{BB962C8B-B14F-4D97-AF65-F5344CB8AC3E}">
        <p14:creationId xmlns:p14="http://schemas.microsoft.com/office/powerpoint/2010/main" val="11273112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415498"/>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ГОЛОС</a:t>
            </a: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pic>
        <p:nvPicPr>
          <p:cNvPr id="2" name="Изображение 1"/>
          <p:cNvPicPr>
            <a:picLocks noChangeAspect="1"/>
          </p:cNvPicPr>
          <p:nvPr/>
        </p:nvPicPr>
        <p:blipFill>
          <a:blip r:embed="rId4"/>
          <a:stretch>
            <a:fillRect/>
          </a:stretch>
        </p:blipFill>
        <p:spPr>
          <a:xfrm>
            <a:off x="4030599" y="1442401"/>
            <a:ext cx="4861882" cy="3857093"/>
          </a:xfrm>
          <a:prstGeom prst="rect">
            <a:avLst/>
          </a:prstGeom>
        </p:spPr>
      </p:pic>
      <p:sp>
        <p:nvSpPr>
          <p:cNvPr id="3" name="TextBox 2"/>
          <p:cNvSpPr txBox="1"/>
          <p:nvPr/>
        </p:nvSpPr>
        <p:spPr>
          <a:xfrm>
            <a:off x="521551" y="2308249"/>
            <a:ext cx="2736647" cy="3000821"/>
          </a:xfrm>
          <a:prstGeom prst="rect">
            <a:avLst/>
          </a:prstGeom>
          <a:noFill/>
        </p:spPr>
        <p:txBody>
          <a:bodyPr wrap="none" rtlCol="0">
            <a:spAutoFit/>
          </a:bodyPr>
          <a:lstStyle/>
          <a:p>
            <a:r>
              <a:rPr lang="ru-RU" sz="2700" dirty="0"/>
              <a:t>Безопасность</a:t>
            </a:r>
          </a:p>
          <a:p>
            <a:r>
              <a:rPr lang="ru-RU" sz="2700" dirty="0"/>
              <a:t>Лидерство</a:t>
            </a:r>
          </a:p>
          <a:p>
            <a:r>
              <a:rPr lang="ru-RU" sz="2700" dirty="0"/>
              <a:t>Эмоции</a:t>
            </a:r>
          </a:p>
          <a:p>
            <a:r>
              <a:rPr lang="ru-RU" sz="2700" dirty="0"/>
              <a:t>Статус</a:t>
            </a:r>
          </a:p>
          <a:p>
            <a:r>
              <a:rPr lang="ru-RU" sz="2700" dirty="0"/>
              <a:t>Настроение</a:t>
            </a:r>
          </a:p>
          <a:p>
            <a:r>
              <a:rPr lang="ru-RU" sz="2700" dirty="0"/>
              <a:t>Отношение</a:t>
            </a:r>
          </a:p>
          <a:p>
            <a:r>
              <a:rPr lang="ru-RU" sz="2700" dirty="0"/>
              <a:t>Правда и обман</a:t>
            </a:r>
          </a:p>
        </p:txBody>
      </p:sp>
    </p:spTree>
    <p:extLst>
      <p:ext uri="{BB962C8B-B14F-4D97-AF65-F5344CB8AC3E}">
        <p14:creationId xmlns:p14="http://schemas.microsoft.com/office/powerpoint/2010/main" val="11432749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415498"/>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ПРОФАЙЛИНГ. АНАЛИЗ ГОЛОСА</a:t>
            </a: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pic>
        <p:nvPicPr>
          <p:cNvPr id="2" name="Изображение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475623"/>
            <a:ext cx="5314634" cy="4312795"/>
          </a:xfrm>
          <a:prstGeom prst="rect">
            <a:avLst/>
          </a:prstGeom>
        </p:spPr>
      </p:pic>
      <p:sp>
        <p:nvSpPr>
          <p:cNvPr id="3" name="TextBox 2"/>
          <p:cNvSpPr txBox="1"/>
          <p:nvPr/>
        </p:nvSpPr>
        <p:spPr>
          <a:xfrm>
            <a:off x="6047571" y="2942946"/>
            <a:ext cx="2730235" cy="553998"/>
          </a:xfrm>
          <a:prstGeom prst="rect">
            <a:avLst/>
          </a:prstGeom>
          <a:noFill/>
        </p:spPr>
        <p:txBody>
          <a:bodyPr wrap="none" rtlCol="0">
            <a:spAutoFit/>
          </a:bodyPr>
          <a:lstStyle/>
          <a:p>
            <a:r>
              <a:rPr lang="ru-RU" sz="3000" dirty="0"/>
              <a:t>Анализ голоса</a:t>
            </a:r>
          </a:p>
        </p:txBody>
      </p:sp>
    </p:spTree>
    <p:extLst>
      <p:ext uri="{BB962C8B-B14F-4D97-AF65-F5344CB8AC3E}">
        <p14:creationId xmlns:p14="http://schemas.microsoft.com/office/powerpoint/2010/main" val="2366240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415498"/>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ПРОФАЙЛИНГ. АНАЛИЗ ГОЛОСА</a:t>
            </a: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pic>
        <p:nvPicPr>
          <p:cNvPr id="2" name="Изображение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14" y="1335127"/>
            <a:ext cx="5508612" cy="4476539"/>
          </a:xfrm>
          <a:prstGeom prst="rect">
            <a:avLst/>
          </a:prstGeom>
        </p:spPr>
      </p:pic>
      <p:sp>
        <p:nvSpPr>
          <p:cNvPr id="3" name="TextBox 2"/>
          <p:cNvSpPr txBox="1"/>
          <p:nvPr/>
        </p:nvSpPr>
        <p:spPr>
          <a:xfrm>
            <a:off x="5754314" y="2672916"/>
            <a:ext cx="3441968" cy="738664"/>
          </a:xfrm>
          <a:prstGeom prst="rect">
            <a:avLst/>
          </a:prstGeom>
          <a:noFill/>
        </p:spPr>
        <p:txBody>
          <a:bodyPr wrap="none" rtlCol="0">
            <a:spAutoFit/>
          </a:bodyPr>
          <a:lstStyle/>
          <a:p>
            <a:r>
              <a:rPr lang="ru-RU" sz="2100" dirty="0"/>
              <a:t>Эмоциональный профиль </a:t>
            </a:r>
          </a:p>
          <a:p>
            <a:r>
              <a:rPr lang="ru-RU" sz="2100" dirty="0"/>
              <a:t>«бриллиант»</a:t>
            </a:r>
          </a:p>
        </p:txBody>
      </p:sp>
      <p:sp>
        <p:nvSpPr>
          <p:cNvPr id="6" name="TextBox 5"/>
          <p:cNvSpPr txBox="1"/>
          <p:nvPr/>
        </p:nvSpPr>
        <p:spPr>
          <a:xfrm>
            <a:off x="5761843" y="2119498"/>
            <a:ext cx="2730235" cy="553998"/>
          </a:xfrm>
          <a:prstGeom prst="rect">
            <a:avLst/>
          </a:prstGeom>
          <a:noFill/>
        </p:spPr>
        <p:txBody>
          <a:bodyPr wrap="none" rtlCol="0">
            <a:spAutoFit/>
          </a:bodyPr>
          <a:lstStyle/>
          <a:p>
            <a:r>
              <a:rPr lang="ru-RU" sz="3000" dirty="0"/>
              <a:t>Анализ голоса</a:t>
            </a:r>
          </a:p>
        </p:txBody>
      </p:sp>
    </p:spTree>
    <p:extLst>
      <p:ext uri="{BB962C8B-B14F-4D97-AF65-F5344CB8AC3E}">
        <p14:creationId xmlns:p14="http://schemas.microsoft.com/office/powerpoint/2010/main" val="20896601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415498"/>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ПРОФАЙЛИНГ. АНАЛИЗ ГОЛОСА</a:t>
            </a: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pic>
        <p:nvPicPr>
          <p:cNvPr id="2" name="Изображение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75" y="1372318"/>
            <a:ext cx="5490939" cy="4439348"/>
          </a:xfrm>
          <a:prstGeom prst="rect">
            <a:avLst/>
          </a:prstGeom>
        </p:spPr>
      </p:pic>
      <p:sp>
        <p:nvSpPr>
          <p:cNvPr id="8" name="TextBox 7"/>
          <p:cNvSpPr txBox="1"/>
          <p:nvPr/>
        </p:nvSpPr>
        <p:spPr>
          <a:xfrm>
            <a:off x="6047571" y="2942946"/>
            <a:ext cx="2730235" cy="553998"/>
          </a:xfrm>
          <a:prstGeom prst="rect">
            <a:avLst/>
          </a:prstGeom>
          <a:noFill/>
        </p:spPr>
        <p:txBody>
          <a:bodyPr wrap="none" rtlCol="0">
            <a:spAutoFit/>
          </a:bodyPr>
          <a:lstStyle/>
          <a:p>
            <a:r>
              <a:rPr lang="ru-RU" sz="3000" dirty="0"/>
              <a:t>Анализ голоса</a:t>
            </a:r>
          </a:p>
        </p:txBody>
      </p:sp>
    </p:spTree>
    <p:extLst>
      <p:ext uri="{BB962C8B-B14F-4D97-AF65-F5344CB8AC3E}">
        <p14:creationId xmlns:p14="http://schemas.microsoft.com/office/powerpoint/2010/main" val="1065467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415498"/>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ПРОФАЙЛИНГ. АНАЛИЗ ГОЛОСА И ЛИЦА</a:t>
            </a: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pic>
        <p:nvPicPr>
          <p:cNvPr id="2" name="Изображение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98" y="1430779"/>
            <a:ext cx="8622450" cy="4226927"/>
          </a:xfrm>
          <a:prstGeom prst="rect">
            <a:avLst/>
          </a:prstGeom>
        </p:spPr>
      </p:pic>
    </p:spTree>
    <p:extLst>
      <p:ext uri="{BB962C8B-B14F-4D97-AF65-F5344CB8AC3E}">
        <p14:creationId xmlns:p14="http://schemas.microsoft.com/office/powerpoint/2010/main" val="17254467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Психотипология по В.Пономоренко </a:t>
            </a:r>
            <a:r>
              <a:rPr lang="ru-RU" sz="14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(с изменениями)</a:t>
            </a: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479" y="620688"/>
            <a:ext cx="7705074" cy="5778806"/>
          </a:xfrm>
          <a:prstGeom prst="rect">
            <a:avLst/>
          </a:prstGeom>
        </p:spPr>
      </p:pic>
    </p:spTree>
    <p:extLst>
      <p:ext uri="{BB962C8B-B14F-4D97-AF65-F5344CB8AC3E}">
        <p14:creationId xmlns:p14="http://schemas.microsoft.com/office/powerpoint/2010/main" val="17899200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738664"/>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ПРОФАЙЛИНГ. </a:t>
            </a:r>
          </a:p>
          <a:p>
            <a:pPr algn="ctr">
              <a:defRPr/>
            </a:pPr>
            <a:r>
              <a:rPr lang="ru-RU" sz="2100" dirty="0">
                <a:solidFill>
                  <a:schemeClr val="bg1"/>
                </a:solidFill>
                <a:latin typeface="Segoe UI Semibold" panose="020B0702040204020203" pitchFamily="34" charset="0"/>
                <a:cs typeface="Segoe UI Semibold" panose="020B0702040204020203" pitchFamily="34" charset="0"/>
              </a:rPr>
              <a:t>Модуль профайлинга </a:t>
            </a:r>
            <a:r>
              <a:rPr lang="en-US" sz="2100" dirty="0" err="1">
                <a:solidFill>
                  <a:schemeClr val="bg1"/>
                </a:solidFill>
                <a:latin typeface="Segoe UI Semibold" panose="020B0702040204020203" pitchFamily="34" charset="0"/>
                <a:cs typeface="Segoe UI Semibold" panose="020B0702040204020203" pitchFamily="34" charset="0"/>
              </a:rPr>
              <a:t>SearchInform</a:t>
            </a:r>
            <a:endParaRPr lang="ru-RU" sz="2100"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sp>
        <p:nvSpPr>
          <p:cNvPr id="4" name="TextBox 3"/>
          <p:cNvSpPr txBox="1"/>
          <p:nvPr/>
        </p:nvSpPr>
        <p:spPr>
          <a:xfrm>
            <a:off x="521550" y="2834935"/>
            <a:ext cx="7776865" cy="1384995"/>
          </a:xfrm>
          <a:prstGeom prst="rect">
            <a:avLst/>
          </a:prstGeom>
          <a:noFill/>
        </p:spPr>
        <p:txBody>
          <a:bodyPr wrap="square" rtlCol="0">
            <a:spAutoFit/>
          </a:bodyPr>
          <a:lstStyle/>
          <a:p>
            <a:pPr algn="ctr"/>
            <a:r>
              <a:rPr lang="ru-RU" sz="2100" b="1" dirty="0"/>
              <a:t>Модуль профайлинга </a:t>
            </a:r>
            <a:r>
              <a:rPr lang="en-US" sz="2100" b="1" dirty="0" err="1"/>
              <a:t>SearchInform</a:t>
            </a:r>
            <a:endParaRPr lang="ru-RU" sz="2100" b="1" dirty="0"/>
          </a:p>
          <a:p>
            <a:pPr algn="ctr"/>
            <a:r>
              <a:rPr lang="ru-RU" sz="2100" b="1" dirty="0"/>
              <a:t>Дает возможность </a:t>
            </a:r>
            <a:r>
              <a:rPr lang="ru-RU" sz="2100" b="1" dirty="0" err="1"/>
              <a:t>нетестово</a:t>
            </a:r>
            <a:r>
              <a:rPr lang="ru-RU" sz="2100" b="1" dirty="0"/>
              <a:t> определить более 50-ти </a:t>
            </a:r>
          </a:p>
          <a:p>
            <a:pPr algn="ctr"/>
            <a:r>
              <a:rPr lang="ru-RU" sz="2100" b="1" dirty="0"/>
              <a:t>психологических характеристик и сравнить персонал по этим параметрам между собой</a:t>
            </a:r>
          </a:p>
        </p:txBody>
      </p:sp>
    </p:spTree>
    <p:extLst>
      <p:ext uri="{BB962C8B-B14F-4D97-AF65-F5344CB8AC3E}">
        <p14:creationId xmlns:p14="http://schemas.microsoft.com/office/powerpoint/2010/main" val="12395142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738664"/>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ПРОФАЙЛИНГ. </a:t>
            </a:r>
          </a:p>
          <a:p>
            <a:pPr algn="ctr">
              <a:defRPr/>
            </a:pPr>
            <a:r>
              <a:rPr lang="ru-RU" sz="2100" dirty="0">
                <a:solidFill>
                  <a:schemeClr val="bg1"/>
                </a:solidFill>
                <a:latin typeface="Segoe UI Semibold" panose="020B0702040204020203" pitchFamily="34" charset="0"/>
                <a:cs typeface="Segoe UI Semibold" panose="020B0702040204020203" pitchFamily="34" charset="0"/>
              </a:rPr>
              <a:t>Модуль профайлинга </a:t>
            </a:r>
            <a:r>
              <a:rPr lang="en-US" sz="2100" dirty="0" err="1">
                <a:solidFill>
                  <a:schemeClr val="bg1"/>
                </a:solidFill>
                <a:latin typeface="Segoe UI Semibold" panose="020B0702040204020203" pitchFamily="34" charset="0"/>
                <a:cs typeface="Segoe UI Semibold" panose="020B0702040204020203" pitchFamily="34" charset="0"/>
              </a:rPr>
              <a:t>SearchInform</a:t>
            </a:r>
            <a:endParaRPr lang="ru-RU" sz="2100"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sp>
        <p:nvSpPr>
          <p:cNvPr id="4" name="TextBox 3"/>
          <p:cNvSpPr txBox="1"/>
          <p:nvPr/>
        </p:nvSpPr>
        <p:spPr>
          <a:xfrm>
            <a:off x="2465767" y="2371630"/>
            <a:ext cx="3780419" cy="646331"/>
          </a:xfrm>
          <a:prstGeom prst="rect">
            <a:avLst/>
          </a:prstGeom>
          <a:solidFill>
            <a:schemeClr val="accent1">
              <a:alpha val="50000"/>
            </a:schemeClr>
          </a:solidFill>
        </p:spPr>
        <p:txBody>
          <a:bodyPr wrap="square" rtlCol="0">
            <a:spAutoFit/>
          </a:bodyPr>
          <a:lstStyle/>
          <a:p>
            <a:r>
              <a:rPr lang="ru-RU" b="1" dirty="0"/>
              <a:t>Понятие «Нормы» в модуле </a:t>
            </a:r>
          </a:p>
          <a:p>
            <a:r>
              <a:rPr lang="en-US" b="1" dirty="0" err="1"/>
              <a:t>SearchInform</a:t>
            </a:r>
            <a:r>
              <a:rPr lang="en-US" b="1" dirty="0"/>
              <a:t> Profiling Module</a:t>
            </a:r>
            <a:endParaRPr lang="ru-RU" b="1" dirty="0"/>
          </a:p>
        </p:txBody>
      </p:sp>
      <p:sp>
        <p:nvSpPr>
          <p:cNvPr id="10" name="TextBox 9"/>
          <p:cNvSpPr txBox="1"/>
          <p:nvPr/>
        </p:nvSpPr>
        <p:spPr>
          <a:xfrm>
            <a:off x="1331641" y="3645025"/>
            <a:ext cx="2029331" cy="646331"/>
          </a:xfrm>
          <a:prstGeom prst="rect">
            <a:avLst/>
          </a:prstGeom>
          <a:solidFill>
            <a:schemeClr val="accent1">
              <a:alpha val="50000"/>
            </a:schemeClr>
          </a:solidFill>
        </p:spPr>
        <p:txBody>
          <a:bodyPr wrap="square" rtlCol="0">
            <a:spAutoFit/>
          </a:bodyPr>
          <a:lstStyle/>
          <a:p>
            <a:pPr algn="ctr"/>
            <a:r>
              <a:rPr lang="ru-RU" dirty="0"/>
              <a:t>«Общепринятая» норма</a:t>
            </a:r>
          </a:p>
        </p:txBody>
      </p:sp>
      <p:sp>
        <p:nvSpPr>
          <p:cNvPr id="12" name="TextBox 11"/>
          <p:cNvSpPr txBox="1"/>
          <p:nvPr/>
        </p:nvSpPr>
        <p:spPr>
          <a:xfrm>
            <a:off x="5436097" y="3645024"/>
            <a:ext cx="2376263" cy="646331"/>
          </a:xfrm>
          <a:prstGeom prst="rect">
            <a:avLst/>
          </a:prstGeom>
          <a:solidFill>
            <a:schemeClr val="accent1">
              <a:alpha val="47000"/>
            </a:schemeClr>
          </a:solidFill>
        </p:spPr>
        <p:txBody>
          <a:bodyPr wrap="square" rtlCol="0">
            <a:spAutoFit/>
          </a:bodyPr>
          <a:lstStyle/>
          <a:p>
            <a:pPr algn="ctr"/>
            <a:r>
              <a:rPr lang="ru-RU"/>
              <a:t>Нормализованная норма по </a:t>
            </a:r>
            <a:r>
              <a:rPr lang="ru-RU" dirty="0"/>
              <a:t>«корпусу»</a:t>
            </a:r>
          </a:p>
        </p:txBody>
      </p:sp>
    </p:spTree>
    <p:extLst>
      <p:ext uri="{BB962C8B-B14F-4D97-AF65-F5344CB8AC3E}">
        <p14:creationId xmlns:p14="http://schemas.microsoft.com/office/powerpoint/2010/main" val="9647686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738664"/>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ПРОФАЙЛИНГ. </a:t>
            </a:r>
          </a:p>
          <a:p>
            <a:pPr algn="ctr">
              <a:defRPr/>
            </a:pPr>
            <a:r>
              <a:rPr lang="ru-RU" sz="2100" dirty="0">
                <a:solidFill>
                  <a:schemeClr val="bg1"/>
                </a:solidFill>
                <a:latin typeface="Segoe UI Semibold" panose="020B0702040204020203" pitchFamily="34" charset="0"/>
                <a:cs typeface="Segoe UI Semibold" panose="020B0702040204020203" pitchFamily="34" charset="0"/>
              </a:rPr>
              <a:t>Модуль профайлинга </a:t>
            </a:r>
            <a:r>
              <a:rPr lang="en-US" sz="2100" dirty="0" err="1">
                <a:solidFill>
                  <a:schemeClr val="bg1"/>
                </a:solidFill>
                <a:latin typeface="Segoe UI Semibold" panose="020B0702040204020203" pitchFamily="34" charset="0"/>
                <a:cs typeface="Segoe UI Semibold" panose="020B0702040204020203" pitchFamily="34" charset="0"/>
              </a:rPr>
              <a:t>SearchInform</a:t>
            </a:r>
            <a:endParaRPr lang="ru-RU" sz="2100"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sp>
        <p:nvSpPr>
          <p:cNvPr id="4" name="TextBox 3"/>
          <p:cNvSpPr txBox="1"/>
          <p:nvPr/>
        </p:nvSpPr>
        <p:spPr>
          <a:xfrm>
            <a:off x="2789803" y="1754814"/>
            <a:ext cx="3780419" cy="369332"/>
          </a:xfrm>
          <a:prstGeom prst="rect">
            <a:avLst/>
          </a:prstGeom>
          <a:solidFill>
            <a:schemeClr val="accent1">
              <a:alpha val="50000"/>
            </a:schemeClr>
          </a:solidFill>
        </p:spPr>
        <p:txBody>
          <a:bodyPr wrap="square" rtlCol="0">
            <a:spAutoFit/>
          </a:bodyPr>
          <a:lstStyle/>
          <a:p>
            <a:r>
              <a:rPr lang="ru-RU" b="1"/>
              <a:t>Слабые и сильные стороны</a:t>
            </a:r>
            <a:endParaRPr lang="ru-RU" b="1" dirty="0"/>
          </a:p>
        </p:txBody>
      </p:sp>
      <p:sp>
        <p:nvSpPr>
          <p:cNvPr id="10" name="TextBox 9"/>
          <p:cNvSpPr txBox="1"/>
          <p:nvPr/>
        </p:nvSpPr>
        <p:spPr>
          <a:xfrm>
            <a:off x="2033718" y="2179298"/>
            <a:ext cx="5670630" cy="646331"/>
          </a:xfrm>
          <a:prstGeom prst="rect">
            <a:avLst/>
          </a:prstGeom>
          <a:solidFill>
            <a:schemeClr val="accent1">
              <a:alpha val="50000"/>
            </a:schemeClr>
          </a:solidFill>
        </p:spPr>
        <p:txBody>
          <a:bodyPr wrap="square" rtlCol="0">
            <a:spAutoFit/>
          </a:bodyPr>
          <a:lstStyle/>
          <a:p>
            <a:pPr algn="ctr"/>
            <a:r>
              <a:rPr lang="ru-RU" dirty="0"/>
              <a:t>3 наиболее отличающейся от нормализированной нормы положительных и отрицательных качества</a:t>
            </a:r>
          </a:p>
        </p:txBody>
      </p:sp>
      <p:pic>
        <p:nvPicPr>
          <p:cNvPr id="2" name="Изображение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57" y="3104964"/>
            <a:ext cx="8639175" cy="2268252"/>
          </a:xfrm>
          <a:prstGeom prst="rect">
            <a:avLst/>
          </a:prstGeom>
        </p:spPr>
      </p:pic>
    </p:spTree>
    <p:extLst>
      <p:ext uri="{BB962C8B-B14F-4D97-AF65-F5344CB8AC3E}">
        <p14:creationId xmlns:p14="http://schemas.microsoft.com/office/powerpoint/2010/main" val="596848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738664"/>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ПРОФАЙЛИНГ. </a:t>
            </a:r>
          </a:p>
          <a:p>
            <a:pPr algn="ctr">
              <a:defRPr/>
            </a:pPr>
            <a:r>
              <a:rPr lang="ru-RU" sz="2100" dirty="0">
                <a:solidFill>
                  <a:schemeClr val="bg1"/>
                </a:solidFill>
                <a:latin typeface="Segoe UI Semibold" panose="020B0702040204020203" pitchFamily="34" charset="0"/>
                <a:cs typeface="Segoe UI Semibold" panose="020B0702040204020203" pitchFamily="34" charset="0"/>
              </a:rPr>
              <a:t>Модуль профайлинга </a:t>
            </a:r>
            <a:r>
              <a:rPr lang="en-US" sz="2100" dirty="0" err="1">
                <a:solidFill>
                  <a:schemeClr val="bg1"/>
                </a:solidFill>
                <a:latin typeface="Segoe UI Semibold" panose="020B0702040204020203" pitchFamily="34" charset="0"/>
                <a:cs typeface="Segoe UI Semibold" panose="020B0702040204020203" pitchFamily="34" charset="0"/>
              </a:rPr>
              <a:t>SearchInform</a:t>
            </a:r>
            <a:endParaRPr lang="ru-RU" sz="2100"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sp>
        <p:nvSpPr>
          <p:cNvPr id="4" name="TextBox 3"/>
          <p:cNvSpPr txBox="1"/>
          <p:nvPr/>
        </p:nvSpPr>
        <p:spPr>
          <a:xfrm>
            <a:off x="2789803" y="1754814"/>
            <a:ext cx="3780419" cy="369332"/>
          </a:xfrm>
          <a:prstGeom prst="rect">
            <a:avLst/>
          </a:prstGeom>
          <a:solidFill>
            <a:schemeClr val="accent1">
              <a:alpha val="50000"/>
            </a:schemeClr>
          </a:solidFill>
        </p:spPr>
        <p:txBody>
          <a:bodyPr wrap="square" rtlCol="0">
            <a:spAutoFit/>
          </a:bodyPr>
          <a:lstStyle/>
          <a:p>
            <a:r>
              <a:rPr lang="ru-RU" b="1"/>
              <a:t>Слабые и сильные стороны</a:t>
            </a:r>
            <a:endParaRPr lang="ru-RU" b="1" dirty="0"/>
          </a:p>
        </p:txBody>
      </p:sp>
      <p:sp>
        <p:nvSpPr>
          <p:cNvPr id="10" name="TextBox 9"/>
          <p:cNvSpPr txBox="1"/>
          <p:nvPr/>
        </p:nvSpPr>
        <p:spPr>
          <a:xfrm>
            <a:off x="1061610" y="2304683"/>
            <a:ext cx="7506834" cy="646331"/>
          </a:xfrm>
          <a:prstGeom prst="rect">
            <a:avLst/>
          </a:prstGeom>
          <a:solidFill>
            <a:schemeClr val="accent1">
              <a:alpha val="50000"/>
            </a:schemeClr>
          </a:solidFill>
        </p:spPr>
        <p:txBody>
          <a:bodyPr wrap="square" rtlCol="0">
            <a:spAutoFit/>
          </a:bodyPr>
          <a:lstStyle/>
          <a:p>
            <a:pPr algn="ctr"/>
            <a:r>
              <a:rPr lang="ru-RU" dirty="0"/>
              <a:t>3 наиболее отличающейся от нормализированной нормы положительных и отрицательных качества</a:t>
            </a:r>
          </a:p>
        </p:txBody>
      </p:sp>
      <p:pic>
        <p:nvPicPr>
          <p:cNvPr id="3" name="Изображение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024" y="3212976"/>
            <a:ext cx="6657975" cy="1724025"/>
          </a:xfrm>
          <a:prstGeom prst="rect">
            <a:avLst/>
          </a:prstGeom>
        </p:spPr>
      </p:pic>
    </p:spTree>
    <p:extLst>
      <p:ext uri="{BB962C8B-B14F-4D97-AF65-F5344CB8AC3E}">
        <p14:creationId xmlns:p14="http://schemas.microsoft.com/office/powerpoint/2010/main" val="14620236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738664"/>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ПРОФАЙЛИНГ. </a:t>
            </a:r>
          </a:p>
          <a:p>
            <a:pPr algn="ctr">
              <a:defRPr/>
            </a:pPr>
            <a:r>
              <a:rPr lang="ru-RU" sz="2100" dirty="0">
                <a:solidFill>
                  <a:schemeClr val="bg1"/>
                </a:solidFill>
                <a:latin typeface="Segoe UI Semibold" panose="020B0702040204020203" pitchFamily="34" charset="0"/>
                <a:cs typeface="Segoe UI Semibold" panose="020B0702040204020203" pitchFamily="34" charset="0"/>
              </a:rPr>
              <a:t>Модуль профайлинга </a:t>
            </a:r>
            <a:r>
              <a:rPr lang="en-US" sz="2100" dirty="0" err="1">
                <a:solidFill>
                  <a:schemeClr val="bg1"/>
                </a:solidFill>
                <a:latin typeface="Segoe UI Semibold" panose="020B0702040204020203" pitchFamily="34" charset="0"/>
                <a:cs typeface="Segoe UI Semibold" panose="020B0702040204020203" pitchFamily="34" charset="0"/>
              </a:rPr>
              <a:t>SearchInform</a:t>
            </a:r>
            <a:endParaRPr lang="ru-RU" sz="2100"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sp>
        <p:nvSpPr>
          <p:cNvPr id="4" name="TextBox 3"/>
          <p:cNvSpPr txBox="1"/>
          <p:nvPr/>
        </p:nvSpPr>
        <p:spPr>
          <a:xfrm>
            <a:off x="2789803" y="1754814"/>
            <a:ext cx="3780419" cy="369332"/>
          </a:xfrm>
          <a:prstGeom prst="rect">
            <a:avLst/>
          </a:prstGeom>
          <a:solidFill>
            <a:schemeClr val="accent1">
              <a:alpha val="50000"/>
            </a:schemeClr>
          </a:solidFill>
        </p:spPr>
        <p:txBody>
          <a:bodyPr wrap="square" rtlCol="0">
            <a:spAutoFit/>
          </a:bodyPr>
          <a:lstStyle/>
          <a:p>
            <a:r>
              <a:rPr lang="ru-RU" b="1"/>
              <a:t>Слабые и сильные стороны</a:t>
            </a:r>
            <a:endParaRPr lang="ru-RU" b="1" dirty="0"/>
          </a:p>
        </p:txBody>
      </p:sp>
      <p:sp>
        <p:nvSpPr>
          <p:cNvPr id="10" name="TextBox 9"/>
          <p:cNvSpPr txBox="1"/>
          <p:nvPr/>
        </p:nvSpPr>
        <p:spPr>
          <a:xfrm>
            <a:off x="1817694" y="2291921"/>
            <a:ext cx="5886654" cy="646331"/>
          </a:xfrm>
          <a:prstGeom prst="rect">
            <a:avLst/>
          </a:prstGeom>
          <a:solidFill>
            <a:schemeClr val="accent1">
              <a:alpha val="50000"/>
            </a:schemeClr>
          </a:solidFill>
        </p:spPr>
        <p:txBody>
          <a:bodyPr wrap="square" rtlCol="0">
            <a:spAutoFit/>
          </a:bodyPr>
          <a:lstStyle/>
          <a:p>
            <a:pPr algn="ctr"/>
            <a:r>
              <a:rPr lang="ru-RU" dirty="0"/>
              <a:t>3 наиболее отличающейся от нормализированной нормы положительных и отрицательных качества</a:t>
            </a:r>
          </a:p>
        </p:txBody>
      </p:sp>
      <p:pic>
        <p:nvPicPr>
          <p:cNvPr id="3" name="Изображение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250" y="3266982"/>
            <a:ext cx="6667500" cy="1724025"/>
          </a:xfrm>
          <a:prstGeom prst="rect">
            <a:avLst/>
          </a:prstGeom>
        </p:spPr>
      </p:pic>
    </p:spTree>
    <p:extLst>
      <p:ext uri="{BB962C8B-B14F-4D97-AF65-F5344CB8AC3E}">
        <p14:creationId xmlns:p14="http://schemas.microsoft.com/office/powerpoint/2010/main" val="3455984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738664"/>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ПРОФАЙЛИНГ. </a:t>
            </a:r>
          </a:p>
          <a:p>
            <a:pPr algn="ctr">
              <a:defRPr/>
            </a:pPr>
            <a:r>
              <a:rPr lang="ru-RU" sz="2100" dirty="0">
                <a:solidFill>
                  <a:schemeClr val="bg1"/>
                </a:solidFill>
                <a:latin typeface="Segoe UI Semibold" panose="020B0702040204020203" pitchFamily="34" charset="0"/>
                <a:cs typeface="Segoe UI Semibold" panose="020B0702040204020203" pitchFamily="34" charset="0"/>
              </a:rPr>
              <a:t>Модуль профайлинга </a:t>
            </a:r>
            <a:r>
              <a:rPr lang="en-US" sz="2100" dirty="0" err="1">
                <a:solidFill>
                  <a:schemeClr val="bg1"/>
                </a:solidFill>
                <a:latin typeface="Segoe UI Semibold" panose="020B0702040204020203" pitchFamily="34" charset="0"/>
                <a:cs typeface="Segoe UI Semibold" panose="020B0702040204020203" pitchFamily="34" charset="0"/>
              </a:rPr>
              <a:t>SearchInform</a:t>
            </a:r>
            <a:endParaRPr lang="ru-RU" sz="2100"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sp>
        <p:nvSpPr>
          <p:cNvPr id="4" name="TextBox 3"/>
          <p:cNvSpPr txBox="1"/>
          <p:nvPr/>
        </p:nvSpPr>
        <p:spPr>
          <a:xfrm>
            <a:off x="2789803" y="1754814"/>
            <a:ext cx="3780419" cy="369332"/>
          </a:xfrm>
          <a:prstGeom prst="rect">
            <a:avLst/>
          </a:prstGeom>
          <a:solidFill>
            <a:schemeClr val="accent1">
              <a:alpha val="50000"/>
            </a:schemeClr>
          </a:solidFill>
        </p:spPr>
        <p:txBody>
          <a:bodyPr wrap="square" rtlCol="0">
            <a:spAutoFit/>
          </a:bodyPr>
          <a:lstStyle/>
          <a:p>
            <a:r>
              <a:rPr lang="ru-RU" b="1"/>
              <a:t>Слабые и сильные стороны</a:t>
            </a:r>
            <a:endParaRPr lang="ru-RU" b="1" dirty="0"/>
          </a:p>
        </p:txBody>
      </p:sp>
      <p:sp>
        <p:nvSpPr>
          <p:cNvPr id="10" name="TextBox 9"/>
          <p:cNvSpPr txBox="1"/>
          <p:nvPr/>
        </p:nvSpPr>
        <p:spPr>
          <a:xfrm>
            <a:off x="1817694" y="2291921"/>
            <a:ext cx="5886654" cy="646331"/>
          </a:xfrm>
          <a:prstGeom prst="rect">
            <a:avLst/>
          </a:prstGeom>
          <a:solidFill>
            <a:schemeClr val="accent1">
              <a:alpha val="50000"/>
            </a:schemeClr>
          </a:solidFill>
        </p:spPr>
        <p:txBody>
          <a:bodyPr wrap="square" rtlCol="0">
            <a:spAutoFit/>
          </a:bodyPr>
          <a:lstStyle/>
          <a:p>
            <a:pPr algn="ctr"/>
            <a:r>
              <a:rPr lang="ru-RU" dirty="0"/>
              <a:t>3 наиболее отличающейся от нормализированной нормы положительных и отрицательных качества</a:t>
            </a:r>
          </a:p>
        </p:txBody>
      </p:sp>
      <p:pic>
        <p:nvPicPr>
          <p:cNvPr id="2" name="Изображение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044" y="3332552"/>
            <a:ext cx="6696075" cy="1733550"/>
          </a:xfrm>
          <a:prstGeom prst="rect">
            <a:avLst/>
          </a:prstGeom>
        </p:spPr>
      </p:pic>
    </p:spTree>
    <p:extLst>
      <p:ext uri="{BB962C8B-B14F-4D97-AF65-F5344CB8AC3E}">
        <p14:creationId xmlns:p14="http://schemas.microsoft.com/office/powerpoint/2010/main" val="1459233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738664"/>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ПРОФАЙЛИНГ. </a:t>
            </a:r>
          </a:p>
          <a:p>
            <a:pPr algn="ctr">
              <a:defRPr/>
            </a:pPr>
            <a:r>
              <a:rPr lang="ru-RU" sz="2100" dirty="0">
                <a:solidFill>
                  <a:schemeClr val="bg1"/>
                </a:solidFill>
                <a:latin typeface="Segoe UI Semibold" panose="020B0702040204020203" pitchFamily="34" charset="0"/>
                <a:cs typeface="Segoe UI Semibold" panose="020B0702040204020203" pitchFamily="34" charset="0"/>
              </a:rPr>
              <a:t>Модуль профайлинга </a:t>
            </a:r>
            <a:r>
              <a:rPr lang="en-US" sz="2100" dirty="0" err="1">
                <a:solidFill>
                  <a:schemeClr val="bg1"/>
                </a:solidFill>
                <a:latin typeface="Segoe UI Semibold" panose="020B0702040204020203" pitchFamily="34" charset="0"/>
                <a:cs typeface="Segoe UI Semibold" panose="020B0702040204020203" pitchFamily="34" charset="0"/>
              </a:rPr>
              <a:t>SearchInform</a:t>
            </a:r>
            <a:endParaRPr lang="ru-RU" sz="2100"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sp>
        <p:nvSpPr>
          <p:cNvPr id="4" name="TextBox 3"/>
          <p:cNvSpPr txBox="1"/>
          <p:nvPr/>
        </p:nvSpPr>
        <p:spPr>
          <a:xfrm>
            <a:off x="953598" y="1726958"/>
            <a:ext cx="6966775" cy="369332"/>
          </a:xfrm>
          <a:prstGeom prst="rect">
            <a:avLst/>
          </a:prstGeom>
          <a:noFill/>
        </p:spPr>
        <p:txBody>
          <a:bodyPr wrap="square" rtlCol="0">
            <a:spAutoFit/>
          </a:bodyPr>
          <a:lstStyle/>
          <a:p>
            <a:r>
              <a:rPr lang="ru-RU" b="1" dirty="0"/>
              <a:t>Модуль профайлинга </a:t>
            </a:r>
            <a:r>
              <a:rPr lang="en-US" b="1" dirty="0" err="1"/>
              <a:t>SearchInform</a:t>
            </a:r>
            <a:r>
              <a:rPr lang="en-US" b="1" dirty="0"/>
              <a:t>. </a:t>
            </a:r>
            <a:r>
              <a:rPr lang="ru-RU" b="1" dirty="0"/>
              <a:t>Мы определяем</a:t>
            </a:r>
          </a:p>
        </p:txBody>
      </p:sp>
      <p:sp>
        <p:nvSpPr>
          <p:cNvPr id="9" name="TextBox 8"/>
          <p:cNvSpPr txBox="1"/>
          <p:nvPr/>
        </p:nvSpPr>
        <p:spPr>
          <a:xfrm>
            <a:off x="5112060" y="2227334"/>
            <a:ext cx="3888432" cy="369332"/>
          </a:xfrm>
          <a:prstGeom prst="rect">
            <a:avLst/>
          </a:prstGeom>
          <a:solidFill>
            <a:schemeClr val="accent1">
              <a:lumMod val="40000"/>
              <a:lumOff val="60000"/>
            </a:schemeClr>
          </a:solidFill>
        </p:spPr>
        <p:txBody>
          <a:bodyPr wrap="square" rtlCol="0">
            <a:spAutoFit/>
          </a:bodyPr>
          <a:lstStyle/>
          <a:p>
            <a:r>
              <a:rPr lang="ru-RU" b="1" dirty="0"/>
              <a:t>Базовые эмоции </a:t>
            </a:r>
            <a:r>
              <a:rPr lang="ru-RU" b="1"/>
              <a:t>и настроения</a:t>
            </a:r>
            <a:endParaRPr lang="ru-RU" b="1" dirty="0"/>
          </a:p>
        </p:txBody>
      </p:sp>
      <p:sp>
        <p:nvSpPr>
          <p:cNvPr id="10" name="TextBox 9"/>
          <p:cNvSpPr txBox="1"/>
          <p:nvPr/>
        </p:nvSpPr>
        <p:spPr>
          <a:xfrm>
            <a:off x="382429" y="2672916"/>
            <a:ext cx="2569391" cy="3139321"/>
          </a:xfrm>
          <a:prstGeom prst="rect">
            <a:avLst/>
          </a:prstGeom>
          <a:noFill/>
        </p:spPr>
        <p:txBody>
          <a:bodyPr wrap="square" rtlCol="0">
            <a:spAutoFit/>
          </a:bodyPr>
          <a:lstStyle/>
          <a:p>
            <a:r>
              <a:rPr lang="ru-RU" dirty="0"/>
              <a:t>Аккуратность</a:t>
            </a:r>
          </a:p>
          <a:p>
            <a:r>
              <a:rPr lang="ru-RU" dirty="0"/>
              <a:t>Активность</a:t>
            </a:r>
          </a:p>
          <a:p>
            <a:r>
              <a:rPr lang="ru-RU" dirty="0"/>
              <a:t>Конфликтность</a:t>
            </a:r>
          </a:p>
          <a:p>
            <a:r>
              <a:rPr lang="ru-RU" dirty="0"/>
              <a:t>Общительность</a:t>
            </a:r>
          </a:p>
          <a:p>
            <a:r>
              <a:rPr lang="ru-RU" dirty="0"/>
              <a:t>Ответственность</a:t>
            </a:r>
          </a:p>
          <a:p>
            <a:r>
              <a:rPr lang="ru-RU" dirty="0"/>
              <a:t>Решительность</a:t>
            </a:r>
          </a:p>
          <a:p>
            <a:r>
              <a:rPr lang="ru-RU" dirty="0"/>
              <a:t>Стрессоустойчивость</a:t>
            </a:r>
          </a:p>
          <a:p>
            <a:r>
              <a:rPr lang="ru-RU" dirty="0"/>
              <a:t>Уверенность</a:t>
            </a:r>
          </a:p>
          <a:p>
            <a:r>
              <a:rPr lang="ru-RU" dirty="0"/>
              <a:t>Эгоистичность</a:t>
            </a:r>
          </a:p>
          <a:p>
            <a:r>
              <a:rPr lang="ru-RU" dirty="0"/>
              <a:t>Уровень притязаний</a:t>
            </a:r>
          </a:p>
          <a:p>
            <a:r>
              <a:rPr lang="ru-RU" dirty="0"/>
              <a:t>И еще 23</a:t>
            </a:r>
          </a:p>
        </p:txBody>
      </p:sp>
      <p:sp>
        <p:nvSpPr>
          <p:cNvPr id="12" name="TextBox 11"/>
          <p:cNvSpPr txBox="1"/>
          <p:nvPr/>
        </p:nvSpPr>
        <p:spPr>
          <a:xfrm>
            <a:off x="5350982" y="2702426"/>
            <a:ext cx="2569391" cy="3139321"/>
          </a:xfrm>
          <a:prstGeom prst="rect">
            <a:avLst/>
          </a:prstGeom>
          <a:noFill/>
        </p:spPr>
        <p:txBody>
          <a:bodyPr wrap="square" rtlCol="0">
            <a:spAutoFit/>
          </a:bodyPr>
          <a:lstStyle/>
          <a:p>
            <a:r>
              <a:rPr lang="ru-RU" dirty="0"/>
              <a:t>Гнев</a:t>
            </a:r>
          </a:p>
          <a:p>
            <a:r>
              <a:rPr lang="ru-RU" dirty="0"/>
              <a:t>Радость</a:t>
            </a:r>
          </a:p>
          <a:p>
            <a:r>
              <a:rPr lang="ru-RU" dirty="0"/>
              <a:t>Печаль</a:t>
            </a:r>
          </a:p>
          <a:p>
            <a:r>
              <a:rPr lang="ru-RU" dirty="0"/>
              <a:t>Отвращение</a:t>
            </a:r>
          </a:p>
          <a:p>
            <a:r>
              <a:rPr lang="ru-RU" dirty="0"/>
              <a:t>Презрение</a:t>
            </a:r>
          </a:p>
          <a:p>
            <a:r>
              <a:rPr lang="ru-RU" dirty="0"/>
              <a:t>Удивление</a:t>
            </a:r>
          </a:p>
          <a:p>
            <a:r>
              <a:rPr lang="ru-RU" dirty="0"/>
              <a:t>Тревога</a:t>
            </a:r>
          </a:p>
          <a:p>
            <a:r>
              <a:rPr lang="ru-RU" dirty="0"/>
              <a:t>Обида</a:t>
            </a:r>
          </a:p>
          <a:p>
            <a:r>
              <a:rPr lang="ru-RU" dirty="0"/>
              <a:t>Горделивость</a:t>
            </a:r>
          </a:p>
          <a:p>
            <a:r>
              <a:rPr lang="ru-RU" dirty="0"/>
              <a:t>Пессимизм / Оптимизм</a:t>
            </a:r>
          </a:p>
        </p:txBody>
      </p:sp>
      <p:sp>
        <p:nvSpPr>
          <p:cNvPr id="13" name="TextBox 12"/>
          <p:cNvSpPr txBox="1"/>
          <p:nvPr/>
        </p:nvSpPr>
        <p:spPr>
          <a:xfrm>
            <a:off x="382429" y="2234185"/>
            <a:ext cx="3078342" cy="646331"/>
          </a:xfrm>
          <a:prstGeom prst="rect">
            <a:avLst/>
          </a:prstGeom>
          <a:solidFill>
            <a:schemeClr val="accent1">
              <a:lumMod val="40000"/>
              <a:lumOff val="60000"/>
            </a:schemeClr>
          </a:solidFill>
        </p:spPr>
        <p:txBody>
          <a:bodyPr wrap="square" rtlCol="0">
            <a:spAutoFit/>
          </a:bodyPr>
          <a:lstStyle/>
          <a:p>
            <a:r>
              <a:rPr lang="ru-RU" b="1" dirty="0"/>
              <a:t>32 </a:t>
            </a:r>
            <a:r>
              <a:rPr lang="ru-RU" b="1"/>
              <a:t>личностных качества</a:t>
            </a:r>
            <a:endParaRPr lang="ru-RU" b="1" dirty="0"/>
          </a:p>
        </p:txBody>
      </p:sp>
    </p:spTree>
    <p:extLst>
      <p:ext uri="{BB962C8B-B14F-4D97-AF65-F5344CB8AC3E}">
        <p14:creationId xmlns:p14="http://schemas.microsoft.com/office/powerpoint/2010/main" val="10995909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415498"/>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Модуль профайлинга </a:t>
            </a:r>
            <a:r>
              <a:rPr lang="en-US" sz="2100" dirty="0" err="1">
                <a:solidFill>
                  <a:schemeClr val="bg1"/>
                </a:solidFill>
                <a:latin typeface="Segoe UI Semibold" panose="020B0702040204020203" pitchFamily="34" charset="0"/>
                <a:cs typeface="Segoe UI Semibold" panose="020B0702040204020203" pitchFamily="34" charset="0"/>
              </a:rPr>
              <a:t>SearchInform</a:t>
            </a:r>
            <a:endParaRPr lang="ru-RU" sz="2100"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sp>
        <p:nvSpPr>
          <p:cNvPr id="4" name="TextBox 3"/>
          <p:cNvSpPr txBox="1"/>
          <p:nvPr/>
        </p:nvSpPr>
        <p:spPr>
          <a:xfrm>
            <a:off x="2546775" y="1221554"/>
            <a:ext cx="4050450" cy="369332"/>
          </a:xfrm>
          <a:prstGeom prst="rect">
            <a:avLst/>
          </a:prstGeom>
          <a:noFill/>
        </p:spPr>
        <p:txBody>
          <a:bodyPr wrap="square" rtlCol="0">
            <a:spAutoFit/>
          </a:bodyPr>
          <a:lstStyle/>
          <a:p>
            <a:r>
              <a:rPr lang="ru-RU" b="1" dirty="0"/>
              <a:t>Индекс </a:t>
            </a:r>
            <a:r>
              <a:rPr lang="ru-RU" b="1"/>
              <a:t>личностных качеств</a:t>
            </a:r>
            <a:endParaRPr lang="ru-RU" b="1" dirty="0"/>
          </a:p>
        </p:txBody>
      </p:sp>
      <p:pic>
        <p:nvPicPr>
          <p:cNvPr id="2" name="Изображение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466" y="1521227"/>
            <a:ext cx="6584141" cy="4142583"/>
          </a:xfrm>
          <a:prstGeom prst="rect">
            <a:avLst/>
          </a:prstGeom>
        </p:spPr>
      </p:pic>
    </p:spTree>
    <p:extLst>
      <p:ext uri="{BB962C8B-B14F-4D97-AF65-F5344CB8AC3E}">
        <p14:creationId xmlns:p14="http://schemas.microsoft.com/office/powerpoint/2010/main" val="624176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415498"/>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 Модуль профайлинга </a:t>
            </a:r>
            <a:r>
              <a:rPr lang="en-US" sz="2100" dirty="0" err="1">
                <a:solidFill>
                  <a:schemeClr val="bg1"/>
                </a:solidFill>
                <a:latin typeface="Segoe UI Semibold" panose="020B0702040204020203" pitchFamily="34" charset="0"/>
                <a:cs typeface="Segoe UI Semibold" panose="020B0702040204020203" pitchFamily="34" charset="0"/>
              </a:rPr>
              <a:t>SearchInform</a:t>
            </a:r>
            <a:endParaRPr lang="ru-RU" sz="2100"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sp>
        <p:nvSpPr>
          <p:cNvPr id="4" name="TextBox 3"/>
          <p:cNvSpPr txBox="1"/>
          <p:nvPr/>
        </p:nvSpPr>
        <p:spPr>
          <a:xfrm>
            <a:off x="2546775" y="1227024"/>
            <a:ext cx="4050450" cy="369332"/>
          </a:xfrm>
          <a:prstGeom prst="rect">
            <a:avLst/>
          </a:prstGeom>
          <a:noFill/>
        </p:spPr>
        <p:txBody>
          <a:bodyPr wrap="square" rtlCol="0">
            <a:spAutoFit/>
          </a:bodyPr>
          <a:lstStyle/>
          <a:p>
            <a:r>
              <a:rPr lang="ru-RU" b="1" dirty="0"/>
              <a:t>Индекс </a:t>
            </a:r>
            <a:r>
              <a:rPr lang="ru-RU" b="1"/>
              <a:t>личностных качеств</a:t>
            </a:r>
            <a:endParaRPr lang="ru-RU" b="1" dirty="0"/>
          </a:p>
        </p:txBody>
      </p:sp>
      <p:pic>
        <p:nvPicPr>
          <p:cNvPr id="3" name="Изображение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676" y="1573273"/>
            <a:ext cx="5436221" cy="4177985"/>
          </a:xfrm>
          <a:prstGeom prst="rect">
            <a:avLst/>
          </a:prstGeom>
        </p:spPr>
      </p:pic>
    </p:spTree>
    <p:extLst>
      <p:ext uri="{BB962C8B-B14F-4D97-AF65-F5344CB8AC3E}">
        <p14:creationId xmlns:p14="http://schemas.microsoft.com/office/powerpoint/2010/main" val="7131482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415498"/>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Модуль </a:t>
            </a:r>
            <a:r>
              <a:rPr lang="ru-RU" sz="2100" dirty="0" err="1">
                <a:solidFill>
                  <a:schemeClr val="bg1"/>
                </a:solidFill>
                <a:latin typeface="Segoe UI Semibold" panose="020B0702040204020203" pitchFamily="34" charset="0"/>
                <a:cs typeface="Segoe UI Semibold" panose="020B0702040204020203" pitchFamily="34" charset="0"/>
              </a:rPr>
              <a:t>профайлинга</a:t>
            </a:r>
            <a:r>
              <a:rPr lang="ru-RU" sz="2100" dirty="0">
                <a:solidFill>
                  <a:schemeClr val="bg1"/>
                </a:solidFill>
                <a:latin typeface="Segoe UI Semibold" panose="020B0702040204020203" pitchFamily="34" charset="0"/>
                <a:cs typeface="Segoe UI Semibold" panose="020B0702040204020203" pitchFamily="34" charset="0"/>
              </a:rPr>
              <a:t> </a:t>
            </a:r>
            <a:r>
              <a:rPr lang="en-US" sz="2100" dirty="0" err="1">
                <a:solidFill>
                  <a:schemeClr val="bg1"/>
                </a:solidFill>
                <a:latin typeface="Segoe UI Semibold" panose="020B0702040204020203" pitchFamily="34" charset="0"/>
                <a:cs typeface="Segoe UI Semibold" panose="020B0702040204020203" pitchFamily="34" charset="0"/>
              </a:rPr>
              <a:t>SearchInform</a:t>
            </a:r>
            <a:endParaRPr lang="ru-RU" sz="2100"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sp>
        <p:nvSpPr>
          <p:cNvPr id="4" name="TextBox 3"/>
          <p:cNvSpPr txBox="1"/>
          <p:nvPr/>
        </p:nvSpPr>
        <p:spPr>
          <a:xfrm>
            <a:off x="2546775" y="1249665"/>
            <a:ext cx="4050450" cy="369332"/>
          </a:xfrm>
          <a:prstGeom prst="rect">
            <a:avLst/>
          </a:prstGeom>
          <a:noFill/>
        </p:spPr>
        <p:txBody>
          <a:bodyPr wrap="square" rtlCol="0">
            <a:spAutoFit/>
          </a:bodyPr>
          <a:lstStyle/>
          <a:p>
            <a:r>
              <a:rPr lang="ru-RU" b="1" dirty="0"/>
              <a:t>Индекс </a:t>
            </a:r>
            <a:r>
              <a:rPr lang="ru-RU" b="1"/>
              <a:t>личностных качеств</a:t>
            </a:r>
            <a:endParaRPr lang="ru-RU" b="1" dirty="0"/>
          </a:p>
        </p:txBody>
      </p:sp>
      <p:pic>
        <p:nvPicPr>
          <p:cNvPr id="3" name="Изображение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565" y="1595635"/>
            <a:ext cx="5352687" cy="4269500"/>
          </a:xfrm>
          <a:prstGeom prst="rect">
            <a:avLst/>
          </a:prstGeom>
        </p:spPr>
      </p:pic>
    </p:spTree>
    <p:extLst>
      <p:ext uri="{BB962C8B-B14F-4D97-AF65-F5344CB8AC3E}">
        <p14:creationId xmlns:p14="http://schemas.microsoft.com/office/powerpoint/2010/main" val="793073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Психотипология по В.Пономоренко </a:t>
            </a:r>
            <a:r>
              <a:rPr lang="ru-RU" sz="14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(с изменениями)</a:t>
            </a: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23" y="639843"/>
            <a:ext cx="7644301" cy="5743738"/>
          </a:xfrm>
          <a:prstGeom prst="rect">
            <a:avLst/>
          </a:prstGeom>
        </p:spPr>
      </p:pic>
    </p:spTree>
    <p:extLst>
      <p:ext uri="{BB962C8B-B14F-4D97-AF65-F5344CB8AC3E}">
        <p14:creationId xmlns:p14="http://schemas.microsoft.com/office/powerpoint/2010/main" val="16141605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857250"/>
            <a:ext cx="9144000" cy="738664"/>
          </a:xfrm>
          <a:prstGeom prst="rect">
            <a:avLst/>
          </a:prstGeom>
          <a:solidFill>
            <a:srgbClr val="F87B00"/>
          </a:solidFill>
        </p:spPr>
        <p:txBody>
          <a:bodyPr wrap="square">
            <a:spAutoFit/>
          </a:bodyPr>
          <a:lstStyle/>
          <a:p>
            <a:pPr algn="ctr">
              <a:defRPr/>
            </a:pPr>
            <a:r>
              <a:rPr lang="ru-RU" sz="2100" dirty="0">
                <a:solidFill>
                  <a:schemeClr val="bg1"/>
                </a:solidFill>
                <a:latin typeface="Segoe UI Semibold" panose="020B0702040204020203" pitchFamily="34" charset="0"/>
                <a:cs typeface="Segoe UI Semibold" panose="020B0702040204020203" pitchFamily="34" charset="0"/>
              </a:rPr>
              <a:t>ПРОФАЙЛИНГ. </a:t>
            </a:r>
          </a:p>
          <a:p>
            <a:pPr algn="ctr">
              <a:defRPr/>
            </a:pPr>
            <a:r>
              <a:rPr lang="ru-RU" sz="2100" dirty="0">
                <a:solidFill>
                  <a:schemeClr val="bg1"/>
                </a:solidFill>
                <a:latin typeface="Segoe UI Semibold" panose="020B0702040204020203" pitchFamily="34" charset="0"/>
                <a:cs typeface="Segoe UI Semibold" panose="020B0702040204020203" pitchFamily="34" charset="0"/>
              </a:rPr>
              <a:t>Модуль профайлинга </a:t>
            </a:r>
            <a:r>
              <a:rPr lang="en-US" sz="2100" dirty="0" err="1">
                <a:solidFill>
                  <a:schemeClr val="bg1"/>
                </a:solidFill>
                <a:latin typeface="Segoe UI Semibold" panose="020B0702040204020203" pitchFamily="34" charset="0"/>
                <a:cs typeface="Segoe UI Semibold" panose="020B0702040204020203" pitchFamily="34" charset="0"/>
              </a:rPr>
              <a:t>SearchInform</a:t>
            </a:r>
            <a:endParaRPr lang="ru-RU" sz="2100"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sp>
        <p:nvSpPr>
          <p:cNvPr id="4" name="TextBox 3"/>
          <p:cNvSpPr txBox="1"/>
          <p:nvPr/>
        </p:nvSpPr>
        <p:spPr>
          <a:xfrm>
            <a:off x="1277635" y="1726958"/>
            <a:ext cx="6642738" cy="369332"/>
          </a:xfrm>
          <a:prstGeom prst="rect">
            <a:avLst/>
          </a:prstGeom>
          <a:noFill/>
        </p:spPr>
        <p:txBody>
          <a:bodyPr wrap="square" rtlCol="0">
            <a:spAutoFit/>
          </a:bodyPr>
          <a:lstStyle/>
          <a:p>
            <a:r>
              <a:rPr lang="ru-RU" b="1" dirty="0"/>
              <a:t>Модуль профайлинга </a:t>
            </a:r>
            <a:r>
              <a:rPr lang="en-US" b="1" dirty="0" err="1"/>
              <a:t>SearchInform</a:t>
            </a:r>
            <a:r>
              <a:rPr lang="en-US" b="1" dirty="0"/>
              <a:t>. </a:t>
            </a:r>
            <a:r>
              <a:rPr lang="ru-RU" b="1" dirty="0"/>
              <a:t>Мы определяем</a:t>
            </a:r>
          </a:p>
        </p:txBody>
      </p:sp>
      <p:sp>
        <p:nvSpPr>
          <p:cNvPr id="9" name="TextBox 8"/>
          <p:cNvSpPr txBox="1"/>
          <p:nvPr/>
        </p:nvSpPr>
        <p:spPr>
          <a:xfrm>
            <a:off x="382429" y="2206766"/>
            <a:ext cx="3173041" cy="369332"/>
          </a:xfrm>
          <a:prstGeom prst="rect">
            <a:avLst/>
          </a:prstGeom>
          <a:solidFill>
            <a:schemeClr val="accent1">
              <a:alpha val="47000"/>
            </a:schemeClr>
          </a:solidFill>
        </p:spPr>
        <p:txBody>
          <a:bodyPr wrap="square" rtlCol="0">
            <a:spAutoFit/>
          </a:bodyPr>
          <a:lstStyle/>
          <a:p>
            <a:r>
              <a:rPr lang="ru-RU" b="1" dirty="0"/>
              <a:t>Базовые </a:t>
            </a:r>
            <a:r>
              <a:rPr lang="ru-RU" b="1" dirty="0" err="1"/>
              <a:t>психотипы</a:t>
            </a:r>
            <a:endParaRPr lang="ru-RU" b="1" dirty="0"/>
          </a:p>
        </p:txBody>
      </p:sp>
      <p:sp>
        <p:nvSpPr>
          <p:cNvPr id="10" name="TextBox 9"/>
          <p:cNvSpPr txBox="1"/>
          <p:nvPr/>
        </p:nvSpPr>
        <p:spPr>
          <a:xfrm>
            <a:off x="382429" y="2672916"/>
            <a:ext cx="2569391" cy="2308324"/>
          </a:xfrm>
          <a:prstGeom prst="rect">
            <a:avLst/>
          </a:prstGeom>
          <a:noFill/>
        </p:spPr>
        <p:txBody>
          <a:bodyPr wrap="square" rtlCol="0">
            <a:spAutoFit/>
          </a:bodyPr>
          <a:lstStyle/>
          <a:p>
            <a:r>
              <a:rPr lang="ru-RU" dirty="0" err="1"/>
              <a:t>Истеройдный</a:t>
            </a:r>
            <a:endParaRPr lang="ru-RU" dirty="0"/>
          </a:p>
          <a:p>
            <a:r>
              <a:rPr lang="ru-RU" dirty="0" err="1"/>
              <a:t>Эпилептойдный</a:t>
            </a:r>
            <a:endParaRPr lang="ru-RU" dirty="0"/>
          </a:p>
          <a:p>
            <a:r>
              <a:rPr lang="ru-RU" dirty="0"/>
              <a:t>Паранойяльный</a:t>
            </a:r>
          </a:p>
          <a:p>
            <a:r>
              <a:rPr lang="ru-RU" dirty="0"/>
              <a:t>Эмотивный</a:t>
            </a:r>
          </a:p>
          <a:p>
            <a:r>
              <a:rPr lang="ru-RU" dirty="0" err="1"/>
              <a:t>Шизойдный</a:t>
            </a:r>
            <a:endParaRPr lang="ru-RU" dirty="0"/>
          </a:p>
          <a:p>
            <a:r>
              <a:rPr lang="ru-RU" dirty="0"/>
              <a:t>Тревожный</a:t>
            </a:r>
          </a:p>
          <a:p>
            <a:r>
              <a:rPr lang="ru-RU" dirty="0" err="1"/>
              <a:t>Гипертимный</a:t>
            </a:r>
            <a:endParaRPr lang="ru-RU" dirty="0"/>
          </a:p>
          <a:p>
            <a:r>
              <a:rPr lang="ru-RU" dirty="0"/>
              <a:t>Критикующий</a:t>
            </a:r>
          </a:p>
        </p:txBody>
      </p:sp>
      <p:sp>
        <p:nvSpPr>
          <p:cNvPr id="11" name="TextBox 10"/>
          <p:cNvSpPr txBox="1"/>
          <p:nvPr/>
        </p:nvSpPr>
        <p:spPr>
          <a:xfrm>
            <a:off x="4734019" y="2227333"/>
            <a:ext cx="3969566" cy="369332"/>
          </a:xfrm>
          <a:prstGeom prst="rect">
            <a:avLst/>
          </a:prstGeom>
          <a:solidFill>
            <a:schemeClr val="accent1">
              <a:alpha val="50000"/>
            </a:schemeClr>
          </a:solidFill>
        </p:spPr>
        <p:txBody>
          <a:bodyPr wrap="square" rtlCol="0">
            <a:spAutoFit/>
          </a:bodyPr>
          <a:lstStyle/>
          <a:p>
            <a:r>
              <a:rPr lang="ru-RU" b="1" dirty="0"/>
              <a:t>Ведущие ценности и мотивы</a:t>
            </a:r>
          </a:p>
        </p:txBody>
      </p:sp>
      <p:sp>
        <p:nvSpPr>
          <p:cNvPr id="13" name="TextBox 12"/>
          <p:cNvSpPr txBox="1"/>
          <p:nvPr/>
        </p:nvSpPr>
        <p:spPr>
          <a:xfrm>
            <a:off x="4993053" y="2702426"/>
            <a:ext cx="3888432" cy="2862322"/>
          </a:xfrm>
          <a:prstGeom prst="rect">
            <a:avLst/>
          </a:prstGeom>
          <a:noFill/>
        </p:spPr>
        <p:txBody>
          <a:bodyPr wrap="square" rtlCol="0">
            <a:spAutoFit/>
          </a:bodyPr>
          <a:lstStyle/>
          <a:p>
            <a:r>
              <a:rPr lang="ru-RU" dirty="0"/>
              <a:t>Успех и амбиции</a:t>
            </a:r>
          </a:p>
          <a:p>
            <a:r>
              <a:rPr lang="ru-RU" dirty="0"/>
              <a:t>Внимание и признание</a:t>
            </a:r>
          </a:p>
          <a:p>
            <a:r>
              <a:rPr lang="ru-RU" dirty="0"/>
              <a:t>Удовольствие и общение</a:t>
            </a:r>
          </a:p>
          <a:p>
            <a:r>
              <a:rPr lang="ru-RU" dirty="0"/>
              <a:t>Стабильность и прогнозируемость</a:t>
            </a:r>
          </a:p>
          <a:p>
            <a:r>
              <a:rPr lang="ru-RU" dirty="0"/>
              <a:t>Контроль и управляемость</a:t>
            </a:r>
          </a:p>
          <a:p>
            <a:r>
              <a:rPr lang="ru-RU" dirty="0"/>
              <a:t>Карьера и деньги</a:t>
            </a:r>
          </a:p>
          <a:p>
            <a:r>
              <a:rPr lang="ru-RU" dirty="0"/>
              <a:t>Свобода и самостоятельность</a:t>
            </a:r>
          </a:p>
          <a:p>
            <a:r>
              <a:rPr lang="ru-RU" dirty="0"/>
              <a:t>Гармония и спокойствие</a:t>
            </a:r>
          </a:p>
          <a:p>
            <a:endParaRPr lang="ru-RU" dirty="0"/>
          </a:p>
          <a:p>
            <a:endParaRPr lang="ru-RU" dirty="0"/>
          </a:p>
        </p:txBody>
      </p:sp>
    </p:spTree>
    <p:extLst>
      <p:ext uri="{BB962C8B-B14F-4D97-AF65-F5344CB8AC3E}">
        <p14:creationId xmlns:p14="http://schemas.microsoft.com/office/powerpoint/2010/main" val="15096400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98472" y="857250"/>
            <a:ext cx="6347059" cy="415498"/>
          </a:xfrm>
          <a:prstGeom prst="rect">
            <a:avLst/>
          </a:prstGeom>
        </p:spPr>
        <p:txBody>
          <a:bodyPr wrap="none">
            <a:spAutoFit/>
          </a:bodyPr>
          <a:lstStyle/>
          <a:p>
            <a:pPr algn="ctr">
              <a:defRPr/>
            </a:pPr>
            <a:r>
              <a:rPr lang="ru-RU" sz="2100" dirty="0">
                <a:solidFill>
                  <a:srgbClr val="303136"/>
                </a:solidFill>
                <a:latin typeface="Segoe UI Semibold" panose="020B0702040204020203" pitchFamily="34" charset="0"/>
                <a:cs typeface="Segoe UI Semibold" panose="020B0702040204020203" pitchFamily="34" charset="0"/>
              </a:rPr>
              <a:t>«КИБ СЁРЧИНФОРМ». МОДУЛЬ ПРОФАЙЛИНГА</a:t>
            </a: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265106"/>
            <a:ext cx="8460432" cy="4534792"/>
          </a:xfrm>
          <a:prstGeom prst="rect">
            <a:avLst/>
          </a:prstGeom>
        </p:spPr>
      </p:pic>
    </p:spTree>
    <p:extLst>
      <p:ext uri="{BB962C8B-B14F-4D97-AF65-F5344CB8AC3E}">
        <p14:creationId xmlns:p14="http://schemas.microsoft.com/office/powerpoint/2010/main" val="18562322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98472" y="857250"/>
            <a:ext cx="6347059" cy="415498"/>
          </a:xfrm>
          <a:prstGeom prst="rect">
            <a:avLst/>
          </a:prstGeom>
        </p:spPr>
        <p:txBody>
          <a:bodyPr wrap="none">
            <a:spAutoFit/>
          </a:bodyPr>
          <a:lstStyle/>
          <a:p>
            <a:pPr algn="ctr">
              <a:defRPr/>
            </a:pPr>
            <a:r>
              <a:rPr lang="ru-RU" sz="2100" dirty="0">
                <a:solidFill>
                  <a:srgbClr val="303136"/>
                </a:solidFill>
                <a:latin typeface="Segoe UI Semibold" panose="020B0702040204020203" pitchFamily="34" charset="0"/>
                <a:cs typeface="Segoe UI Semibold" panose="020B0702040204020203" pitchFamily="34" charset="0"/>
              </a:rPr>
              <a:t>«КИБ СЁРЧИНФОРМ». МОДУЛЬ ПРОФАЙЛИНГА</a:t>
            </a: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88" y="1376773"/>
            <a:ext cx="8406426" cy="4477733"/>
          </a:xfrm>
          <a:prstGeom prst="rect">
            <a:avLst/>
          </a:prstGeom>
        </p:spPr>
      </p:pic>
    </p:spTree>
    <p:extLst>
      <p:ext uri="{BB962C8B-B14F-4D97-AF65-F5344CB8AC3E}">
        <p14:creationId xmlns:p14="http://schemas.microsoft.com/office/powerpoint/2010/main" val="8978191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ижний колонтитул 6"/>
          <p:cNvSpPr>
            <a:spLocks noGrp="1"/>
          </p:cNvSpPr>
          <p:nvPr>
            <p:ph type="ftr" sz="quarter" idx="11"/>
          </p:nvPr>
        </p:nvSpPr>
        <p:spPr>
          <a:xfrm>
            <a:off x="3861321" y="6492875"/>
            <a:ext cx="5282679"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2" name="Rectangle 2"/>
          <p:cNvSpPr>
            <a:spLocks noChangeArrowheads="1"/>
          </p:cNvSpPr>
          <p:nvPr/>
        </p:nvSpPr>
        <p:spPr bwMode="auto">
          <a:xfrm>
            <a:off x="323528" y="6926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 name="Изображение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76672"/>
            <a:ext cx="8791295" cy="5239800"/>
          </a:xfrm>
          <a:prstGeom prst="rect">
            <a:avLst/>
          </a:prstGeom>
        </p:spPr>
      </p:pic>
    </p:spTree>
    <p:extLst>
      <p:ext uri="{BB962C8B-B14F-4D97-AF65-F5344CB8AC3E}">
        <p14:creationId xmlns:p14="http://schemas.microsoft.com/office/powerpoint/2010/main" val="18192292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180694"/>
            <a:ext cx="9144000" cy="1196752"/>
          </a:xfrm>
          <a:prstGeom prst="rect">
            <a:avLst/>
          </a:prstGeom>
        </p:spPr>
        <p:txBody>
          <a:bodyPr anchor="ctr"/>
          <a:lstStyle/>
          <a:p>
            <a:pPr algn="ctr" fontAlgn="auto">
              <a:spcAft>
                <a:spcPts val="0"/>
              </a:spcAft>
              <a:defRPr/>
            </a:pPr>
            <a:r>
              <a:rPr lang="ru-RU" sz="33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Профайлинг</a:t>
            </a:r>
            <a:r>
              <a:rPr lang="ru-RU" sz="33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 в </a:t>
            </a:r>
            <a:r>
              <a:rPr lang="ru-RU" sz="33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соцсетях</a:t>
            </a:r>
            <a:endParaRPr lang="en-US" sz="33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9" name="Нижний колонтитул 6"/>
          <p:cNvSpPr>
            <a:spLocks noGrp="1"/>
          </p:cNvSpPr>
          <p:nvPr>
            <p:ph type="ftr" sz="quarter" idx="11"/>
          </p:nvPr>
        </p:nvSpPr>
        <p:spPr>
          <a:xfrm>
            <a:off x="4268100" y="6492875"/>
            <a:ext cx="487590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eaLnBrk="1" hangingPunct="1"/>
            <a:endParaRPr lang="ru-RU" altLang="ru-RU" sz="1300" b="1" dirty="0">
              <a:solidFill>
                <a:schemeClr val="bg1"/>
              </a:solidFill>
              <a:latin typeface="Calibri" charset="0"/>
            </a:endParaRPr>
          </a:p>
        </p:txBody>
      </p:sp>
      <p:sp>
        <p:nvSpPr>
          <p:cNvPr id="5" name="Подзаголовок 6"/>
          <p:cNvSpPr txBox="1">
            <a:spLocks/>
          </p:cNvSpPr>
          <p:nvPr/>
        </p:nvSpPr>
        <p:spPr bwMode="auto">
          <a:xfrm>
            <a:off x="2926112" y="1623516"/>
            <a:ext cx="3096344" cy="1008112"/>
          </a:xfrm>
          <a:prstGeom prst="rect">
            <a:avLst/>
          </a:prstGeom>
          <a:solidFill>
            <a:srgbClr val="D9D9D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None/>
              <a:defRPr/>
            </a:pPr>
            <a:r>
              <a:rPr lang="ru-RU" sz="2400" b="1" dirty="0" err="1" smtClean="0">
                <a:solidFill>
                  <a:schemeClr val="tx2">
                    <a:lumMod val="75000"/>
                  </a:schemeClr>
                </a:solidFill>
              </a:rPr>
              <a:t>Профайлинг</a:t>
            </a:r>
            <a:r>
              <a:rPr lang="ru-RU" sz="2400" b="1" dirty="0" smtClean="0">
                <a:solidFill>
                  <a:schemeClr val="tx2">
                    <a:lumMod val="75000"/>
                  </a:schemeClr>
                </a:solidFill>
              </a:rPr>
              <a:t> в </a:t>
            </a:r>
            <a:r>
              <a:rPr lang="ru-RU" sz="2400" b="1" dirty="0" err="1" smtClean="0">
                <a:solidFill>
                  <a:schemeClr val="tx2">
                    <a:lumMod val="75000"/>
                  </a:schemeClr>
                </a:solidFill>
              </a:rPr>
              <a:t>соц.сетях</a:t>
            </a:r>
            <a:endParaRPr lang="ru-RU" sz="2400" b="1" dirty="0" smtClean="0">
              <a:solidFill>
                <a:schemeClr val="tx2">
                  <a:lumMod val="75000"/>
                </a:schemeClr>
              </a:solidFill>
            </a:endParaRPr>
          </a:p>
        </p:txBody>
      </p:sp>
      <p:sp>
        <p:nvSpPr>
          <p:cNvPr id="6" name="Подзаголовок 6"/>
          <p:cNvSpPr txBox="1">
            <a:spLocks/>
          </p:cNvSpPr>
          <p:nvPr/>
        </p:nvSpPr>
        <p:spPr bwMode="auto">
          <a:xfrm>
            <a:off x="164704" y="4293096"/>
            <a:ext cx="2664296" cy="1296144"/>
          </a:xfrm>
          <a:prstGeom prst="rect">
            <a:avLst/>
          </a:prstGeom>
          <a:solidFill>
            <a:srgbClr val="D9D9D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None/>
              <a:defRPr/>
            </a:pPr>
            <a:r>
              <a:rPr lang="ru-RU" sz="2400" b="1" dirty="0" smtClean="0">
                <a:solidFill>
                  <a:schemeClr val="tx2">
                    <a:lumMod val="75000"/>
                  </a:schemeClr>
                </a:solidFill>
              </a:rPr>
              <a:t>Массовый </a:t>
            </a:r>
            <a:r>
              <a:rPr lang="ru-RU" sz="2400" b="1" dirty="0" err="1" smtClean="0">
                <a:solidFill>
                  <a:schemeClr val="tx2">
                    <a:lumMod val="75000"/>
                  </a:schemeClr>
                </a:solidFill>
              </a:rPr>
              <a:t>профайлинг</a:t>
            </a:r>
            <a:r>
              <a:rPr lang="ru-RU" sz="2400" b="1" dirty="0" smtClean="0">
                <a:solidFill>
                  <a:schemeClr val="tx2">
                    <a:lumMod val="75000"/>
                  </a:schemeClr>
                </a:solidFill>
              </a:rPr>
              <a:t> и сегментирование</a:t>
            </a:r>
          </a:p>
        </p:txBody>
      </p:sp>
      <p:sp>
        <p:nvSpPr>
          <p:cNvPr id="7" name="Подзаголовок 6"/>
          <p:cNvSpPr txBox="1">
            <a:spLocks/>
          </p:cNvSpPr>
          <p:nvPr/>
        </p:nvSpPr>
        <p:spPr bwMode="auto">
          <a:xfrm>
            <a:off x="3052428" y="4320520"/>
            <a:ext cx="2664296" cy="1268720"/>
          </a:xfrm>
          <a:prstGeom prst="rect">
            <a:avLst/>
          </a:prstGeom>
          <a:solidFill>
            <a:srgbClr val="D9D9D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None/>
              <a:defRPr/>
            </a:pPr>
            <a:r>
              <a:rPr lang="ru-RU" sz="2400" b="1" dirty="0" smtClean="0">
                <a:solidFill>
                  <a:schemeClr val="tx2">
                    <a:lumMod val="75000"/>
                  </a:schemeClr>
                </a:solidFill>
              </a:rPr>
              <a:t>Индивидуальный </a:t>
            </a:r>
            <a:r>
              <a:rPr lang="ru-RU" sz="2400" b="1" dirty="0" err="1" smtClean="0">
                <a:solidFill>
                  <a:schemeClr val="tx2">
                    <a:lumMod val="75000"/>
                  </a:schemeClr>
                </a:solidFill>
              </a:rPr>
              <a:t>профайлинг</a:t>
            </a:r>
            <a:r>
              <a:rPr lang="ru-RU" sz="2400" b="1" dirty="0" smtClean="0">
                <a:solidFill>
                  <a:schemeClr val="tx2">
                    <a:lumMod val="75000"/>
                  </a:schemeClr>
                </a:solidFill>
              </a:rPr>
              <a:t> и сбор информации</a:t>
            </a:r>
          </a:p>
        </p:txBody>
      </p:sp>
      <p:sp>
        <p:nvSpPr>
          <p:cNvPr id="8" name="Подзаголовок 6"/>
          <p:cNvSpPr txBox="1">
            <a:spLocks/>
          </p:cNvSpPr>
          <p:nvPr/>
        </p:nvSpPr>
        <p:spPr bwMode="auto">
          <a:xfrm>
            <a:off x="5940152" y="4293095"/>
            <a:ext cx="2880320" cy="1286771"/>
          </a:xfrm>
          <a:prstGeom prst="rect">
            <a:avLst/>
          </a:prstGeom>
          <a:solidFill>
            <a:srgbClr val="D9D9D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None/>
              <a:defRPr/>
            </a:pPr>
            <a:r>
              <a:rPr lang="ru-RU" sz="2400" b="1" dirty="0" err="1" smtClean="0">
                <a:solidFill>
                  <a:schemeClr val="tx2">
                    <a:lumMod val="75000"/>
                  </a:schemeClr>
                </a:solidFill>
              </a:rPr>
              <a:t>Фейсбук</a:t>
            </a:r>
            <a:r>
              <a:rPr lang="ru-RU" sz="2400" b="1" dirty="0" smtClean="0">
                <a:solidFill>
                  <a:schemeClr val="tx2">
                    <a:lumMod val="75000"/>
                  </a:schemeClr>
                </a:solidFill>
              </a:rPr>
              <a:t>-психодиагностика</a:t>
            </a:r>
          </a:p>
        </p:txBody>
      </p:sp>
      <p:sp>
        <p:nvSpPr>
          <p:cNvPr id="10" name="Стрелка вправо 9"/>
          <p:cNvSpPr/>
          <p:nvPr/>
        </p:nvSpPr>
        <p:spPr>
          <a:xfrm rot="8517222">
            <a:off x="1604227" y="3330829"/>
            <a:ext cx="1225667" cy="412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p:cNvSpPr/>
          <p:nvPr/>
        </p:nvSpPr>
        <p:spPr>
          <a:xfrm rot="2239283">
            <a:off x="6247925" y="3272473"/>
            <a:ext cx="1225667" cy="412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право 12"/>
          <p:cNvSpPr/>
          <p:nvPr/>
        </p:nvSpPr>
        <p:spPr>
          <a:xfrm rot="5400000">
            <a:off x="3861450" y="3272472"/>
            <a:ext cx="1225667" cy="412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175997592"/>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Век социальных сетей</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844824"/>
            <a:ext cx="7181304" cy="4103602"/>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8970091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Век социальных сетей</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9" y="1059496"/>
            <a:ext cx="8748174" cy="5112569"/>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4311503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Век социальных сетей</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2" name="Изображение 1"/>
          <p:cNvPicPr>
            <a:picLocks noChangeAspect="1"/>
          </p:cNvPicPr>
          <p:nvPr/>
        </p:nvPicPr>
        <p:blipFill>
          <a:blip r:embed="rId3"/>
          <a:stretch>
            <a:fillRect/>
          </a:stretch>
        </p:blipFill>
        <p:spPr>
          <a:xfrm>
            <a:off x="407682" y="1124744"/>
            <a:ext cx="8736318" cy="4834096"/>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3852689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Анализ профилей в ВК</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839566"/>
            <a:ext cx="8124069" cy="4541763"/>
          </a:xfrm>
          <a:prstGeom prst="rect">
            <a:avLst/>
          </a:prstGeom>
        </p:spPr>
      </p:pic>
      <p:sp>
        <p:nvSpPr>
          <p:cNvPr id="6" name="Подзаголовок 6"/>
          <p:cNvSpPr txBox="1">
            <a:spLocks/>
          </p:cNvSpPr>
          <p:nvPr/>
        </p:nvSpPr>
        <p:spPr bwMode="auto">
          <a:xfrm>
            <a:off x="497130" y="785818"/>
            <a:ext cx="8352928" cy="17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None/>
              <a:defRPr/>
            </a:pPr>
            <a:r>
              <a:rPr lang="ru-RU" sz="2000" b="1" dirty="0" smtClean="0">
                <a:solidFill>
                  <a:schemeClr val="tx2">
                    <a:lumMod val="75000"/>
                  </a:schemeClr>
                </a:solidFill>
              </a:rPr>
              <a:t>Это бизнес.</a:t>
            </a:r>
          </a:p>
          <a:p>
            <a:pPr marL="0" indent="0" algn="ctr" eaLnBrk="1" hangingPunct="1">
              <a:buNone/>
              <a:defRPr/>
            </a:pPr>
            <a:r>
              <a:rPr lang="ru-RU" sz="2000" b="1" dirty="0" smtClean="0">
                <a:solidFill>
                  <a:schemeClr val="tx2">
                    <a:lumMod val="75000"/>
                  </a:schemeClr>
                </a:solidFill>
              </a:rPr>
              <a:t>Существует более 100 компаний, которые этим занимаются на достойном уровне</a:t>
            </a:r>
            <a:endParaRPr lang="ru-RU" sz="2000" b="1" dirty="0">
              <a:solidFill>
                <a:schemeClr val="tx2">
                  <a:lumMod val="75000"/>
                </a:schemeClr>
              </a:solidFill>
            </a:endParaRPr>
          </a:p>
        </p:txBody>
      </p:sp>
      <p:sp>
        <p:nvSpPr>
          <p:cNvPr id="8" name="Прямоугольник 7"/>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4268454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Анализ профилей в ВК</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497130" y="785818"/>
            <a:ext cx="8352928" cy="17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None/>
              <a:defRPr/>
            </a:pPr>
            <a:r>
              <a:rPr lang="ru-RU" sz="2000" b="1" dirty="0" smtClean="0">
                <a:solidFill>
                  <a:schemeClr val="tx2">
                    <a:lumMod val="75000"/>
                  </a:schemeClr>
                </a:solidFill>
              </a:rPr>
              <a:t>Это бизнес.</a:t>
            </a:r>
          </a:p>
          <a:p>
            <a:pPr marL="0" indent="0" algn="ctr" eaLnBrk="1" hangingPunct="1">
              <a:buNone/>
              <a:defRPr/>
            </a:pPr>
            <a:r>
              <a:rPr lang="ru-RU" sz="2000" b="1" dirty="0" smtClean="0">
                <a:solidFill>
                  <a:schemeClr val="tx2">
                    <a:lumMod val="75000"/>
                  </a:schemeClr>
                </a:solidFill>
              </a:rPr>
              <a:t>Существует более 100 компаний, которые этим занимаются на достойном уровне</a:t>
            </a:r>
            <a:endParaRPr lang="ru-RU" sz="2000" b="1" dirty="0">
              <a:solidFill>
                <a:schemeClr val="tx2">
                  <a:lumMod val="75000"/>
                </a:schemeClr>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24" y="1147032"/>
            <a:ext cx="8303300" cy="4905009"/>
          </a:xfrm>
          <a:prstGeom prst="rect">
            <a:avLst/>
          </a:prstGeom>
        </p:spPr>
      </p:pic>
      <p:sp>
        <p:nvSpPr>
          <p:cNvPr id="8" name="Прямоугольник 7"/>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013803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6183" y="33523"/>
            <a:ext cx="9324528" cy="576064"/>
          </a:xfrm>
          <a:prstGeom prst="rect">
            <a:avLst/>
          </a:prstGeom>
        </p:spPr>
        <p:txBody>
          <a:bodyPr anchor="ctr"/>
          <a:lstStyle/>
          <a:p>
            <a:pPr algn="ctr" fontAlgn="auto">
              <a:spcAft>
                <a:spcPts val="0"/>
              </a:spcAft>
              <a:defRPr/>
            </a:pPr>
            <a:r>
              <a:rPr lang="ru-RU" sz="30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Психотипология по В.Пономоренко </a:t>
            </a:r>
            <a:r>
              <a:rPr lang="ru-RU" sz="140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(с изменениями)</a:t>
            </a:r>
            <a:endParaRPr lang="ru-RU" sz="14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716016" y="6461046"/>
            <a:ext cx="4355976"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1043608" y="1396541"/>
            <a:ext cx="7344816" cy="4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buNone/>
              <a:defRPr/>
            </a:pPr>
            <a:endParaRPr lang="ru-RU" sz="2400" b="1" dirty="0" smtClean="0">
              <a:solidFill>
                <a:schemeClr val="tx2">
                  <a:lumMod val="75000"/>
                </a:schemeClr>
              </a:solidFill>
            </a:endParaRPr>
          </a:p>
        </p:txBody>
      </p:sp>
      <p:sp>
        <p:nvSpPr>
          <p:cNvPr id="8" name="Прямоугольник 7"/>
          <p:cNvSpPr/>
          <p:nvPr/>
        </p:nvSpPr>
        <p:spPr>
          <a:xfrm>
            <a:off x="179512" y="6392709"/>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88" y="630876"/>
            <a:ext cx="7596336" cy="5690984"/>
          </a:xfrm>
          <a:prstGeom prst="rect">
            <a:avLst/>
          </a:prstGeom>
        </p:spPr>
      </p:pic>
    </p:spTree>
    <p:extLst>
      <p:ext uri="{BB962C8B-B14F-4D97-AF65-F5344CB8AC3E}">
        <p14:creationId xmlns:p14="http://schemas.microsoft.com/office/powerpoint/2010/main" val="12050075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Анализ профилей в ВК</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одзаголовок 6"/>
          <p:cNvSpPr txBox="1">
            <a:spLocks/>
          </p:cNvSpPr>
          <p:nvPr/>
        </p:nvSpPr>
        <p:spPr bwMode="auto">
          <a:xfrm>
            <a:off x="497130" y="785818"/>
            <a:ext cx="8352928" cy="17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None/>
              <a:defRPr/>
            </a:pPr>
            <a:r>
              <a:rPr lang="ru-RU" sz="2000" b="1" dirty="0" smtClean="0">
                <a:solidFill>
                  <a:schemeClr val="tx2">
                    <a:lumMod val="75000"/>
                  </a:schemeClr>
                </a:solidFill>
              </a:rPr>
              <a:t>Это бизнес.</a:t>
            </a:r>
          </a:p>
          <a:p>
            <a:pPr marL="0" indent="0" algn="ctr" eaLnBrk="1" hangingPunct="1">
              <a:buNone/>
              <a:defRPr/>
            </a:pPr>
            <a:r>
              <a:rPr lang="ru-RU" sz="2000" b="1" dirty="0" smtClean="0">
                <a:solidFill>
                  <a:schemeClr val="tx2">
                    <a:lumMod val="75000"/>
                  </a:schemeClr>
                </a:solidFill>
              </a:rPr>
              <a:t>Существует более 100 компаний, которые этим занимаются на достойном уровне</a:t>
            </a:r>
            <a:endParaRPr lang="ru-RU" sz="2000" b="1" dirty="0">
              <a:solidFill>
                <a:schemeClr val="tx2">
                  <a:lumMod val="75000"/>
                </a:schemeClr>
              </a:solidFill>
            </a:endParaRPr>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5500"/>
            <a:ext cx="9144000" cy="5200972"/>
          </a:xfrm>
          <a:prstGeom prst="rect">
            <a:avLst/>
          </a:prstGeom>
        </p:spPr>
      </p:pic>
      <p:sp>
        <p:nvSpPr>
          <p:cNvPr id="8" name="Прямоугольник 7"/>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3301346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Анализ профилей в ВК</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2" name="Прямоугольник 1"/>
          <p:cNvSpPr/>
          <p:nvPr/>
        </p:nvSpPr>
        <p:spPr>
          <a:xfrm>
            <a:off x="395536" y="1229083"/>
            <a:ext cx="8443192" cy="4708981"/>
          </a:xfrm>
          <a:prstGeom prst="rect">
            <a:avLst/>
          </a:prstGeom>
        </p:spPr>
        <p:txBody>
          <a:bodyPr wrap="square">
            <a:spAutoFit/>
          </a:bodyPr>
          <a:lstStyle/>
          <a:p>
            <a:r>
              <a:rPr lang="ru-RU" sz="2500" dirty="0">
                <a:solidFill>
                  <a:srgbClr val="000000"/>
                </a:solidFill>
                <a:latin typeface="Open Sans" charset="0"/>
              </a:rPr>
              <a:t>Некоторые пользователи социальных сетей убеждены, что никто не видит информацию об их «лайках». В первую очередь это касается VK, ведь в ленте новостей не отображается подобная информация, и ваши друзья могут не подозревать, что вы сидите в </a:t>
            </a:r>
            <a:r>
              <a:rPr lang="ru-RU" sz="2500" dirty="0" err="1">
                <a:solidFill>
                  <a:srgbClr val="000000"/>
                </a:solidFill>
                <a:latin typeface="Open Sans" charset="0"/>
              </a:rPr>
              <a:t>паблике</a:t>
            </a:r>
            <a:r>
              <a:rPr lang="ru-RU" sz="2500" dirty="0">
                <a:solidFill>
                  <a:srgbClr val="000000"/>
                </a:solidFill>
                <a:latin typeface="Open Sans" charset="0"/>
              </a:rPr>
              <a:t> «Жесткий хозяин ищет послушного раба».</a:t>
            </a:r>
          </a:p>
          <a:p>
            <a:r>
              <a:rPr lang="ru-RU" sz="2500" dirty="0">
                <a:solidFill>
                  <a:srgbClr val="000000"/>
                </a:solidFill>
                <a:latin typeface="Open Sans" charset="0"/>
              </a:rPr>
              <a:t>Данное предположение ошибочно хотя бы потому, что более 92% контента VK открыто, и вы можете получить список </a:t>
            </a:r>
            <a:r>
              <a:rPr lang="ru-RU" sz="2500" dirty="0" err="1">
                <a:solidFill>
                  <a:srgbClr val="000000"/>
                </a:solidFill>
                <a:latin typeface="Open Sans" charset="0"/>
              </a:rPr>
              <a:t>лайкнувших</a:t>
            </a:r>
            <a:r>
              <a:rPr lang="ru-RU" sz="2500" dirty="0">
                <a:solidFill>
                  <a:srgbClr val="000000"/>
                </a:solidFill>
                <a:latin typeface="Open Sans" charset="0"/>
              </a:rPr>
              <a:t> контент пользователей. Более 97% опросов VK также  открыто. Эту информацию используют компании для проведения маркетинговых исследований , однако вашей репутации может быть нанесен урон</a:t>
            </a:r>
            <a:r>
              <a:rPr lang="ru-RU" sz="2500" dirty="0" smtClean="0">
                <a:solidFill>
                  <a:srgbClr val="000000"/>
                </a:solidFill>
                <a:latin typeface="Open Sans" charset="0"/>
              </a:rPr>
              <a:t>.</a:t>
            </a:r>
            <a:endParaRPr lang="ru-RU" dirty="0"/>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35531892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Анализ профилей в ВК</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2" name="Прямоугольник 1"/>
          <p:cNvSpPr/>
          <p:nvPr/>
        </p:nvSpPr>
        <p:spPr>
          <a:xfrm>
            <a:off x="395536" y="1613803"/>
            <a:ext cx="8443192" cy="3939540"/>
          </a:xfrm>
          <a:prstGeom prst="rect">
            <a:avLst/>
          </a:prstGeom>
        </p:spPr>
        <p:txBody>
          <a:bodyPr wrap="square">
            <a:spAutoFit/>
          </a:bodyPr>
          <a:lstStyle/>
          <a:p>
            <a:r>
              <a:rPr lang="ru-RU" sz="2500" dirty="0"/>
              <a:t>Алгоритм очень простой: мы придумываем категории пользователей и выбираем группы для каждой категории. Например: «Меломаны» (Музыка в ВК, Лучшая музыка в ВК, Все последние хиты), «</a:t>
            </a:r>
            <a:r>
              <a:rPr lang="ru-RU" sz="2500" dirty="0" err="1"/>
              <a:t>Шопоголики</a:t>
            </a:r>
            <a:r>
              <a:rPr lang="ru-RU" sz="2500" dirty="0"/>
              <a:t>» (Распродажи в Москве, Копии сумочек </a:t>
            </a:r>
            <a:r>
              <a:rPr lang="ru-RU" sz="2500" dirty="0" err="1"/>
              <a:t>Dior</a:t>
            </a:r>
            <a:r>
              <a:rPr lang="ru-RU" sz="2500" dirty="0"/>
              <a:t>), «БДСМ рабы» (Ищу раба </a:t>
            </a:r>
            <a:r>
              <a:rPr lang="ru-RU" sz="2500" dirty="0" err="1"/>
              <a:t>Мск</a:t>
            </a:r>
            <a:r>
              <a:rPr lang="ru-RU" sz="2500" dirty="0"/>
              <a:t>, </a:t>
            </a:r>
            <a:r>
              <a:rPr lang="ru-RU" sz="2500" b="1" dirty="0"/>
              <a:t>Властная киска ищет мужика тряпку</a:t>
            </a:r>
            <a:r>
              <a:rPr lang="ru-RU" sz="2500" dirty="0"/>
              <a:t>). Затем по каждой группе получаем список постов, а далее по каждому посту получаем список </a:t>
            </a:r>
            <a:r>
              <a:rPr lang="ru-RU" sz="2500" dirty="0" err="1"/>
              <a:t>лайкнувших</a:t>
            </a:r>
            <a:r>
              <a:rPr lang="ru-RU" sz="2500" dirty="0"/>
              <a:t>. Ищем в списке </a:t>
            </a:r>
            <a:r>
              <a:rPr lang="ru-RU" sz="2500" dirty="0" err="1"/>
              <a:t>лайкнувших</a:t>
            </a:r>
            <a:r>
              <a:rPr lang="ru-RU" sz="2500" dirty="0"/>
              <a:t> интересующие нас персоны.</a:t>
            </a:r>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059906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Анализ профилей в ВК</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2" name="Прямоугольник 1"/>
          <p:cNvSpPr/>
          <p:nvPr/>
        </p:nvSpPr>
        <p:spPr>
          <a:xfrm>
            <a:off x="305272" y="1336804"/>
            <a:ext cx="8352928" cy="4493538"/>
          </a:xfrm>
          <a:prstGeom prst="rect">
            <a:avLst/>
          </a:prstGeom>
        </p:spPr>
        <p:txBody>
          <a:bodyPr wrap="square">
            <a:spAutoFit/>
          </a:bodyPr>
          <a:lstStyle/>
          <a:p>
            <a:r>
              <a:rPr lang="ru-RU" sz="2600" dirty="0"/>
              <a:t>На злобу дня паблик </a:t>
            </a:r>
            <a:r>
              <a:rPr lang="ru-RU" sz="2600" dirty="0">
                <a:hlinkClick r:id="rId3"/>
              </a:rPr>
              <a:t>Христианство † (265 418 подписчиков)</a:t>
            </a:r>
            <a:r>
              <a:rPr lang="ru-RU" sz="2600" dirty="0"/>
              <a:t>, среди которых </a:t>
            </a:r>
            <a:r>
              <a:rPr lang="ru-RU" sz="2600" b="1" dirty="0"/>
              <a:t>12 834 интересовались (</a:t>
            </a:r>
            <a:r>
              <a:rPr lang="ru-RU" sz="2600" b="1" dirty="0" err="1"/>
              <a:t>лайкали</a:t>
            </a:r>
            <a:r>
              <a:rPr lang="ru-RU" sz="2600" b="1" dirty="0"/>
              <a:t>/комментировали) гей-контентом</a:t>
            </a:r>
            <a:r>
              <a:rPr lang="ru-RU" sz="2600" dirty="0"/>
              <a:t> (фото/видео/цитаты/анонимные рассказы/анкеты о знакомстве),</a:t>
            </a:r>
            <a:r>
              <a:rPr lang="ru-RU" sz="2600" b="1" dirty="0"/>
              <a:t> 2 749 ежедневно активны</a:t>
            </a:r>
            <a:r>
              <a:rPr lang="ru-RU" sz="2600" dirty="0"/>
              <a:t> (2-7 </a:t>
            </a:r>
            <a:r>
              <a:rPr lang="ru-RU" sz="2600" dirty="0" err="1"/>
              <a:t>лайков</a:t>
            </a:r>
            <a:r>
              <a:rPr lang="ru-RU" sz="2600" dirty="0"/>
              <a:t> в день), </a:t>
            </a:r>
            <a:r>
              <a:rPr lang="ru-RU" sz="2600" b="1" dirty="0"/>
              <a:t>1 793 пишут комментарии </a:t>
            </a:r>
            <a:r>
              <a:rPr lang="ru-RU" sz="2600" dirty="0"/>
              <a:t>в различных сообществах (285 комментируют анкеты кавказцев из групп «АУЛ» и «О чем молчат горы»), а </a:t>
            </a:r>
            <a:r>
              <a:rPr lang="ru-RU" sz="2600" b="1" dirty="0"/>
              <a:t>27 ищут себе господина</a:t>
            </a:r>
            <a:r>
              <a:rPr lang="ru-RU" sz="2600" dirty="0"/>
              <a:t> в группе «Рабы ищут Хозяев» и «Хозяин ищет раба», видимо, бога им недостаточно.</a:t>
            </a:r>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87287357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Почему нужны программы?</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8" name="Прямоугольник 7"/>
          <p:cNvSpPr/>
          <p:nvPr/>
        </p:nvSpPr>
        <p:spPr>
          <a:xfrm>
            <a:off x="305272" y="1336804"/>
            <a:ext cx="7939136" cy="4493538"/>
          </a:xfrm>
          <a:prstGeom prst="rect">
            <a:avLst/>
          </a:prstGeom>
        </p:spPr>
        <p:txBody>
          <a:bodyPr wrap="square">
            <a:spAutoFit/>
          </a:bodyPr>
          <a:lstStyle/>
          <a:p>
            <a:pPr marL="457200" indent="-457200">
              <a:buFontTx/>
              <a:buChar char="-"/>
            </a:pPr>
            <a:r>
              <a:rPr lang="ru-RU" sz="2600" dirty="0" smtClean="0"/>
              <a:t>Полнота базы данных</a:t>
            </a:r>
          </a:p>
          <a:p>
            <a:pPr marL="457200" indent="-457200">
              <a:buFontTx/>
              <a:buChar char="-"/>
            </a:pPr>
            <a:r>
              <a:rPr lang="ru-RU" sz="2600" dirty="0" smtClean="0"/>
              <a:t>Удобный поиск в базе данных</a:t>
            </a:r>
          </a:p>
          <a:p>
            <a:pPr marL="457200" indent="-457200">
              <a:buFontTx/>
              <a:buChar char="-"/>
            </a:pPr>
            <a:r>
              <a:rPr lang="ru-RU" sz="2600" dirty="0" smtClean="0"/>
              <a:t>Единовременный доступ ко всей базе данных</a:t>
            </a:r>
          </a:p>
          <a:p>
            <a:pPr marL="457200" indent="-457200">
              <a:buFontTx/>
              <a:buChar char="-"/>
            </a:pPr>
            <a:r>
              <a:rPr lang="ru-RU" sz="2600" dirty="0" smtClean="0"/>
              <a:t>Возможность оценить всевозможную статистику!</a:t>
            </a:r>
          </a:p>
          <a:p>
            <a:pPr marL="457200" indent="-457200">
              <a:buFontTx/>
              <a:buChar char="-"/>
            </a:pPr>
            <a:endParaRPr lang="ru-RU" sz="2600" dirty="0" smtClean="0"/>
          </a:p>
          <a:p>
            <a:endParaRPr lang="ru-RU" sz="2600" dirty="0"/>
          </a:p>
          <a:p>
            <a:r>
              <a:rPr lang="ru-RU" sz="2600" dirty="0" smtClean="0"/>
              <a:t>МЫ НЕ МОЖЕМ ОЦЕНИВАТЬ ЧЕЛОВЕКА ВСЕГО ПО НЕСКОЛЬКИМ ФОТО ИЛИ 2-3м ПОСТАМ </a:t>
            </a:r>
            <a:r>
              <a:rPr lang="mr-IN" sz="2600" dirty="0" smtClean="0"/>
              <a:t>–</a:t>
            </a:r>
            <a:r>
              <a:rPr lang="ru-RU" sz="2600" dirty="0" smtClean="0"/>
              <a:t> НУЖНА ПОЛНАЯ И КОМПЛЕКСНАЯ ОЦЕНКА</a:t>
            </a:r>
          </a:p>
          <a:p>
            <a:endParaRPr lang="ru-RU" sz="2600" dirty="0"/>
          </a:p>
        </p:txBody>
      </p:sp>
    </p:spTree>
    <p:extLst>
      <p:ext uri="{BB962C8B-B14F-4D97-AF65-F5344CB8AC3E}">
        <p14:creationId xmlns:p14="http://schemas.microsoft.com/office/powerpoint/2010/main" val="18258944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44986" y="150788"/>
            <a:ext cx="9324528" cy="785818"/>
          </a:xfrm>
          <a:prstGeom prst="rect">
            <a:avLst/>
          </a:prstGeom>
        </p:spPr>
        <p:txBody>
          <a:bodyPr anchor="ctr"/>
          <a:lstStyle/>
          <a:p>
            <a:pPr algn="ctr" fontAlgn="auto">
              <a:spcAft>
                <a:spcPts val="0"/>
              </a:spcAft>
              <a:defRPr/>
            </a:pPr>
            <a:r>
              <a:rPr lang="ru-RU"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Социограмма</a:t>
            </a: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 </a:t>
            </a:r>
            <a:r>
              <a:rPr lang="ru-RU"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Вконтакте</a:t>
            </a:r>
            <a:endParaRPr lang="en-US"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a:p>
            <a:pPr algn="ctr" fontAlgn="auto">
              <a:spcAft>
                <a:spcPts val="0"/>
              </a:spcAft>
              <a:defRPr/>
            </a:pPr>
            <a:r>
              <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a:t>
            </a: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стрелок из Ивантеевки</a:t>
            </a:r>
            <a:r>
              <a:rPr lang="en-US"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a:t>
            </a: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230272"/>
            <a:ext cx="8370676" cy="4579392"/>
          </a:xfrm>
          <a:prstGeom prst="rect">
            <a:avLst/>
          </a:prstGeom>
        </p:spPr>
      </p:pic>
      <p:sp>
        <p:nvSpPr>
          <p:cNvPr id="3" name="Прямоугольник 2"/>
          <p:cNvSpPr/>
          <p:nvPr/>
        </p:nvSpPr>
        <p:spPr>
          <a:xfrm>
            <a:off x="1742684" y="5796258"/>
            <a:ext cx="5478103" cy="492443"/>
          </a:xfrm>
          <a:prstGeom prst="rect">
            <a:avLst/>
          </a:prstGeom>
        </p:spPr>
        <p:txBody>
          <a:bodyPr wrap="none">
            <a:spAutoFit/>
          </a:bodyPr>
          <a:lstStyle/>
          <a:p>
            <a:r>
              <a:rPr lang="ru-RU" sz="2600" dirty="0" err="1"/>
              <a:t>https</a:t>
            </a:r>
            <a:r>
              <a:rPr lang="ru-RU" sz="2600" dirty="0"/>
              <a:t>://</a:t>
            </a:r>
            <a:r>
              <a:rPr lang="ru-RU" sz="2600" dirty="0" err="1"/>
              <a:t>graphs.fubu.tech</a:t>
            </a:r>
            <a:r>
              <a:rPr lang="ru-RU" sz="2600" dirty="0"/>
              <a:t>/</a:t>
            </a:r>
            <a:r>
              <a:rPr lang="ru-RU" sz="2600" dirty="0" err="1"/>
              <a:t>ivanteevka</a:t>
            </a:r>
            <a:endParaRPr lang="ru-RU" sz="2600" dirty="0"/>
          </a:p>
        </p:txBody>
      </p:sp>
    </p:spTree>
    <p:extLst>
      <p:ext uri="{BB962C8B-B14F-4D97-AF65-F5344CB8AC3E}">
        <p14:creationId xmlns:p14="http://schemas.microsoft.com/office/powerpoint/2010/main" val="102616308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Анализ профилей в ВК</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2" name="Прямоугольник 1"/>
          <p:cNvSpPr/>
          <p:nvPr/>
        </p:nvSpPr>
        <p:spPr>
          <a:xfrm>
            <a:off x="305272" y="1336804"/>
            <a:ext cx="4050704" cy="4093428"/>
          </a:xfrm>
          <a:prstGeom prst="rect">
            <a:avLst/>
          </a:prstGeom>
        </p:spPr>
        <p:txBody>
          <a:bodyPr wrap="square">
            <a:spAutoFit/>
          </a:bodyPr>
          <a:lstStyle/>
          <a:p>
            <a:r>
              <a:rPr lang="ru-RU" sz="2600" dirty="0" err="1" smtClean="0"/>
              <a:t>Парсинг</a:t>
            </a:r>
            <a:r>
              <a:rPr lang="ru-RU" sz="2600" dirty="0" smtClean="0"/>
              <a:t> </a:t>
            </a:r>
            <a:r>
              <a:rPr lang="ru-RU" sz="2600" dirty="0" err="1" smtClean="0"/>
              <a:t>Вконтакте</a:t>
            </a:r>
            <a:endParaRPr lang="ru-RU" sz="2600" dirty="0" smtClean="0"/>
          </a:p>
          <a:p>
            <a:endParaRPr lang="ru-RU" sz="2600" dirty="0"/>
          </a:p>
          <a:p>
            <a:r>
              <a:rPr lang="ru-RU" sz="2600" dirty="0" smtClean="0"/>
              <a:t>Существуют более 10-ти бесплатных </a:t>
            </a:r>
            <a:r>
              <a:rPr lang="ru-RU" sz="2600" dirty="0" err="1" smtClean="0"/>
              <a:t>парсеров</a:t>
            </a:r>
            <a:r>
              <a:rPr lang="ru-RU" sz="2600" dirty="0" smtClean="0"/>
              <a:t> ВК, собирающих практически любую информацию из ВК и около 15-ти платных более лучшего качества</a:t>
            </a:r>
          </a:p>
          <a:p>
            <a:endParaRPr lang="ru-RU" sz="2600" dirty="0"/>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196752"/>
            <a:ext cx="3762672" cy="4430430"/>
          </a:xfrm>
          <a:prstGeom prst="rect">
            <a:avLst/>
          </a:prstGeom>
        </p:spPr>
      </p:pic>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41324097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Пример </a:t>
            </a:r>
            <a:r>
              <a:rPr lang="ru-RU"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парсинга</a:t>
            </a: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 страницы ВК</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8" name="Изображение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124744"/>
            <a:ext cx="7904878" cy="5256584"/>
          </a:xfrm>
          <a:prstGeom prst="rect">
            <a:avLst/>
          </a:prstGeom>
        </p:spPr>
      </p:pic>
    </p:spTree>
    <p:extLst>
      <p:ext uri="{BB962C8B-B14F-4D97-AF65-F5344CB8AC3E}">
        <p14:creationId xmlns:p14="http://schemas.microsoft.com/office/powerpoint/2010/main" val="33474943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Пример </a:t>
            </a:r>
            <a:r>
              <a:rPr lang="ru-RU" sz="3800" b="1" dirty="0" err="1"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парсинга</a:t>
            </a: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 ВК</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896544" y="6381329"/>
            <a:ext cx="4247456" cy="476672"/>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p:txBody>
      </p:sp>
      <p:sp>
        <p:nvSpPr>
          <p:cNvPr id="2" name="Прямоугольник 1"/>
          <p:cNvSpPr/>
          <p:nvPr/>
        </p:nvSpPr>
        <p:spPr>
          <a:xfrm>
            <a:off x="305272" y="1336804"/>
            <a:ext cx="4050704" cy="4093428"/>
          </a:xfrm>
          <a:prstGeom prst="rect">
            <a:avLst/>
          </a:prstGeom>
        </p:spPr>
        <p:txBody>
          <a:bodyPr wrap="square">
            <a:spAutoFit/>
          </a:bodyPr>
          <a:lstStyle/>
          <a:p>
            <a:r>
              <a:rPr lang="ru-RU" sz="2600" dirty="0" err="1" smtClean="0"/>
              <a:t>Парсинг</a:t>
            </a:r>
            <a:r>
              <a:rPr lang="ru-RU" sz="2600" dirty="0" smtClean="0"/>
              <a:t> </a:t>
            </a:r>
            <a:r>
              <a:rPr lang="ru-RU" sz="2600" dirty="0" err="1" smtClean="0"/>
              <a:t>Вконтакте</a:t>
            </a:r>
            <a:endParaRPr lang="ru-RU" sz="2600" dirty="0" smtClean="0"/>
          </a:p>
          <a:p>
            <a:endParaRPr lang="ru-RU" sz="2600" dirty="0"/>
          </a:p>
          <a:p>
            <a:r>
              <a:rPr lang="ru-RU" sz="2600" dirty="0" smtClean="0"/>
              <a:t>Существуют более 10-ти бесплатных </a:t>
            </a:r>
            <a:r>
              <a:rPr lang="ru-RU" sz="2600" dirty="0" err="1" smtClean="0"/>
              <a:t>парсеров</a:t>
            </a:r>
            <a:r>
              <a:rPr lang="ru-RU" sz="2600" dirty="0" smtClean="0"/>
              <a:t> ВК, собирающих практически любую информацию из ВК и около 15-ти платных более лучшего качества</a:t>
            </a:r>
          </a:p>
          <a:p>
            <a:endParaRPr lang="ru-RU" sz="2600" dirty="0"/>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150311214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1520" y="836713"/>
            <a:ext cx="8496944" cy="5656162"/>
          </a:xfrm>
        </p:spPr>
        <p:txBody>
          <a:bodyPr/>
          <a:lstStyle/>
          <a:p>
            <a:pPr algn="l"/>
            <a:r>
              <a:rPr lang="ru-RU" sz="1700" dirty="0">
                <a:solidFill>
                  <a:srgbClr val="002060"/>
                </a:solidFill>
              </a:rPr>
              <a:t>В конце декабря 2014 вышла прелюбопытная статья о попытке определения шкал Big5 только по последнему </a:t>
            </a:r>
            <a:r>
              <a:rPr lang="ru-RU" sz="1700" dirty="0" err="1">
                <a:solidFill>
                  <a:srgbClr val="002060"/>
                </a:solidFill>
              </a:rPr>
              <a:t>аватару</a:t>
            </a:r>
            <a:r>
              <a:rPr lang="ru-RU" sz="1700" dirty="0">
                <a:solidFill>
                  <a:srgbClr val="002060"/>
                </a:solidFill>
              </a:rPr>
              <a:t> в FB (</a:t>
            </a:r>
            <a:r>
              <a:rPr lang="ru-RU" sz="1700" dirty="0" err="1">
                <a:solidFill>
                  <a:srgbClr val="002060"/>
                </a:solidFill>
              </a:rPr>
              <a:t>Fabio</a:t>
            </a:r>
            <a:r>
              <a:rPr lang="ru-RU" sz="1700" dirty="0">
                <a:solidFill>
                  <a:srgbClr val="002060"/>
                </a:solidFill>
              </a:rPr>
              <a:t> </a:t>
            </a:r>
            <a:r>
              <a:rPr lang="ru-RU" sz="1700" dirty="0" err="1">
                <a:solidFill>
                  <a:srgbClr val="002060"/>
                </a:solidFill>
              </a:rPr>
              <a:t>Celli</a:t>
            </a:r>
            <a:r>
              <a:rPr lang="ru-RU" sz="1700" dirty="0">
                <a:solidFill>
                  <a:srgbClr val="002060"/>
                </a:solidFill>
              </a:rPr>
              <a:t>, </a:t>
            </a:r>
            <a:r>
              <a:rPr lang="ru-RU" sz="1700" dirty="0" err="1">
                <a:solidFill>
                  <a:srgbClr val="002060"/>
                </a:solidFill>
              </a:rPr>
              <a:t>Elia</a:t>
            </a:r>
            <a:r>
              <a:rPr lang="ru-RU" sz="1700" dirty="0">
                <a:solidFill>
                  <a:srgbClr val="002060"/>
                </a:solidFill>
              </a:rPr>
              <a:t> </a:t>
            </a:r>
            <a:r>
              <a:rPr lang="ru-RU" sz="1700" dirty="0" err="1">
                <a:solidFill>
                  <a:srgbClr val="002060"/>
                </a:solidFill>
              </a:rPr>
              <a:t>Bruni</a:t>
            </a:r>
            <a:r>
              <a:rPr lang="ru-RU" sz="1700" dirty="0">
                <a:solidFill>
                  <a:srgbClr val="002060"/>
                </a:solidFill>
              </a:rPr>
              <a:t>, </a:t>
            </a:r>
            <a:r>
              <a:rPr lang="ru-RU" sz="1700" dirty="0" err="1">
                <a:solidFill>
                  <a:srgbClr val="002060"/>
                </a:solidFill>
              </a:rPr>
              <a:t>Bruno</a:t>
            </a:r>
            <a:r>
              <a:rPr lang="ru-RU" sz="1700" dirty="0">
                <a:solidFill>
                  <a:srgbClr val="002060"/>
                </a:solidFill>
              </a:rPr>
              <a:t> </a:t>
            </a:r>
            <a:r>
              <a:rPr lang="ru-RU" sz="1700" dirty="0" err="1">
                <a:solidFill>
                  <a:srgbClr val="002060"/>
                </a:solidFill>
              </a:rPr>
              <a:t>Lepri</a:t>
            </a:r>
            <a:r>
              <a:rPr lang="ru-RU" sz="1700" dirty="0">
                <a:solidFill>
                  <a:srgbClr val="002060"/>
                </a:solidFill>
              </a:rPr>
              <a:t>, 2014)!! </a:t>
            </a:r>
            <a:r>
              <a:rPr lang="ru-RU" sz="1700" dirty="0" smtClean="0">
                <a:solidFill>
                  <a:srgbClr val="002060"/>
                </a:solidFill>
              </a:rPr>
              <a:t>Уже </a:t>
            </a:r>
            <a:r>
              <a:rPr lang="ru-RU" sz="1700" dirty="0">
                <a:solidFill>
                  <a:srgbClr val="002060"/>
                </a:solidFill>
              </a:rPr>
              <a:t>в 2014 году они создали автоматизированную модель, которая по единственному (последнему) </a:t>
            </a:r>
            <a:r>
              <a:rPr lang="ru-RU" sz="1700" dirty="0" err="1">
                <a:solidFill>
                  <a:srgbClr val="002060"/>
                </a:solidFill>
              </a:rPr>
              <a:t>аватару</a:t>
            </a:r>
            <a:r>
              <a:rPr lang="ru-RU" sz="1700" dirty="0">
                <a:solidFill>
                  <a:srgbClr val="002060"/>
                </a:solidFill>
              </a:rPr>
              <a:t> определяла значения по всем 5-ти шкалам Big5 и двум дополнительным в следующих корреляциях</a:t>
            </a:r>
            <a:r>
              <a:rPr lang="ru-RU" sz="1700" dirty="0" smtClean="0">
                <a:solidFill>
                  <a:srgbClr val="002060"/>
                </a:solidFill>
              </a:rPr>
              <a:t>:</a:t>
            </a:r>
            <a:br>
              <a:rPr lang="ru-RU" sz="1700" dirty="0" smtClean="0">
                <a:solidFill>
                  <a:srgbClr val="002060"/>
                </a:solidFill>
              </a:rPr>
            </a:br>
            <a:r>
              <a:rPr lang="ru-RU" sz="1000" dirty="0" smtClean="0">
                <a:solidFill>
                  <a:srgbClr val="002060"/>
                </a:solidFill>
              </a:rPr>
              <a:t/>
            </a:r>
            <a:br>
              <a:rPr lang="ru-RU" sz="1000" dirty="0" smtClean="0">
                <a:solidFill>
                  <a:srgbClr val="002060"/>
                </a:solidFill>
              </a:rPr>
            </a:br>
            <a:r>
              <a:rPr lang="ru-RU" sz="1700" dirty="0" err="1" smtClean="0">
                <a:solidFill>
                  <a:srgbClr val="002060"/>
                </a:solidFill>
              </a:rPr>
              <a:t>Эстраверсия</a:t>
            </a:r>
            <a:r>
              <a:rPr lang="ru-RU" sz="1700" dirty="0" smtClean="0">
                <a:solidFill>
                  <a:srgbClr val="002060"/>
                </a:solidFill>
              </a:rPr>
              <a:t> </a:t>
            </a:r>
            <a:r>
              <a:rPr lang="ru-RU" sz="1700" dirty="0">
                <a:solidFill>
                  <a:srgbClr val="002060"/>
                </a:solidFill>
              </a:rPr>
              <a:t>/ интроверсия – 62</a:t>
            </a:r>
            <a:r>
              <a:rPr lang="ru-RU" sz="1700" dirty="0" smtClean="0">
                <a:solidFill>
                  <a:srgbClr val="002060"/>
                </a:solidFill>
              </a:rPr>
              <a:t>%</a:t>
            </a:r>
            <a:br>
              <a:rPr lang="ru-RU" sz="1700" dirty="0" smtClean="0">
                <a:solidFill>
                  <a:srgbClr val="002060"/>
                </a:solidFill>
              </a:rPr>
            </a:br>
            <a:r>
              <a:rPr lang="ru-RU" sz="1700" dirty="0" smtClean="0">
                <a:solidFill>
                  <a:srgbClr val="002060"/>
                </a:solidFill>
              </a:rPr>
              <a:t>Стабильность </a:t>
            </a:r>
            <a:r>
              <a:rPr lang="ru-RU" sz="1700" dirty="0">
                <a:solidFill>
                  <a:srgbClr val="002060"/>
                </a:solidFill>
              </a:rPr>
              <a:t>/ </a:t>
            </a:r>
            <a:r>
              <a:rPr lang="ru-RU" sz="1700" dirty="0" err="1">
                <a:solidFill>
                  <a:srgbClr val="002060"/>
                </a:solidFill>
              </a:rPr>
              <a:t>невротичность</a:t>
            </a:r>
            <a:r>
              <a:rPr lang="ru-RU" sz="1700" dirty="0">
                <a:solidFill>
                  <a:srgbClr val="002060"/>
                </a:solidFill>
              </a:rPr>
              <a:t> – 61</a:t>
            </a:r>
            <a:r>
              <a:rPr lang="ru-RU" sz="1700" dirty="0" smtClean="0">
                <a:solidFill>
                  <a:srgbClr val="002060"/>
                </a:solidFill>
              </a:rPr>
              <a:t>%</a:t>
            </a:r>
            <a:br>
              <a:rPr lang="ru-RU" sz="1700" dirty="0" smtClean="0">
                <a:solidFill>
                  <a:srgbClr val="002060"/>
                </a:solidFill>
              </a:rPr>
            </a:br>
            <a:r>
              <a:rPr lang="ru-RU" sz="1700" dirty="0" smtClean="0">
                <a:solidFill>
                  <a:srgbClr val="002060"/>
                </a:solidFill>
              </a:rPr>
              <a:t>Доброжелательность </a:t>
            </a:r>
            <a:r>
              <a:rPr lang="ru-RU" sz="1700" dirty="0">
                <a:solidFill>
                  <a:srgbClr val="002060"/>
                </a:solidFill>
              </a:rPr>
              <a:t>/ отсутствие кооперации – 67</a:t>
            </a:r>
            <a:r>
              <a:rPr lang="ru-RU" sz="1700" dirty="0" smtClean="0">
                <a:solidFill>
                  <a:srgbClr val="002060"/>
                </a:solidFill>
              </a:rPr>
              <a:t>%</a:t>
            </a:r>
            <a:br>
              <a:rPr lang="ru-RU" sz="1700" dirty="0" smtClean="0">
                <a:solidFill>
                  <a:srgbClr val="002060"/>
                </a:solidFill>
              </a:rPr>
            </a:br>
            <a:r>
              <a:rPr lang="ru-RU" sz="1700" dirty="0" smtClean="0">
                <a:solidFill>
                  <a:srgbClr val="002060"/>
                </a:solidFill>
              </a:rPr>
              <a:t>Добросовестность </a:t>
            </a:r>
            <a:r>
              <a:rPr lang="ru-RU" sz="1700" dirty="0">
                <a:solidFill>
                  <a:srgbClr val="002060"/>
                </a:solidFill>
              </a:rPr>
              <a:t>/ забота – 75</a:t>
            </a:r>
            <a:r>
              <a:rPr lang="ru-RU" sz="1700" dirty="0" smtClean="0">
                <a:solidFill>
                  <a:srgbClr val="002060"/>
                </a:solidFill>
              </a:rPr>
              <a:t>%</a:t>
            </a:r>
            <a:br>
              <a:rPr lang="ru-RU" sz="1700" dirty="0" smtClean="0">
                <a:solidFill>
                  <a:srgbClr val="002060"/>
                </a:solidFill>
              </a:rPr>
            </a:br>
            <a:r>
              <a:rPr lang="ru-RU" sz="1700" dirty="0" smtClean="0">
                <a:solidFill>
                  <a:srgbClr val="002060"/>
                </a:solidFill>
              </a:rPr>
              <a:t>Открытость </a:t>
            </a:r>
            <a:r>
              <a:rPr lang="ru-RU" sz="1700" dirty="0">
                <a:solidFill>
                  <a:srgbClr val="002060"/>
                </a:solidFill>
              </a:rPr>
              <a:t>/ закрытость опыту – 75</a:t>
            </a:r>
            <a:r>
              <a:rPr lang="ru-RU" sz="1700" dirty="0" smtClean="0">
                <a:solidFill>
                  <a:srgbClr val="002060"/>
                </a:solidFill>
              </a:rPr>
              <a:t>%</a:t>
            </a:r>
            <a:br>
              <a:rPr lang="ru-RU" sz="1700" dirty="0" smtClean="0">
                <a:solidFill>
                  <a:srgbClr val="002060"/>
                </a:solidFill>
              </a:rPr>
            </a:br>
            <a:r>
              <a:rPr lang="ru-RU" sz="1700" dirty="0" err="1" smtClean="0">
                <a:solidFill>
                  <a:srgbClr val="002060"/>
                </a:solidFill>
              </a:rPr>
              <a:t>Доминантность</a:t>
            </a:r>
            <a:r>
              <a:rPr lang="ru-RU" sz="1700" dirty="0" smtClean="0">
                <a:solidFill>
                  <a:srgbClr val="002060"/>
                </a:solidFill>
              </a:rPr>
              <a:t> </a:t>
            </a:r>
            <a:r>
              <a:rPr lang="ru-RU" sz="1700" dirty="0">
                <a:solidFill>
                  <a:srgbClr val="002060"/>
                </a:solidFill>
              </a:rPr>
              <a:t>/ подчиненность – 65</a:t>
            </a:r>
            <a:r>
              <a:rPr lang="ru-RU" sz="1700" dirty="0" smtClean="0">
                <a:solidFill>
                  <a:srgbClr val="002060"/>
                </a:solidFill>
              </a:rPr>
              <a:t>%</a:t>
            </a:r>
            <a:br>
              <a:rPr lang="ru-RU" sz="1700" dirty="0" smtClean="0">
                <a:solidFill>
                  <a:srgbClr val="002060"/>
                </a:solidFill>
              </a:rPr>
            </a:br>
            <a:r>
              <a:rPr lang="ru-RU" sz="1700" dirty="0" smtClean="0">
                <a:solidFill>
                  <a:srgbClr val="002060"/>
                </a:solidFill>
              </a:rPr>
              <a:t>Эмоциональность </a:t>
            </a:r>
            <a:r>
              <a:rPr lang="ru-RU" sz="1700" dirty="0">
                <a:solidFill>
                  <a:srgbClr val="002060"/>
                </a:solidFill>
              </a:rPr>
              <a:t>/ логичность – 63</a:t>
            </a:r>
            <a:r>
              <a:rPr lang="ru-RU" sz="1700" dirty="0" smtClean="0">
                <a:solidFill>
                  <a:srgbClr val="002060"/>
                </a:solidFill>
              </a:rPr>
              <a:t>%</a:t>
            </a:r>
            <a:br>
              <a:rPr lang="ru-RU" sz="1700" dirty="0" smtClean="0">
                <a:solidFill>
                  <a:srgbClr val="002060"/>
                </a:solidFill>
              </a:rPr>
            </a:br>
            <a:r>
              <a:rPr lang="ru-RU" sz="1000" dirty="0" smtClean="0">
                <a:solidFill>
                  <a:srgbClr val="002060"/>
                </a:solidFill>
              </a:rPr>
              <a:t/>
            </a:r>
            <a:br>
              <a:rPr lang="ru-RU" sz="1000" dirty="0" smtClean="0">
                <a:solidFill>
                  <a:srgbClr val="002060"/>
                </a:solidFill>
              </a:rPr>
            </a:br>
            <a:r>
              <a:rPr lang="ru-RU" sz="1700" dirty="0" smtClean="0">
                <a:solidFill>
                  <a:srgbClr val="002060"/>
                </a:solidFill>
              </a:rPr>
              <a:t>В </a:t>
            </a:r>
            <a:r>
              <a:rPr lang="ru-RU" sz="1700" dirty="0">
                <a:solidFill>
                  <a:srgbClr val="002060"/>
                </a:solidFill>
              </a:rPr>
              <a:t>обсуждении статьи указывается, что Экстраверсия связана с уровнем экспрессивности </a:t>
            </a:r>
            <a:r>
              <a:rPr lang="ru-RU" sz="1700" dirty="0" err="1">
                <a:solidFill>
                  <a:srgbClr val="002060"/>
                </a:solidFill>
              </a:rPr>
              <a:t>аватара</a:t>
            </a:r>
            <a:r>
              <a:rPr lang="ru-RU" sz="1700" dirty="0">
                <a:solidFill>
                  <a:srgbClr val="002060"/>
                </a:solidFill>
              </a:rPr>
              <a:t>: чем более лицо экспрессивное, тем больше вероятность экстраверсии и чем более нейтральное, тем – интроверсии. Закрытость опыту сильно коррелирует с </a:t>
            </a:r>
            <a:r>
              <a:rPr lang="ru-RU" sz="1700" dirty="0" err="1">
                <a:solidFill>
                  <a:srgbClr val="002060"/>
                </a:solidFill>
              </a:rPr>
              <a:t>аватаром</a:t>
            </a:r>
            <a:r>
              <a:rPr lang="ru-RU" sz="1700" dirty="0">
                <a:solidFill>
                  <a:srgbClr val="002060"/>
                </a:solidFill>
              </a:rPr>
              <a:t>, на котором изображен не человек. Интроверсия – с черно-белым </a:t>
            </a:r>
            <a:r>
              <a:rPr lang="ru-RU" sz="1700" dirty="0" err="1">
                <a:solidFill>
                  <a:srgbClr val="002060"/>
                </a:solidFill>
              </a:rPr>
              <a:t>аватаром</a:t>
            </a:r>
            <a:r>
              <a:rPr lang="ru-RU" sz="1700" dirty="0">
                <a:solidFill>
                  <a:srgbClr val="002060"/>
                </a:solidFill>
              </a:rPr>
              <a:t>. </a:t>
            </a:r>
            <a:r>
              <a:rPr lang="ru-RU" sz="1700" dirty="0" err="1">
                <a:solidFill>
                  <a:srgbClr val="002060"/>
                </a:solidFill>
              </a:rPr>
              <a:t>Невротизм</a:t>
            </a:r>
            <a:r>
              <a:rPr lang="ru-RU" sz="1700" dirty="0">
                <a:solidFill>
                  <a:srgbClr val="002060"/>
                </a:solidFill>
              </a:rPr>
              <a:t> коррелирует с темными тонами </a:t>
            </a:r>
            <a:r>
              <a:rPr lang="ru-RU" sz="1700" dirty="0" err="1">
                <a:solidFill>
                  <a:srgbClr val="002060"/>
                </a:solidFill>
              </a:rPr>
              <a:t>аватара</a:t>
            </a:r>
            <a:r>
              <a:rPr lang="ru-RU" sz="1700" dirty="0">
                <a:solidFill>
                  <a:srgbClr val="002060"/>
                </a:solidFill>
              </a:rPr>
              <a:t>, а </a:t>
            </a:r>
            <a:r>
              <a:rPr lang="ru-RU" sz="1700" dirty="0" err="1">
                <a:solidFill>
                  <a:srgbClr val="002060"/>
                </a:solidFill>
              </a:rPr>
              <a:t>доминантность</a:t>
            </a:r>
            <a:r>
              <a:rPr lang="ru-RU" sz="1700" dirty="0">
                <a:solidFill>
                  <a:srgbClr val="002060"/>
                </a:solidFill>
              </a:rPr>
              <a:t> – с яркими и контрастными. Доброжелательность, добросовестность и подчиненность сильно зависят от направления взгляда. Отсутствие кооперации – от уровня закрытости позы. </a:t>
            </a: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Заголовок 1"/>
          <p:cNvSpPr txBox="1">
            <a:spLocks/>
          </p:cNvSpPr>
          <p:nvPr/>
        </p:nvSpPr>
        <p:spPr>
          <a:xfrm>
            <a:off x="-180528" y="0"/>
            <a:ext cx="9324528" cy="836712"/>
          </a:xfrm>
          <a:prstGeom prst="rect">
            <a:avLst/>
          </a:prstGeom>
        </p:spPr>
        <p:txBody>
          <a:bodyPr anchor="ctr"/>
          <a:lstStyle/>
          <a:p>
            <a:pPr algn="ctr" fontAlgn="auto">
              <a:spcAft>
                <a:spcPts val="0"/>
              </a:spcAft>
              <a:defRPr/>
            </a:pPr>
            <a:r>
              <a:rPr lang="en-US" sz="38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Facebook </a:t>
            </a:r>
            <a:r>
              <a:rPr lang="ru-RU" sz="38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и </a:t>
            </a:r>
            <a:r>
              <a:rPr lang="en-US" sz="3800"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Big5</a:t>
            </a:r>
            <a:endParaRPr lang="ru-RU" sz="3800"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6" name="Прямоугольник 5"/>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Tree>
    <p:extLst>
      <p:ext uri="{BB962C8B-B14F-4D97-AF65-F5344CB8AC3E}">
        <p14:creationId xmlns:p14="http://schemas.microsoft.com/office/powerpoint/2010/main" val="82089170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6">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Тема6</Template>
  <TotalTime>8493</TotalTime>
  <Words>4818</Words>
  <Application>Microsoft Macintosh PowerPoint</Application>
  <PresentationFormat>Экран (4:3)</PresentationFormat>
  <Paragraphs>892</Paragraphs>
  <Slides>134</Slides>
  <Notes>101</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2</vt:i4>
      </vt:variant>
      <vt:variant>
        <vt:lpstr>Заголовки слайдов</vt:lpstr>
      </vt:variant>
      <vt:variant>
        <vt:i4>134</vt:i4>
      </vt:variant>
    </vt:vector>
  </HeadingPairs>
  <TitlesOfParts>
    <vt:vector size="147" baseType="lpstr">
      <vt:lpstr>Arial Black</vt:lpstr>
      <vt:lpstr>Calibri</vt:lpstr>
      <vt:lpstr>MinionPro</vt:lpstr>
      <vt:lpstr>Myriad Pro</vt:lpstr>
      <vt:lpstr>Open Sans</vt:lpstr>
      <vt:lpstr>proxima-nova</vt:lpstr>
      <vt:lpstr>Segoe UI</vt:lpstr>
      <vt:lpstr>Segoe UI Semibold</vt:lpstr>
      <vt:lpstr>Tahoma</vt:lpstr>
      <vt:lpstr>Times New Roman</vt:lpstr>
      <vt:lpstr>Arial</vt:lpstr>
      <vt:lpstr>Тема6</vt:lpstr>
      <vt:lpstr>Специальное оформление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Анализ текста по модели Новиковой-Грунд</vt:lpstr>
      <vt:lpstr>Дополнительные признаки</vt:lpstr>
      <vt:lpstr>Дополнительные признаки</vt:lpstr>
      <vt:lpstr>Дополнительные признаки</vt:lpstr>
      <vt:lpstr>Дополнительные признаки</vt:lpstr>
      <vt:lpstr>Дополнительные признаки</vt:lpstr>
      <vt:lpstr>Дополнительные признаки</vt:lpstr>
      <vt:lpstr>Дополнительные признаки</vt:lpstr>
      <vt:lpstr>Дополнительные признаки</vt:lpstr>
      <vt:lpstr>Дополнительные признаки</vt:lpstr>
      <vt:lpstr>Дополнительные признаки</vt:lpstr>
      <vt:lpstr>Дополнительные признаки</vt:lpstr>
      <vt:lpstr>Дополнительные признаки</vt:lpstr>
      <vt:lpstr>Дополнительные признаки</vt:lpstr>
      <vt:lpstr>ТМ Марины Новиковой-Грунд</vt:lpstr>
      <vt:lpstr>Презентация PowerPoint</vt:lpstr>
      <vt:lpstr>Презентация PowerPoint</vt:lpstr>
      <vt:lpstr>Презентация PowerPoint</vt:lpstr>
      <vt:lpstr>Анализ текстов</vt:lpstr>
      <vt:lpstr>Анализ текстов</vt:lpstr>
      <vt:lpstr>Анализ текстов</vt:lpstr>
      <vt:lpstr>Анализ текстов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 конце декабря 2014 вышла прелюбопытная статья о попытке определения шкал Big5 только по последнему аватару в FB (Fabio Celli, Elia Bruni, Bruno Lepri, 2014)!! Уже в 2014 году они создали автоматизированную модель, которая по единственному (последнему) аватару определяла значения по всем 5-ти шкалам Big5 и двум дополнительным в следующих корреляциях:  Эстраверсия / интроверсия – 62% Стабильность / невротичность – 61% Доброжелательность / отсутствие кооперации – 67% Добросовестность / забота – 75% Открытость / закрытость опыту – 75% Доминантность / подчиненность – 65% Эмоциональность / логичность – 63%  В обсуждении статьи указывается, что Экстраверсия связана с уровнем экспрессивности аватара: чем более лицо экспрессивное, тем больше вероятность экстраверсии и чем более нейтральное, тем – интроверсии. Закрытость опыту сильно коррелирует с аватаром, на котором изображен не человек. Интроверсия – с черно-белым аватаром. Невротизм коррелирует с темными тонами аватара, а доминантность – с яркими и контрастными. Доброжелательность, добросовестность и подчиненность сильно зависят от направления взгляда. Отсутствие кооперации – от уровня закрытости позы. </vt:lpstr>
      <vt:lpstr>BIG-5</vt:lpstr>
      <vt:lpstr>BIG-5, субшкалы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ОПРЕДЕЛЕНИЕ МЕТАПРОГРАММНОГО ПРОФИЛЯ ПО АККАУНТУ СОЦИАЛЬНОЙ СЕТИ  </vt:lpstr>
      <vt:lpstr>ОПРЕДЕЛЕНИЕ МЕТАПРОГРАММНОГО ПРОФИЛЯ ПО АККАУНТУ СОЦИАЛЬНОЙ СЕТИ  </vt:lpstr>
      <vt:lpstr>ОПРЕДЕЛЕНИЕ МЕТАПРОГРАММНОГО ПРОФИЛЯ ПО АККАУНТУ СОЦИАЛЬНОЙ СЕТИ  </vt:lpstr>
      <vt:lpstr>ОПРЕДЕЛЕНИЕ МЕТАПРОГРАММНОГО ПРОФИЛЯ ПО АККАУНТУ СОЦИАЛЬНОЙ СЕТИ  </vt:lpstr>
      <vt:lpstr>ОПРЕДЕЛЕНИЕ МЕТАПРОГРАММНОГО ПРОФИЛЯ ПО АККАУНТУ СОЦИАЛЬНОЙ СЕТИ  </vt:lpstr>
      <vt:lpstr>ОПРЕДЕЛЕНИЕ МЕТАПРОГРАММНОГО ПРОФИЛЯ ПО АККАУНТУ СОЦИАЛЬНОЙ СЕТИ  </vt:lpstr>
      <vt:lpstr>ОПРЕДЕЛЕНИЕ МЕТАПРОГРАММНОГО ПРОФИЛЯ ПО АККАУНТУ СОЦИАЛЬНОЙ СЕТИ  </vt:lpstr>
      <vt:lpstr>Профайлинг в СоцСетях</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Пользователь Microsoft Office</dc:creator>
  <cp:keywords/>
  <dc:description/>
  <cp:lastModifiedBy>Пользователь Microsoft Office</cp:lastModifiedBy>
  <cp:revision>139</cp:revision>
  <dcterms:created xsi:type="dcterms:W3CDTF">2017-04-09T08:36:18Z</dcterms:created>
  <dcterms:modified xsi:type="dcterms:W3CDTF">2018-11-13T16:23:44Z</dcterms:modified>
  <cp:category/>
</cp:coreProperties>
</file>