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  <p:sldMasterId id="2147483693" r:id="rId2"/>
  </p:sldMasterIdLst>
  <p:notesMasterIdLst>
    <p:notesMasterId r:id="rId216"/>
  </p:notesMasterIdLst>
  <p:sldIdLst>
    <p:sldId id="991" r:id="rId3"/>
    <p:sldId id="993" r:id="rId4"/>
    <p:sldId id="769" r:id="rId5"/>
    <p:sldId id="770" r:id="rId6"/>
    <p:sldId id="771" r:id="rId7"/>
    <p:sldId id="772" r:id="rId8"/>
    <p:sldId id="773" r:id="rId9"/>
    <p:sldId id="654" r:id="rId10"/>
    <p:sldId id="656" r:id="rId11"/>
    <p:sldId id="655" r:id="rId12"/>
    <p:sldId id="548" r:id="rId13"/>
    <p:sldId id="549" r:id="rId14"/>
    <p:sldId id="551" r:id="rId15"/>
    <p:sldId id="553" r:id="rId16"/>
    <p:sldId id="557" r:id="rId17"/>
    <p:sldId id="559" r:id="rId18"/>
    <p:sldId id="555" r:id="rId19"/>
    <p:sldId id="560" r:id="rId20"/>
    <p:sldId id="561" r:id="rId21"/>
    <p:sldId id="562" r:id="rId22"/>
    <p:sldId id="563" r:id="rId23"/>
    <p:sldId id="564" r:id="rId24"/>
    <p:sldId id="565" r:id="rId25"/>
    <p:sldId id="566" r:id="rId26"/>
    <p:sldId id="567" r:id="rId27"/>
    <p:sldId id="568" r:id="rId28"/>
    <p:sldId id="806" r:id="rId29"/>
    <p:sldId id="795" r:id="rId30"/>
    <p:sldId id="796" r:id="rId31"/>
    <p:sldId id="797" r:id="rId32"/>
    <p:sldId id="798" r:id="rId33"/>
    <p:sldId id="799" r:id="rId34"/>
    <p:sldId id="800" r:id="rId35"/>
    <p:sldId id="801" r:id="rId36"/>
    <p:sldId id="802" r:id="rId37"/>
    <p:sldId id="803" r:id="rId38"/>
    <p:sldId id="804" r:id="rId39"/>
    <p:sldId id="805" r:id="rId40"/>
    <p:sldId id="807" r:id="rId41"/>
    <p:sldId id="808" r:id="rId42"/>
    <p:sldId id="809" r:id="rId43"/>
    <p:sldId id="810" r:id="rId44"/>
    <p:sldId id="811" r:id="rId45"/>
    <p:sldId id="812" r:id="rId46"/>
    <p:sldId id="813" r:id="rId47"/>
    <p:sldId id="814" r:id="rId48"/>
    <p:sldId id="815" r:id="rId49"/>
    <p:sldId id="816" r:id="rId50"/>
    <p:sldId id="817" r:id="rId51"/>
    <p:sldId id="818" r:id="rId52"/>
    <p:sldId id="819" r:id="rId53"/>
    <p:sldId id="820" r:id="rId54"/>
    <p:sldId id="821" r:id="rId55"/>
    <p:sldId id="822" r:id="rId56"/>
    <p:sldId id="823" r:id="rId57"/>
    <p:sldId id="824" r:id="rId58"/>
    <p:sldId id="825" r:id="rId59"/>
    <p:sldId id="826" r:id="rId60"/>
    <p:sldId id="827" r:id="rId61"/>
    <p:sldId id="828" r:id="rId62"/>
    <p:sldId id="829" r:id="rId63"/>
    <p:sldId id="830" r:id="rId64"/>
    <p:sldId id="831" r:id="rId65"/>
    <p:sldId id="832" r:id="rId66"/>
    <p:sldId id="833" r:id="rId67"/>
    <p:sldId id="834" r:id="rId68"/>
    <p:sldId id="835" r:id="rId69"/>
    <p:sldId id="836" r:id="rId70"/>
    <p:sldId id="837" r:id="rId71"/>
    <p:sldId id="838" r:id="rId72"/>
    <p:sldId id="839" r:id="rId73"/>
    <p:sldId id="840" r:id="rId74"/>
    <p:sldId id="841" r:id="rId75"/>
    <p:sldId id="842" r:id="rId76"/>
    <p:sldId id="843" r:id="rId77"/>
    <p:sldId id="844" r:id="rId78"/>
    <p:sldId id="845" r:id="rId79"/>
    <p:sldId id="846" r:id="rId80"/>
    <p:sldId id="847" r:id="rId81"/>
    <p:sldId id="848" r:id="rId82"/>
    <p:sldId id="849" r:id="rId83"/>
    <p:sldId id="850" r:id="rId84"/>
    <p:sldId id="851" r:id="rId85"/>
    <p:sldId id="852" r:id="rId86"/>
    <p:sldId id="853" r:id="rId87"/>
    <p:sldId id="854" r:id="rId88"/>
    <p:sldId id="855" r:id="rId89"/>
    <p:sldId id="856" r:id="rId90"/>
    <p:sldId id="857" r:id="rId91"/>
    <p:sldId id="858" r:id="rId92"/>
    <p:sldId id="859" r:id="rId93"/>
    <p:sldId id="860" r:id="rId94"/>
    <p:sldId id="861" r:id="rId95"/>
    <p:sldId id="862" r:id="rId96"/>
    <p:sldId id="863" r:id="rId97"/>
    <p:sldId id="864" r:id="rId98"/>
    <p:sldId id="865" r:id="rId99"/>
    <p:sldId id="866" r:id="rId100"/>
    <p:sldId id="867" r:id="rId101"/>
    <p:sldId id="868" r:id="rId102"/>
    <p:sldId id="869" r:id="rId103"/>
    <p:sldId id="870" r:id="rId104"/>
    <p:sldId id="871" r:id="rId105"/>
    <p:sldId id="872" r:id="rId106"/>
    <p:sldId id="873" r:id="rId107"/>
    <p:sldId id="874" r:id="rId108"/>
    <p:sldId id="875" r:id="rId109"/>
    <p:sldId id="876" r:id="rId110"/>
    <p:sldId id="877" r:id="rId111"/>
    <p:sldId id="878" r:id="rId112"/>
    <p:sldId id="879" r:id="rId113"/>
    <p:sldId id="880" r:id="rId114"/>
    <p:sldId id="881" r:id="rId115"/>
    <p:sldId id="882" r:id="rId116"/>
    <p:sldId id="883" r:id="rId117"/>
    <p:sldId id="884" r:id="rId118"/>
    <p:sldId id="885" r:id="rId119"/>
    <p:sldId id="886" r:id="rId120"/>
    <p:sldId id="887" r:id="rId121"/>
    <p:sldId id="888" r:id="rId122"/>
    <p:sldId id="889" r:id="rId123"/>
    <p:sldId id="890" r:id="rId124"/>
    <p:sldId id="891" r:id="rId125"/>
    <p:sldId id="892" r:id="rId126"/>
    <p:sldId id="893" r:id="rId127"/>
    <p:sldId id="894" r:id="rId128"/>
    <p:sldId id="895" r:id="rId129"/>
    <p:sldId id="896" r:id="rId130"/>
    <p:sldId id="897" r:id="rId131"/>
    <p:sldId id="898" r:id="rId132"/>
    <p:sldId id="899" r:id="rId133"/>
    <p:sldId id="968" r:id="rId134"/>
    <p:sldId id="973" r:id="rId135"/>
    <p:sldId id="974" r:id="rId136"/>
    <p:sldId id="975" r:id="rId137"/>
    <p:sldId id="976" r:id="rId138"/>
    <p:sldId id="977" r:id="rId139"/>
    <p:sldId id="978" r:id="rId140"/>
    <p:sldId id="979" r:id="rId141"/>
    <p:sldId id="980" r:id="rId142"/>
    <p:sldId id="972" r:id="rId143"/>
    <p:sldId id="969" r:id="rId144"/>
    <p:sldId id="970" r:id="rId145"/>
    <p:sldId id="900" r:id="rId146"/>
    <p:sldId id="901" r:id="rId147"/>
    <p:sldId id="981" r:id="rId148"/>
    <p:sldId id="982" r:id="rId149"/>
    <p:sldId id="931" r:id="rId150"/>
    <p:sldId id="932" r:id="rId151"/>
    <p:sldId id="936" r:id="rId152"/>
    <p:sldId id="937" r:id="rId153"/>
    <p:sldId id="938" r:id="rId154"/>
    <p:sldId id="939" r:id="rId155"/>
    <p:sldId id="940" r:id="rId156"/>
    <p:sldId id="941" r:id="rId157"/>
    <p:sldId id="942" r:id="rId158"/>
    <p:sldId id="943" r:id="rId159"/>
    <p:sldId id="944" r:id="rId160"/>
    <p:sldId id="945" r:id="rId161"/>
    <p:sldId id="946" r:id="rId162"/>
    <p:sldId id="947" r:id="rId163"/>
    <p:sldId id="948" r:id="rId164"/>
    <p:sldId id="983" r:id="rId165"/>
    <p:sldId id="984" r:id="rId166"/>
    <p:sldId id="985" r:id="rId167"/>
    <p:sldId id="986" r:id="rId168"/>
    <p:sldId id="954" r:id="rId169"/>
    <p:sldId id="949" r:id="rId170"/>
    <p:sldId id="950" r:id="rId171"/>
    <p:sldId id="951" r:id="rId172"/>
    <p:sldId id="952" r:id="rId173"/>
    <p:sldId id="953" r:id="rId174"/>
    <p:sldId id="955" r:id="rId175"/>
    <p:sldId id="959" r:id="rId176"/>
    <p:sldId id="960" r:id="rId177"/>
    <p:sldId id="961" r:id="rId178"/>
    <p:sldId id="956" r:id="rId179"/>
    <p:sldId id="963" r:id="rId180"/>
    <p:sldId id="964" r:id="rId181"/>
    <p:sldId id="962" r:id="rId182"/>
    <p:sldId id="987" r:id="rId183"/>
    <p:sldId id="988" r:id="rId184"/>
    <p:sldId id="990" r:id="rId185"/>
    <p:sldId id="904" r:id="rId186"/>
    <p:sldId id="905" r:id="rId187"/>
    <p:sldId id="906" r:id="rId188"/>
    <p:sldId id="907" r:id="rId189"/>
    <p:sldId id="908" r:id="rId190"/>
    <p:sldId id="909" r:id="rId191"/>
    <p:sldId id="910" r:id="rId192"/>
    <p:sldId id="911" r:id="rId193"/>
    <p:sldId id="912" r:id="rId194"/>
    <p:sldId id="913" r:id="rId195"/>
    <p:sldId id="914" r:id="rId196"/>
    <p:sldId id="915" r:id="rId197"/>
    <p:sldId id="916" r:id="rId198"/>
    <p:sldId id="917" r:id="rId199"/>
    <p:sldId id="918" r:id="rId200"/>
    <p:sldId id="965" r:id="rId201"/>
    <p:sldId id="966" r:id="rId202"/>
    <p:sldId id="967" r:id="rId203"/>
    <p:sldId id="919" r:id="rId204"/>
    <p:sldId id="920" r:id="rId205"/>
    <p:sldId id="921" r:id="rId206"/>
    <p:sldId id="922" r:id="rId207"/>
    <p:sldId id="923" r:id="rId208"/>
    <p:sldId id="924" r:id="rId209"/>
    <p:sldId id="925" r:id="rId210"/>
    <p:sldId id="926" r:id="rId211"/>
    <p:sldId id="927" r:id="rId212"/>
    <p:sldId id="928" r:id="rId213"/>
    <p:sldId id="929" r:id="rId214"/>
    <p:sldId id="930" r:id="rId215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CC0000"/>
    <a:srgbClr val="FFFF00"/>
    <a:srgbClr val="000000"/>
    <a:srgbClr val="A50021"/>
    <a:srgbClr val="FCF7D0"/>
    <a:srgbClr val="80808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28" autoAdjust="0"/>
    <p:restoredTop sz="94309" autoAdjust="0"/>
  </p:normalViewPr>
  <p:slideViewPr>
    <p:cSldViewPr>
      <p:cViewPr>
        <p:scale>
          <a:sx n="100" d="100"/>
          <a:sy n="100" d="100"/>
        </p:scale>
        <p:origin x="520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0.xml"/><Relationship Id="rId143" Type="http://schemas.openxmlformats.org/officeDocument/2006/relationships/slide" Target="slides/slide141.xml"/><Relationship Id="rId144" Type="http://schemas.openxmlformats.org/officeDocument/2006/relationships/slide" Target="slides/slide142.xml"/><Relationship Id="rId145" Type="http://schemas.openxmlformats.org/officeDocument/2006/relationships/slide" Target="slides/slide143.xml"/><Relationship Id="rId146" Type="http://schemas.openxmlformats.org/officeDocument/2006/relationships/slide" Target="slides/slide144.xml"/><Relationship Id="rId147" Type="http://schemas.openxmlformats.org/officeDocument/2006/relationships/slide" Target="slides/slide145.xml"/><Relationship Id="rId148" Type="http://schemas.openxmlformats.org/officeDocument/2006/relationships/slide" Target="slides/slide146.xml"/><Relationship Id="rId149" Type="http://schemas.openxmlformats.org/officeDocument/2006/relationships/slide" Target="slides/slide147.xml"/><Relationship Id="rId180" Type="http://schemas.openxmlformats.org/officeDocument/2006/relationships/slide" Target="slides/slide178.xml"/><Relationship Id="rId181" Type="http://schemas.openxmlformats.org/officeDocument/2006/relationships/slide" Target="slides/slide179.xml"/><Relationship Id="rId182" Type="http://schemas.openxmlformats.org/officeDocument/2006/relationships/slide" Target="slides/slide180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83" Type="http://schemas.openxmlformats.org/officeDocument/2006/relationships/slide" Target="slides/slide181.xml"/><Relationship Id="rId184" Type="http://schemas.openxmlformats.org/officeDocument/2006/relationships/slide" Target="slides/slide182.xml"/><Relationship Id="rId185" Type="http://schemas.openxmlformats.org/officeDocument/2006/relationships/slide" Target="slides/slide183.xml"/><Relationship Id="rId186" Type="http://schemas.openxmlformats.org/officeDocument/2006/relationships/slide" Target="slides/slide184.xml"/><Relationship Id="rId187" Type="http://schemas.openxmlformats.org/officeDocument/2006/relationships/slide" Target="slides/slide185.xml"/><Relationship Id="rId188" Type="http://schemas.openxmlformats.org/officeDocument/2006/relationships/slide" Target="slides/slide186.xml"/><Relationship Id="rId189" Type="http://schemas.openxmlformats.org/officeDocument/2006/relationships/slide" Target="slides/slide187.xml"/><Relationship Id="rId220" Type="http://schemas.openxmlformats.org/officeDocument/2006/relationships/tableStyles" Target="tableStyles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150" Type="http://schemas.openxmlformats.org/officeDocument/2006/relationships/slide" Target="slides/slide148.xml"/><Relationship Id="rId151" Type="http://schemas.openxmlformats.org/officeDocument/2006/relationships/slide" Target="slides/slide149.xml"/><Relationship Id="rId152" Type="http://schemas.openxmlformats.org/officeDocument/2006/relationships/slide" Target="slides/slide15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53" Type="http://schemas.openxmlformats.org/officeDocument/2006/relationships/slide" Target="slides/slide151.xml"/><Relationship Id="rId154" Type="http://schemas.openxmlformats.org/officeDocument/2006/relationships/slide" Target="slides/slide152.xml"/><Relationship Id="rId155" Type="http://schemas.openxmlformats.org/officeDocument/2006/relationships/slide" Target="slides/slide153.xml"/><Relationship Id="rId156" Type="http://schemas.openxmlformats.org/officeDocument/2006/relationships/slide" Target="slides/slide154.xml"/><Relationship Id="rId157" Type="http://schemas.openxmlformats.org/officeDocument/2006/relationships/slide" Target="slides/slide155.xml"/><Relationship Id="rId158" Type="http://schemas.openxmlformats.org/officeDocument/2006/relationships/slide" Target="slides/slide156.xml"/><Relationship Id="rId159" Type="http://schemas.openxmlformats.org/officeDocument/2006/relationships/slide" Target="slides/slide157.xml"/><Relationship Id="rId190" Type="http://schemas.openxmlformats.org/officeDocument/2006/relationships/slide" Target="slides/slide188.xml"/><Relationship Id="rId191" Type="http://schemas.openxmlformats.org/officeDocument/2006/relationships/slide" Target="slides/slide189.xml"/><Relationship Id="rId192" Type="http://schemas.openxmlformats.org/officeDocument/2006/relationships/slide" Target="slides/slide190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93" Type="http://schemas.openxmlformats.org/officeDocument/2006/relationships/slide" Target="slides/slide191.xml"/><Relationship Id="rId194" Type="http://schemas.openxmlformats.org/officeDocument/2006/relationships/slide" Target="slides/slide192.xml"/><Relationship Id="rId195" Type="http://schemas.openxmlformats.org/officeDocument/2006/relationships/slide" Target="slides/slide193.xml"/><Relationship Id="rId196" Type="http://schemas.openxmlformats.org/officeDocument/2006/relationships/slide" Target="slides/slide194.xml"/><Relationship Id="rId197" Type="http://schemas.openxmlformats.org/officeDocument/2006/relationships/slide" Target="slides/slide195.xml"/><Relationship Id="rId198" Type="http://schemas.openxmlformats.org/officeDocument/2006/relationships/slide" Target="slides/slide196.xml"/><Relationship Id="rId199" Type="http://schemas.openxmlformats.org/officeDocument/2006/relationships/slide" Target="slides/slide19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160" Type="http://schemas.openxmlformats.org/officeDocument/2006/relationships/slide" Target="slides/slide158.xml"/><Relationship Id="rId161" Type="http://schemas.openxmlformats.org/officeDocument/2006/relationships/slide" Target="slides/slide159.xml"/><Relationship Id="rId162" Type="http://schemas.openxmlformats.org/officeDocument/2006/relationships/slide" Target="slides/slide16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63" Type="http://schemas.openxmlformats.org/officeDocument/2006/relationships/slide" Target="slides/slide161.xml"/><Relationship Id="rId164" Type="http://schemas.openxmlformats.org/officeDocument/2006/relationships/slide" Target="slides/slide162.xml"/><Relationship Id="rId165" Type="http://schemas.openxmlformats.org/officeDocument/2006/relationships/slide" Target="slides/slide163.xml"/><Relationship Id="rId166" Type="http://schemas.openxmlformats.org/officeDocument/2006/relationships/slide" Target="slides/slide164.xml"/><Relationship Id="rId167" Type="http://schemas.openxmlformats.org/officeDocument/2006/relationships/slide" Target="slides/slide165.xml"/><Relationship Id="rId168" Type="http://schemas.openxmlformats.org/officeDocument/2006/relationships/slide" Target="slides/slide166.xml"/><Relationship Id="rId169" Type="http://schemas.openxmlformats.org/officeDocument/2006/relationships/slide" Target="slides/slide167.xml"/><Relationship Id="rId200" Type="http://schemas.openxmlformats.org/officeDocument/2006/relationships/slide" Target="slides/slide198.xml"/><Relationship Id="rId201" Type="http://schemas.openxmlformats.org/officeDocument/2006/relationships/slide" Target="slides/slide199.xml"/><Relationship Id="rId202" Type="http://schemas.openxmlformats.org/officeDocument/2006/relationships/slide" Target="slides/slide200.xml"/><Relationship Id="rId203" Type="http://schemas.openxmlformats.org/officeDocument/2006/relationships/slide" Target="slides/slide201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204" Type="http://schemas.openxmlformats.org/officeDocument/2006/relationships/slide" Target="slides/slide202.xml"/><Relationship Id="rId205" Type="http://schemas.openxmlformats.org/officeDocument/2006/relationships/slide" Target="slides/slide203.xml"/><Relationship Id="rId206" Type="http://schemas.openxmlformats.org/officeDocument/2006/relationships/slide" Target="slides/slide204.xml"/><Relationship Id="rId207" Type="http://schemas.openxmlformats.org/officeDocument/2006/relationships/slide" Target="slides/slide205.xml"/><Relationship Id="rId208" Type="http://schemas.openxmlformats.org/officeDocument/2006/relationships/slide" Target="slides/slide206.xml"/><Relationship Id="rId209" Type="http://schemas.openxmlformats.org/officeDocument/2006/relationships/slide" Target="slides/slide20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170" Type="http://schemas.openxmlformats.org/officeDocument/2006/relationships/slide" Target="slides/slide168.xml"/><Relationship Id="rId171" Type="http://schemas.openxmlformats.org/officeDocument/2006/relationships/slide" Target="slides/slide169.xml"/><Relationship Id="rId172" Type="http://schemas.openxmlformats.org/officeDocument/2006/relationships/slide" Target="slides/slide170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173" Type="http://schemas.openxmlformats.org/officeDocument/2006/relationships/slide" Target="slides/slide171.xml"/><Relationship Id="rId174" Type="http://schemas.openxmlformats.org/officeDocument/2006/relationships/slide" Target="slides/slide172.xml"/><Relationship Id="rId175" Type="http://schemas.openxmlformats.org/officeDocument/2006/relationships/slide" Target="slides/slide173.xml"/><Relationship Id="rId176" Type="http://schemas.openxmlformats.org/officeDocument/2006/relationships/slide" Target="slides/slide174.xml"/><Relationship Id="rId177" Type="http://schemas.openxmlformats.org/officeDocument/2006/relationships/slide" Target="slides/slide175.xml"/><Relationship Id="rId178" Type="http://schemas.openxmlformats.org/officeDocument/2006/relationships/slide" Target="slides/slide176.xml"/><Relationship Id="rId179" Type="http://schemas.openxmlformats.org/officeDocument/2006/relationships/slide" Target="slides/slide177.xml"/><Relationship Id="rId210" Type="http://schemas.openxmlformats.org/officeDocument/2006/relationships/slide" Target="slides/slide208.xml"/><Relationship Id="rId211" Type="http://schemas.openxmlformats.org/officeDocument/2006/relationships/slide" Target="slides/slide209.xml"/><Relationship Id="rId212" Type="http://schemas.openxmlformats.org/officeDocument/2006/relationships/slide" Target="slides/slide210.xml"/><Relationship Id="rId213" Type="http://schemas.openxmlformats.org/officeDocument/2006/relationships/slide" Target="slides/slide211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14" Type="http://schemas.openxmlformats.org/officeDocument/2006/relationships/slide" Target="slides/slide212.xml"/><Relationship Id="rId215" Type="http://schemas.openxmlformats.org/officeDocument/2006/relationships/slide" Target="slides/slide213.xml"/><Relationship Id="rId216" Type="http://schemas.openxmlformats.org/officeDocument/2006/relationships/notesMaster" Target="notesMasters/notesMaster1.xml"/><Relationship Id="rId217" Type="http://schemas.openxmlformats.org/officeDocument/2006/relationships/presProps" Target="presProps.xml"/><Relationship Id="rId218" Type="http://schemas.openxmlformats.org/officeDocument/2006/relationships/viewProps" Target="viewProps.xml"/><Relationship Id="rId2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100" Type="http://schemas.openxmlformats.org/officeDocument/2006/relationships/slide" Target="slides/slide98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40" Type="http://schemas.openxmlformats.org/officeDocument/2006/relationships/slide" Target="slides/slide138.xml"/><Relationship Id="rId141" Type="http://schemas.openxmlformats.org/officeDocument/2006/relationships/slide" Target="slides/slide1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69F884-CDB5-4500-8A42-AFBC55C3322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BFBC3F1A-F7E4-45AA-937D-0A7A6518C55A}">
      <dgm:prSet phldrT="[Текст]" custT="1"/>
      <dgm:spPr/>
      <dgm:t>
        <a:bodyPr/>
        <a:lstStyle/>
        <a:p>
          <a:r>
            <a:rPr lang="ru-RU" sz="1600" b="1"/>
            <a:t>Классы жестов</a:t>
          </a:r>
        </a:p>
      </dgm:t>
    </dgm:pt>
    <dgm:pt modelId="{3A29B526-38AB-444F-96B0-9BFB3DC8D254}" type="parTrans" cxnId="{529EEFA6-5432-4677-A70E-9755CE94675D}">
      <dgm:prSet/>
      <dgm:spPr/>
      <dgm:t>
        <a:bodyPr/>
        <a:lstStyle/>
        <a:p>
          <a:endParaRPr lang="ru-RU"/>
        </a:p>
      </dgm:t>
    </dgm:pt>
    <dgm:pt modelId="{34243CFE-F253-4A3F-B6F8-0B5497507CBB}" type="sibTrans" cxnId="{529EEFA6-5432-4677-A70E-9755CE94675D}">
      <dgm:prSet/>
      <dgm:spPr/>
      <dgm:t>
        <a:bodyPr/>
        <a:lstStyle/>
        <a:p>
          <a:endParaRPr lang="ru-RU"/>
        </a:p>
      </dgm:t>
    </dgm:pt>
    <dgm:pt modelId="{9C8C5F6D-67D9-4A0E-A94F-D0574F48BA38}">
      <dgm:prSet phldrT="[Текст]" custT="1"/>
      <dgm:spPr/>
      <dgm:t>
        <a:bodyPr/>
        <a:lstStyle/>
        <a:p>
          <a:pPr algn="ctr"/>
          <a:r>
            <a:rPr lang="ru-RU" sz="1100"/>
            <a:t>Коммуникативные </a:t>
          </a:r>
        </a:p>
        <a:p>
          <a:pPr algn="ctr"/>
          <a:r>
            <a:rPr lang="ru-RU" sz="1100"/>
            <a:t>(сопровождающие речь)</a:t>
          </a:r>
        </a:p>
        <a:p>
          <a:pPr algn="l"/>
          <a:r>
            <a:rPr lang="ru-RU" sz="1100"/>
            <a:t>      • Иллюстраторы</a:t>
          </a:r>
        </a:p>
        <a:p>
          <a:pPr algn="l"/>
          <a:r>
            <a:rPr lang="ru-RU" sz="1100"/>
            <a:t>      • Регуляторы</a:t>
          </a:r>
        </a:p>
        <a:p>
          <a:pPr algn="l"/>
          <a:r>
            <a:rPr lang="ru-RU" sz="1100"/>
            <a:t>      • Эмблемы</a:t>
          </a:r>
        </a:p>
      </dgm:t>
    </dgm:pt>
    <dgm:pt modelId="{01EDD3DA-7DAE-4F50-9FAE-48A8631C2E77}" type="parTrans" cxnId="{6C9EE1B9-8920-4E70-BF2C-FA45A609E438}">
      <dgm:prSet/>
      <dgm:spPr/>
      <dgm:t>
        <a:bodyPr/>
        <a:lstStyle/>
        <a:p>
          <a:endParaRPr lang="ru-RU"/>
        </a:p>
      </dgm:t>
    </dgm:pt>
    <dgm:pt modelId="{18162C30-B3CC-402F-B9D4-B30C1F294559}" type="sibTrans" cxnId="{6C9EE1B9-8920-4E70-BF2C-FA45A609E438}">
      <dgm:prSet/>
      <dgm:spPr/>
      <dgm:t>
        <a:bodyPr/>
        <a:lstStyle/>
        <a:p>
          <a:endParaRPr lang="ru-RU"/>
        </a:p>
      </dgm:t>
    </dgm:pt>
    <dgm:pt modelId="{702EDA3B-8E7A-43BD-8CD3-29CB4E1FDE5B}">
      <dgm:prSet phldrT="[Текст]" custT="1"/>
      <dgm:spPr/>
      <dgm:t>
        <a:bodyPr/>
        <a:lstStyle/>
        <a:p>
          <a:r>
            <a:rPr lang="ru-RU" sz="1200"/>
            <a:t>Некоммуникативные </a:t>
          </a:r>
        </a:p>
        <a:p>
          <a:r>
            <a:rPr lang="ru-RU" sz="1200"/>
            <a:t>(успокоительные)</a:t>
          </a:r>
        </a:p>
      </dgm:t>
    </dgm:pt>
    <dgm:pt modelId="{C50CDBF3-921A-45F1-BA7C-9FD62357310F}" type="parTrans" cxnId="{87BFC078-EEEC-4F39-A59D-B46A93B2F2F0}">
      <dgm:prSet/>
      <dgm:spPr/>
      <dgm:t>
        <a:bodyPr/>
        <a:lstStyle/>
        <a:p>
          <a:endParaRPr lang="ru-RU"/>
        </a:p>
      </dgm:t>
    </dgm:pt>
    <dgm:pt modelId="{000DF485-06B2-4109-9315-F0DF5094373E}" type="sibTrans" cxnId="{87BFC078-EEEC-4F39-A59D-B46A93B2F2F0}">
      <dgm:prSet/>
      <dgm:spPr/>
      <dgm:t>
        <a:bodyPr/>
        <a:lstStyle/>
        <a:p>
          <a:endParaRPr lang="ru-RU"/>
        </a:p>
      </dgm:t>
    </dgm:pt>
    <dgm:pt modelId="{74894DB0-B4ED-459A-86AD-47737ECF4BB3}">
      <dgm:prSet phldrT="[Текст]" custT="1"/>
      <dgm:spPr/>
      <dgm:t>
        <a:bodyPr/>
        <a:lstStyle/>
        <a:p>
          <a:pPr algn="ctr"/>
          <a:r>
            <a:rPr lang="ru-RU" sz="1050"/>
            <a:t>Адаптеры</a:t>
          </a:r>
        </a:p>
        <a:p>
          <a:pPr algn="l"/>
          <a:r>
            <a:rPr lang="ru-RU" sz="1050"/>
            <a:t>      • Самоадаптеры</a:t>
          </a:r>
        </a:p>
        <a:p>
          <a:pPr algn="l"/>
          <a:r>
            <a:rPr lang="ru-RU" sz="1050"/>
            <a:t>      • Манипуляторы</a:t>
          </a:r>
        </a:p>
      </dgm:t>
    </dgm:pt>
    <dgm:pt modelId="{21E896CB-EC2A-4B43-BDEF-46B4EBCA97ED}" type="parTrans" cxnId="{497D5F95-8235-4161-BCD2-0B0A5E2CF7F8}">
      <dgm:prSet/>
      <dgm:spPr/>
      <dgm:t>
        <a:bodyPr/>
        <a:lstStyle/>
        <a:p>
          <a:endParaRPr lang="ru-RU"/>
        </a:p>
      </dgm:t>
    </dgm:pt>
    <dgm:pt modelId="{4D3B6A55-BBB1-41EF-8A30-F78EF404ACDD}" type="sibTrans" cxnId="{497D5F95-8235-4161-BCD2-0B0A5E2CF7F8}">
      <dgm:prSet/>
      <dgm:spPr/>
      <dgm:t>
        <a:bodyPr/>
        <a:lstStyle/>
        <a:p>
          <a:endParaRPr lang="ru-RU"/>
        </a:p>
      </dgm:t>
    </dgm:pt>
    <dgm:pt modelId="{9167F770-7DB4-4281-AC31-2C0761730889}">
      <dgm:prSet custT="1"/>
      <dgm:spPr/>
      <dgm:t>
        <a:bodyPr/>
        <a:lstStyle/>
        <a:p>
          <a:r>
            <a:rPr lang="ru-RU" sz="1050"/>
            <a:t>Самоочищающие</a:t>
          </a:r>
        </a:p>
      </dgm:t>
    </dgm:pt>
    <dgm:pt modelId="{2BF33D0F-B44F-4398-949E-CFA4BF43E65D}" type="parTrans" cxnId="{0B83AC03-EA5E-40C2-93FB-456BE27B3F52}">
      <dgm:prSet/>
      <dgm:spPr/>
      <dgm:t>
        <a:bodyPr/>
        <a:lstStyle/>
        <a:p>
          <a:endParaRPr lang="ru-RU"/>
        </a:p>
      </dgm:t>
    </dgm:pt>
    <dgm:pt modelId="{18617F52-A111-4248-8AAF-FC1D8C14107E}" type="sibTrans" cxnId="{0B83AC03-EA5E-40C2-93FB-456BE27B3F52}">
      <dgm:prSet/>
      <dgm:spPr/>
      <dgm:t>
        <a:bodyPr/>
        <a:lstStyle/>
        <a:p>
          <a:endParaRPr lang="ru-RU"/>
        </a:p>
      </dgm:t>
    </dgm:pt>
    <dgm:pt modelId="{EF7376F4-71BD-447F-852A-4F22D5A3C20F}" type="pres">
      <dgm:prSet presAssocID="{6769F884-CDB5-4500-8A42-AFBC55C3322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A60FEA-DE29-400A-BE33-F5CFA41BFD85}" type="pres">
      <dgm:prSet presAssocID="{BFBC3F1A-F7E4-45AA-937D-0A7A6518C55A}" presName="hierRoot1" presStyleCnt="0"/>
      <dgm:spPr/>
    </dgm:pt>
    <dgm:pt modelId="{105E1388-2478-4E84-907A-A0BA68D5F315}" type="pres">
      <dgm:prSet presAssocID="{BFBC3F1A-F7E4-45AA-937D-0A7A6518C55A}" presName="composite" presStyleCnt="0"/>
      <dgm:spPr/>
    </dgm:pt>
    <dgm:pt modelId="{4099EA98-D55F-4326-AF4E-BAB2678A1109}" type="pres">
      <dgm:prSet presAssocID="{BFBC3F1A-F7E4-45AA-937D-0A7A6518C55A}" presName="background" presStyleLbl="node0" presStyleIdx="0" presStyleCnt="1"/>
      <dgm:spPr/>
    </dgm:pt>
    <dgm:pt modelId="{FAFC9D20-1A37-4B83-97D8-F8E32EC7E9D2}" type="pres">
      <dgm:prSet presAssocID="{BFBC3F1A-F7E4-45AA-937D-0A7A6518C55A}" presName="text" presStyleLbl="fgAcc0" presStyleIdx="0" presStyleCnt="1" custScaleX="52531" custScaleY="375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68C47B-D2FA-417D-A697-DCA503F75B48}" type="pres">
      <dgm:prSet presAssocID="{BFBC3F1A-F7E4-45AA-937D-0A7A6518C55A}" presName="hierChild2" presStyleCnt="0"/>
      <dgm:spPr/>
    </dgm:pt>
    <dgm:pt modelId="{2EAA99EF-0C82-4E0D-9403-9B1E097D3687}" type="pres">
      <dgm:prSet presAssocID="{01EDD3DA-7DAE-4F50-9FAE-48A8631C2E77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93FF5D2-4FB5-4A82-8A82-F7D30087A4F3}" type="pres">
      <dgm:prSet presAssocID="{9C8C5F6D-67D9-4A0E-A94F-D0574F48BA38}" presName="hierRoot2" presStyleCnt="0"/>
      <dgm:spPr/>
    </dgm:pt>
    <dgm:pt modelId="{E86502F2-5DBC-42B2-8D8D-7896DA6768A7}" type="pres">
      <dgm:prSet presAssocID="{9C8C5F6D-67D9-4A0E-A94F-D0574F48BA38}" presName="composite2" presStyleCnt="0"/>
      <dgm:spPr/>
    </dgm:pt>
    <dgm:pt modelId="{3590E2FF-15B2-4FB8-90B0-272F3B741A68}" type="pres">
      <dgm:prSet presAssocID="{9C8C5F6D-67D9-4A0E-A94F-D0574F48BA38}" presName="background2" presStyleLbl="node2" presStyleIdx="0" presStyleCnt="2"/>
      <dgm:spPr/>
    </dgm:pt>
    <dgm:pt modelId="{34F508B4-4388-4598-8686-44FB5B1F81F3}" type="pres">
      <dgm:prSet presAssocID="{9C8C5F6D-67D9-4A0E-A94F-D0574F48BA38}" presName="text2" presStyleLbl="fgAcc2" presStyleIdx="0" presStyleCnt="2" custScaleX="83019" custScaleY="72511" custLinFactNeighborX="-483" custLinFactNeighborY="-91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44ABA9-0DF9-473F-B770-09580DC2219D}" type="pres">
      <dgm:prSet presAssocID="{9C8C5F6D-67D9-4A0E-A94F-D0574F48BA38}" presName="hierChild3" presStyleCnt="0"/>
      <dgm:spPr/>
    </dgm:pt>
    <dgm:pt modelId="{9F03772F-681C-4F00-B15A-599A125552FE}" type="pres">
      <dgm:prSet presAssocID="{C50CDBF3-921A-45F1-BA7C-9FD62357310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17FFE0B-449B-4B4F-BC8B-5D1461F28896}" type="pres">
      <dgm:prSet presAssocID="{702EDA3B-8E7A-43BD-8CD3-29CB4E1FDE5B}" presName="hierRoot2" presStyleCnt="0"/>
      <dgm:spPr/>
    </dgm:pt>
    <dgm:pt modelId="{6A420FE6-0F15-4722-A2DD-B6BFE463F567}" type="pres">
      <dgm:prSet presAssocID="{702EDA3B-8E7A-43BD-8CD3-29CB4E1FDE5B}" presName="composite2" presStyleCnt="0"/>
      <dgm:spPr/>
    </dgm:pt>
    <dgm:pt modelId="{1FA35DEE-5CAD-49D3-A3C5-3BEF3B3EEA3E}" type="pres">
      <dgm:prSet presAssocID="{702EDA3B-8E7A-43BD-8CD3-29CB4E1FDE5B}" presName="background2" presStyleLbl="node2" presStyleIdx="1" presStyleCnt="2"/>
      <dgm:spPr/>
    </dgm:pt>
    <dgm:pt modelId="{C591AF7C-9CC6-4000-BB9B-FAB5FF37E4E7}" type="pres">
      <dgm:prSet presAssocID="{702EDA3B-8E7A-43BD-8CD3-29CB4E1FDE5B}" presName="text2" presStyleLbl="fgAcc2" presStyleIdx="1" presStyleCnt="2" custScaleX="68354" custScaleY="72511" custLinFactNeighborX="-483" custLinFactNeighborY="-91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5B4D5D-F9F7-48A0-AB91-2A29C0956CCE}" type="pres">
      <dgm:prSet presAssocID="{702EDA3B-8E7A-43BD-8CD3-29CB4E1FDE5B}" presName="hierChild3" presStyleCnt="0"/>
      <dgm:spPr/>
    </dgm:pt>
    <dgm:pt modelId="{C69C7B35-8D93-4660-9A74-65F492EF5A7D}" type="pres">
      <dgm:prSet presAssocID="{21E896CB-EC2A-4B43-BDEF-46B4EBCA97ED}" presName="Name17" presStyleLbl="parChTrans1D3" presStyleIdx="0" presStyleCnt="2"/>
      <dgm:spPr/>
      <dgm:t>
        <a:bodyPr/>
        <a:lstStyle/>
        <a:p>
          <a:endParaRPr lang="ru-RU"/>
        </a:p>
      </dgm:t>
    </dgm:pt>
    <dgm:pt modelId="{34DB8CBA-E566-4376-966B-6519D1107444}" type="pres">
      <dgm:prSet presAssocID="{74894DB0-B4ED-459A-86AD-47737ECF4BB3}" presName="hierRoot3" presStyleCnt="0"/>
      <dgm:spPr/>
    </dgm:pt>
    <dgm:pt modelId="{A0473832-3A3C-43AD-89C4-174F3E7536C1}" type="pres">
      <dgm:prSet presAssocID="{74894DB0-B4ED-459A-86AD-47737ECF4BB3}" presName="composite3" presStyleCnt="0"/>
      <dgm:spPr/>
    </dgm:pt>
    <dgm:pt modelId="{CF99C2CF-E6EB-45CB-BE16-F1EA38E122AF}" type="pres">
      <dgm:prSet presAssocID="{74894DB0-B4ED-459A-86AD-47737ECF4BB3}" presName="background3" presStyleLbl="node3" presStyleIdx="0" presStyleCnt="2"/>
      <dgm:spPr/>
    </dgm:pt>
    <dgm:pt modelId="{9B540739-13C6-4321-8434-19F642315BD3}" type="pres">
      <dgm:prSet presAssocID="{74894DB0-B4ED-459A-86AD-47737ECF4BB3}" presName="text3" presStyleLbl="fgAcc3" presStyleIdx="0" presStyleCnt="2" custScaleX="63952" custScaleY="53941" custLinFactNeighborX="-483" custLinFactNeighborY="-181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352B06-D183-4088-A5DC-15F8D13A538C}" type="pres">
      <dgm:prSet presAssocID="{74894DB0-B4ED-459A-86AD-47737ECF4BB3}" presName="hierChild4" presStyleCnt="0"/>
      <dgm:spPr/>
    </dgm:pt>
    <dgm:pt modelId="{F3E3660A-A1FD-4A2D-829A-12B16AE93243}" type="pres">
      <dgm:prSet presAssocID="{2BF33D0F-B44F-4398-949E-CFA4BF43E65D}" presName="Name17" presStyleLbl="parChTrans1D3" presStyleIdx="1" presStyleCnt="2"/>
      <dgm:spPr/>
      <dgm:t>
        <a:bodyPr/>
        <a:lstStyle/>
        <a:p>
          <a:endParaRPr lang="ru-RU"/>
        </a:p>
      </dgm:t>
    </dgm:pt>
    <dgm:pt modelId="{E277082B-A2F7-40A1-A80C-3277A5EBC56F}" type="pres">
      <dgm:prSet presAssocID="{9167F770-7DB4-4281-AC31-2C0761730889}" presName="hierRoot3" presStyleCnt="0"/>
      <dgm:spPr/>
    </dgm:pt>
    <dgm:pt modelId="{3F54E872-EF47-4E57-B914-56062217D521}" type="pres">
      <dgm:prSet presAssocID="{9167F770-7DB4-4281-AC31-2C0761730889}" presName="composite3" presStyleCnt="0"/>
      <dgm:spPr/>
    </dgm:pt>
    <dgm:pt modelId="{4BD1E6D1-5A2C-4E21-BDE8-58B677F0D683}" type="pres">
      <dgm:prSet presAssocID="{9167F770-7DB4-4281-AC31-2C0761730889}" presName="background3" presStyleLbl="node3" presStyleIdx="1" presStyleCnt="2"/>
      <dgm:spPr/>
    </dgm:pt>
    <dgm:pt modelId="{A0195F45-00F2-487E-8F27-08DA4FCE7436}" type="pres">
      <dgm:prSet presAssocID="{9167F770-7DB4-4281-AC31-2C0761730889}" presName="text3" presStyleLbl="fgAcc3" presStyleIdx="1" presStyleCnt="2" custScaleX="63952" custScaleY="53941" custLinFactNeighborX="483" custLinFactNeighborY="-182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E0F6B4-3505-4244-BCEA-9277568BCA75}" type="pres">
      <dgm:prSet presAssocID="{9167F770-7DB4-4281-AC31-2C0761730889}" presName="hierChild4" presStyleCnt="0"/>
      <dgm:spPr/>
    </dgm:pt>
  </dgm:ptLst>
  <dgm:cxnLst>
    <dgm:cxn modelId="{66277F08-2593-094A-B5D1-EA18B59452E1}" type="presOf" srcId="{21E896CB-EC2A-4B43-BDEF-46B4EBCA97ED}" destId="{C69C7B35-8D93-4660-9A74-65F492EF5A7D}" srcOrd="0" destOrd="0" presId="urn:microsoft.com/office/officeart/2005/8/layout/hierarchy1"/>
    <dgm:cxn modelId="{BEEB1F07-6DA4-1443-B5C0-DC4B5560F80E}" type="presOf" srcId="{9C8C5F6D-67D9-4A0E-A94F-D0574F48BA38}" destId="{34F508B4-4388-4598-8686-44FB5B1F81F3}" srcOrd="0" destOrd="0" presId="urn:microsoft.com/office/officeart/2005/8/layout/hierarchy1"/>
    <dgm:cxn modelId="{95574F3C-07BA-1448-A645-A0B214B5E3CF}" type="presOf" srcId="{BFBC3F1A-F7E4-45AA-937D-0A7A6518C55A}" destId="{FAFC9D20-1A37-4B83-97D8-F8E32EC7E9D2}" srcOrd="0" destOrd="0" presId="urn:microsoft.com/office/officeart/2005/8/layout/hierarchy1"/>
    <dgm:cxn modelId="{2C3845DA-597A-5B4E-A7F4-4E5F1D8A6700}" type="presOf" srcId="{6769F884-CDB5-4500-8A42-AFBC55C3322F}" destId="{EF7376F4-71BD-447F-852A-4F22D5A3C20F}" srcOrd="0" destOrd="0" presId="urn:microsoft.com/office/officeart/2005/8/layout/hierarchy1"/>
    <dgm:cxn modelId="{87BFC078-EEEC-4F39-A59D-B46A93B2F2F0}" srcId="{BFBC3F1A-F7E4-45AA-937D-0A7A6518C55A}" destId="{702EDA3B-8E7A-43BD-8CD3-29CB4E1FDE5B}" srcOrd="1" destOrd="0" parTransId="{C50CDBF3-921A-45F1-BA7C-9FD62357310F}" sibTransId="{000DF485-06B2-4109-9315-F0DF5094373E}"/>
    <dgm:cxn modelId="{C92170D2-7AF2-5F4C-8FC3-228F837F27DD}" type="presOf" srcId="{2BF33D0F-B44F-4398-949E-CFA4BF43E65D}" destId="{F3E3660A-A1FD-4A2D-829A-12B16AE93243}" srcOrd="0" destOrd="0" presId="urn:microsoft.com/office/officeart/2005/8/layout/hierarchy1"/>
    <dgm:cxn modelId="{80468565-7E5B-2A46-AEAE-9C1E20ACCEF1}" type="presOf" srcId="{C50CDBF3-921A-45F1-BA7C-9FD62357310F}" destId="{9F03772F-681C-4F00-B15A-599A125552FE}" srcOrd="0" destOrd="0" presId="urn:microsoft.com/office/officeart/2005/8/layout/hierarchy1"/>
    <dgm:cxn modelId="{497D5F95-8235-4161-BCD2-0B0A5E2CF7F8}" srcId="{702EDA3B-8E7A-43BD-8CD3-29CB4E1FDE5B}" destId="{74894DB0-B4ED-459A-86AD-47737ECF4BB3}" srcOrd="0" destOrd="0" parTransId="{21E896CB-EC2A-4B43-BDEF-46B4EBCA97ED}" sibTransId="{4D3B6A55-BBB1-41EF-8A30-F78EF404ACDD}"/>
    <dgm:cxn modelId="{906C05A5-5C58-5F40-A68D-910A1373BB4C}" type="presOf" srcId="{9167F770-7DB4-4281-AC31-2C0761730889}" destId="{A0195F45-00F2-487E-8F27-08DA4FCE7436}" srcOrd="0" destOrd="0" presId="urn:microsoft.com/office/officeart/2005/8/layout/hierarchy1"/>
    <dgm:cxn modelId="{0B83AC03-EA5E-40C2-93FB-456BE27B3F52}" srcId="{702EDA3B-8E7A-43BD-8CD3-29CB4E1FDE5B}" destId="{9167F770-7DB4-4281-AC31-2C0761730889}" srcOrd="1" destOrd="0" parTransId="{2BF33D0F-B44F-4398-949E-CFA4BF43E65D}" sibTransId="{18617F52-A111-4248-8AAF-FC1D8C14107E}"/>
    <dgm:cxn modelId="{529EEFA6-5432-4677-A70E-9755CE94675D}" srcId="{6769F884-CDB5-4500-8A42-AFBC55C3322F}" destId="{BFBC3F1A-F7E4-45AA-937D-0A7A6518C55A}" srcOrd="0" destOrd="0" parTransId="{3A29B526-38AB-444F-96B0-9BFB3DC8D254}" sibTransId="{34243CFE-F253-4A3F-B6F8-0B5497507CBB}"/>
    <dgm:cxn modelId="{A5D59D3E-C73C-2744-BAC4-ED4EAA0D82E7}" type="presOf" srcId="{74894DB0-B4ED-459A-86AD-47737ECF4BB3}" destId="{9B540739-13C6-4321-8434-19F642315BD3}" srcOrd="0" destOrd="0" presId="urn:microsoft.com/office/officeart/2005/8/layout/hierarchy1"/>
    <dgm:cxn modelId="{6C9EE1B9-8920-4E70-BF2C-FA45A609E438}" srcId="{BFBC3F1A-F7E4-45AA-937D-0A7A6518C55A}" destId="{9C8C5F6D-67D9-4A0E-A94F-D0574F48BA38}" srcOrd="0" destOrd="0" parTransId="{01EDD3DA-7DAE-4F50-9FAE-48A8631C2E77}" sibTransId="{18162C30-B3CC-402F-B9D4-B30C1F294559}"/>
    <dgm:cxn modelId="{5E5490A0-2F94-D94D-AA47-F30141260D4F}" type="presOf" srcId="{702EDA3B-8E7A-43BD-8CD3-29CB4E1FDE5B}" destId="{C591AF7C-9CC6-4000-BB9B-FAB5FF37E4E7}" srcOrd="0" destOrd="0" presId="urn:microsoft.com/office/officeart/2005/8/layout/hierarchy1"/>
    <dgm:cxn modelId="{1F52A6F8-D527-B541-B44C-FCFDDA3398B0}" type="presOf" srcId="{01EDD3DA-7DAE-4F50-9FAE-48A8631C2E77}" destId="{2EAA99EF-0C82-4E0D-9403-9B1E097D3687}" srcOrd="0" destOrd="0" presId="urn:microsoft.com/office/officeart/2005/8/layout/hierarchy1"/>
    <dgm:cxn modelId="{BB2EC35E-86F1-324C-96B8-3CB1E330EB4C}" type="presParOf" srcId="{EF7376F4-71BD-447F-852A-4F22D5A3C20F}" destId="{0BA60FEA-DE29-400A-BE33-F5CFA41BFD85}" srcOrd="0" destOrd="0" presId="urn:microsoft.com/office/officeart/2005/8/layout/hierarchy1"/>
    <dgm:cxn modelId="{68F25CCA-22A7-334A-8C07-818CA827687A}" type="presParOf" srcId="{0BA60FEA-DE29-400A-BE33-F5CFA41BFD85}" destId="{105E1388-2478-4E84-907A-A0BA68D5F315}" srcOrd="0" destOrd="0" presId="urn:microsoft.com/office/officeart/2005/8/layout/hierarchy1"/>
    <dgm:cxn modelId="{B9E41094-9546-5442-B509-7237673070FD}" type="presParOf" srcId="{105E1388-2478-4E84-907A-A0BA68D5F315}" destId="{4099EA98-D55F-4326-AF4E-BAB2678A1109}" srcOrd="0" destOrd="0" presId="urn:microsoft.com/office/officeart/2005/8/layout/hierarchy1"/>
    <dgm:cxn modelId="{BF789D54-62A5-5B46-BD39-832710728382}" type="presParOf" srcId="{105E1388-2478-4E84-907A-A0BA68D5F315}" destId="{FAFC9D20-1A37-4B83-97D8-F8E32EC7E9D2}" srcOrd="1" destOrd="0" presId="urn:microsoft.com/office/officeart/2005/8/layout/hierarchy1"/>
    <dgm:cxn modelId="{6883431B-2E67-7D45-97DB-063033283634}" type="presParOf" srcId="{0BA60FEA-DE29-400A-BE33-F5CFA41BFD85}" destId="{2768C47B-D2FA-417D-A697-DCA503F75B48}" srcOrd="1" destOrd="0" presId="urn:microsoft.com/office/officeart/2005/8/layout/hierarchy1"/>
    <dgm:cxn modelId="{67F30A9B-0148-D043-B434-DAE54E8FA738}" type="presParOf" srcId="{2768C47B-D2FA-417D-A697-DCA503F75B48}" destId="{2EAA99EF-0C82-4E0D-9403-9B1E097D3687}" srcOrd="0" destOrd="0" presId="urn:microsoft.com/office/officeart/2005/8/layout/hierarchy1"/>
    <dgm:cxn modelId="{E0AD9549-BBB3-C349-BB92-5B4509B49494}" type="presParOf" srcId="{2768C47B-D2FA-417D-A697-DCA503F75B48}" destId="{A93FF5D2-4FB5-4A82-8A82-F7D30087A4F3}" srcOrd="1" destOrd="0" presId="urn:microsoft.com/office/officeart/2005/8/layout/hierarchy1"/>
    <dgm:cxn modelId="{04235A7A-11C9-004F-88B1-70FB54482E0C}" type="presParOf" srcId="{A93FF5D2-4FB5-4A82-8A82-F7D30087A4F3}" destId="{E86502F2-5DBC-42B2-8D8D-7896DA6768A7}" srcOrd="0" destOrd="0" presId="urn:microsoft.com/office/officeart/2005/8/layout/hierarchy1"/>
    <dgm:cxn modelId="{18C0F5F7-21AA-F946-9E31-27D927CA8FE6}" type="presParOf" srcId="{E86502F2-5DBC-42B2-8D8D-7896DA6768A7}" destId="{3590E2FF-15B2-4FB8-90B0-272F3B741A68}" srcOrd="0" destOrd="0" presId="urn:microsoft.com/office/officeart/2005/8/layout/hierarchy1"/>
    <dgm:cxn modelId="{923818BD-D3FD-E545-8F6F-8708702D3B4A}" type="presParOf" srcId="{E86502F2-5DBC-42B2-8D8D-7896DA6768A7}" destId="{34F508B4-4388-4598-8686-44FB5B1F81F3}" srcOrd="1" destOrd="0" presId="urn:microsoft.com/office/officeart/2005/8/layout/hierarchy1"/>
    <dgm:cxn modelId="{FBD47119-0F51-5F4C-8631-D8B4D67CBC90}" type="presParOf" srcId="{A93FF5D2-4FB5-4A82-8A82-F7D30087A4F3}" destId="{3C44ABA9-0DF9-473F-B770-09580DC2219D}" srcOrd="1" destOrd="0" presId="urn:microsoft.com/office/officeart/2005/8/layout/hierarchy1"/>
    <dgm:cxn modelId="{407D6D50-4C63-4842-92C1-AD78E85A0893}" type="presParOf" srcId="{2768C47B-D2FA-417D-A697-DCA503F75B48}" destId="{9F03772F-681C-4F00-B15A-599A125552FE}" srcOrd="2" destOrd="0" presId="urn:microsoft.com/office/officeart/2005/8/layout/hierarchy1"/>
    <dgm:cxn modelId="{6D4AAAC5-0D35-844A-967E-A7162D07CA7C}" type="presParOf" srcId="{2768C47B-D2FA-417D-A697-DCA503F75B48}" destId="{A17FFE0B-449B-4B4F-BC8B-5D1461F28896}" srcOrd="3" destOrd="0" presId="urn:microsoft.com/office/officeart/2005/8/layout/hierarchy1"/>
    <dgm:cxn modelId="{D50EF01E-AFD1-FD4B-ABDD-BD55C0C47A7F}" type="presParOf" srcId="{A17FFE0B-449B-4B4F-BC8B-5D1461F28896}" destId="{6A420FE6-0F15-4722-A2DD-B6BFE463F567}" srcOrd="0" destOrd="0" presId="urn:microsoft.com/office/officeart/2005/8/layout/hierarchy1"/>
    <dgm:cxn modelId="{503E000B-0ECE-3A43-AAD8-46D4CB744C13}" type="presParOf" srcId="{6A420FE6-0F15-4722-A2DD-B6BFE463F567}" destId="{1FA35DEE-5CAD-49D3-A3C5-3BEF3B3EEA3E}" srcOrd="0" destOrd="0" presId="urn:microsoft.com/office/officeart/2005/8/layout/hierarchy1"/>
    <dgm:cxn modelId="{12AFCB09-1988-0F4D-8851-E2632E82DA1D}" type="presParOf" srcId="{6A420FE6-0F15-4722-A2DD-B6BFE463F567}" destId="{C591AF7C-9CC6-4000-BB9B-FAB5FF37E4E7}" srcOrd="1" destOrd="0" presId="urn:microsoft.com/office/officeart/2005/8/layout/hierarchy1"/>
    <dgm:cxn modelId="{7CA20D31-1460-FA41-895F-CD197F29617B}" type="presParOf" srcId="{A17FFE0B-449B-4B4F-BC8B-5D1461F28896}" destId="{BD5B4D5D-F9F7-48A0-AB91-2A29C0956CCE}" srcOrd="1" destOrd="0" presId="urn:microsoft.com/office/officeart/2005/8/layout/hierarchy1"/>
    <dgm:cxn modelId="{BD08CD0A-A0F0-0145-9FFF-9209CD9FD309}" type="presParOf" srcId="{BD5B4D5D-F9F7-48A0-AB91-2A29C0956CCE}" destId="{C69C7B35-8D93-4660-9A74-65F492EF5A7D}" srcOrd="0" destOrd="0" presId="urn:microsoft.com/office/officeart/2005/8/layout/hierarchy1"/>
    <dgm:cxn modelId="{FD1EAA51-31FC-AE42-B01D-E4C74753F163}" type="presParOf" srcId="{BD5B4D5D-F9F7-48A0-AB91-2A29C0956CCE}" destId="{34DB8CBA-E566-4376-966B-6519D1107444}" srcOrd="1" destOrd="0" presId="urn:microsoft.com/office/officeart/2005/8/layout/hierarchy1"/>
    <dgm:cxn modelId="{548AD249-AA45-654E-A08F-13503222F1B4}" type="presParOf" srcId="{34DB8CBA-E566-4376-966B-6519D1107444}" destId="{A0473832-3A3C-43AD-89C4-174F3E7536C1}" srcOrd="0" destOrd="0" presId="urn:microsoft.com/office/officeart/2005/8/layout/hierarchy1"/>
    <dgm:cxn modelId="{0B4FA4B6-1B5B-5040-BF8B-13C395F56D8D}" type="presParOf" srcId="{A0473832-3A3C-43AD-89C4-174F3E7536C1}" destId="{CF99C2CF-E6EB-45CB-BE16-F1EA38E122AF}" srcOrd="0" destOrd="0" presId="urn:microsoft.com/office/officeart/2005/8/layout/hierarchy1"/>
    <dgm:cxn modelId="{0F315A6C-D26C-F948-A35B-DA90B010D192}" type="presParOf" srcId="{A0473832-3A3C-43AD-89C4-174F3E7536C1}" destId="{9B540739-13C6-4321-8434-19F642315BD3}" srcOrd="1" destOrd="0" presId="urn:microsoft.com/office/officeart/2005/8/layout/hierarchy1"/>
    <dgm:cxn modelId="{FD7E3CB9-5883-E746-88EB-ADCF571AE88C}" type="presParOf" srcId="{34DB8CBA-E566-4376-966B-6519D1107444}" destId="{AF352B06-D183-4088-A5DC-15F8D13A538C}" srcOrd="1" destOrd="0" presId="urn:microsoft.com/office/officeart/2005/8/layout/hierarchy1"/>
    <dgm:cxn modelId="{E492168B-4675-A34C-A7E9-12AA228C9028}" type="presParOf" srcId="{BD5B4D5D-F9F7-48A0-AB91-2A29C0956CCE}" destId="{F3E3660A-A1FD-4A2D-829A-12B16AE93243}" srcOrd="2" destOrd="0" presId="urn:microsoft.com/office/officeart/2005/8/layout/hierarchy1"/>
    <dgm:cxn modelId="{F9BE5C38-950A-B44B-9FDC-658CC2991DAE}" type="presParOf" srcId="{BD5B4D5D-F9F7-48A0-AB91-2A29C0956CCE}" destId="{E277082B-A2F7-40A1-A80C-3277A5EBC56F}" srcOrd="3" destOrd="0" presId="urn:microsoft.com/office/officeart/2005/8/layout/hierarchy1"/>
    <dgm:cxn modelId="{200F59B2-6EA7-D04B-B509-3695A533E937}" type="presParOf" srcId="{E277082B-A2F7-40A1-A80C-3277A5EBC56F}" destId="{3F54E872-EF47-4E57-B914-56062217D521}" srcOrd="0" destOrd="0" presId="urn:microsoft.com/office/officeart/2005/8/layout/hierarchy1"/>
    <dgm:cxn modelId="{34384734-2329-BE45-B42B-4005DFD301F2}" type="presParOf" srcId="{3F54E872-EF47-4E57-B914-56062217D521}" destId="{4BD1E6D1-5A2C-4E21-BDE8-58B677F0D683}" srcOrd="0" destOrd="0" presId="urn:microsoft.com/office/officeart/2005/8/layout/hierarchy1"/>
    <dgm:cxn modelId="{A606AE90-21E4-F44D-AA83-567F37D7B77C}" type="presParOf" srcId="{3F54E872-EF47-4E57-B914-56062217D521}" destId="{A0195F45-00F2-487E-8F27-08DA4FCE7436}" srcOrd="1" destOrd="0" presId="urn:microsoft.com/office/officeart/2005/8/layout/hierarchy1"/>
    <dgm:cxn modelId="{0A36BA8E-0592-DA4B-9440-E2C4EFA0540B}" type="presParOf" srcId="{E277082B-A2F7-40A1-A80C-3277A5EBC56F}" destId="{36E0F6B4-3505-4244-BCEA-9277568BCA7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3660A-A1FD-4A2D-829A-12B16AE93243}">
      <dsp:nvSpPr>
        <dsp:cNvPr id="0" name=""/>
        <dsp:cNvSpPr/>
      </dsp:nvSpPr>
      <dsp:spPr>
        <a:xfrm>
          <a:off x="4149742" y="2701678"/>
          <a:ext cx="1276650" cy="674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88"/>
              </a:lnTo>
              <a:lnTo>
                <a:pt x="1276650" y="406388"/>
              </a:lnTo>
              <a:lnTo>
                <a:pt x="1276650" y="674854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C7B35-8D93-4660-9A74-65F492EF5A7D}">
      <dsp:nvSpPr>
        <dsp:cNvPr id="0" name=""/>
        <dsp:cNvSpPr/>
      </dsp:nvSpPr>
      <dsp:spPr>
        <a:xfrm>
          <a:off x="2901086" y="2701678"/>
          <a:ext cx="1248655" cy="677375"/>
        </a:xfrm>
        <a:custGeom>
          <a:avLst/>
          <a:gdLst/>
          <a:ahLst/>
          <a:cxnLst/>
          <a:rect l="0" t="0" r="0" b="0"/>
          <a:pathLst>
            <a:path>
              <a:moveTo>
                <a:pt x="1248655" y="0"/>
              </a:moveTo>
              <a:lnTo>
                <a:pt x="1248655" y="408909"/>
              </a:lnTo>
              <a:lnTo>
                <a:pt x="0" y="408909"/>
              </a:lnTo>
              <a:lnTo>
                <a:pt x="0" y="677375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3772F-681C-4F00-B15A-599A125552FE}">
      <dsp:nvSpPr>
        <dsp:cNvPr id="0" name=""/>
        <dsp:cNvSpPr/>
      </dsp:nvSpPr>
      <dsp:spPr>
        <a:xfrm>
          <a:off x="2638805" y="692464"/>
          <a:ext cx="1510937" cy="674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88"/>
              </a:lnTo>
              <a:lnTo>
                <a:pt x="1510937" y="406388"/>
              </a:lnTo>
              <a:lnTo>
                <a:pt x="1510937" y="674854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AA99EF-0C82-4E0D-9403-9B1E097D3687}">
      <dsp:nvSpPr>
        <dsp:cNvPr id="0" name=""/>
        <dsp:cNvSpPr/>
      </dsp:nvSpPr>
      <dsp:spPr>
        <a:xfrm>
          <a:off x="1312367" y="692464"/>
          <a:ext cx="1326437" cy="674854"/>
        </a:xfrm>
        <a:custGeom>
          <a:avLst/>
          <a:gdLst/>
          <a:ahLst/>
          <a:cxnLst/>
          <a:rect l="0" t="0" r="0" b="0"/>
          <a:pathLst>
            <a:path>
              <a:moveTo>
                <a:pt x="1326437" y="0"/>
              </a:moveTo>
              <a:lnTo>
                <a:pt x="1326437" y="406388"/>
              </a:lnTo>
              <a:lnTo>
                <a:pt x="0" y="406388"/>
              </a:lnTo>
              <a:lnTo>
                <a:pt x="0" y="674854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99EA98-D55F-4326-AF4E-BAB2678A1109}">
      <dsp:nvSpPr>
        <dsp:cNvPr id="0" name=""/>
        <dsp:cNvSpPr/>
      </dsp:nvSpPr>
      <dsp:spPr>
        <a:xfrm>
          <a:off x="1877636" y="1573"/>
          <a:ext cx="1522337" cy="690891"/>
        </a:xfrm>
        <a:prstGeom prst="roundRect">
          <a:avLst>
            <a:gd name="adj" fmla="val 10000"/>
          </a:avLst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C9D20-1A37-4B83-97D8-F8E32EC7E9D2}">
      <dsp:nvSpPr>
        <dsp:cNvPr id="0" name=""/>
        <dsp:cNvSpPr/>
      </dsp:nvSpPr>
      <dsp:spPr>
        <a:xfrm>
          <a:off x="2199633" y="307471"/>
          <a:ext cx="1522337" cy="690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Классы жестов</a:t>
          </a:r>
        </a:p>
      </dsp:txBody>
      <dsp:txXfrm>
        <a:off x="2219869" y="327707"/>
        <a:ext cx="1481865" cy="650419"/>
      </dsp:txXfrm>
    </dsp:sp>
    <dsp:sp modelId="{3590E2FF-15B2-4FB8-90B0-272F3B741A68}">
      <dsp:nvSpPr>
        <dsp:cNvPr id="0" name=""/>
        <dsp:cNvSpPr/>
      </dsp:nvSpPr>
      <dsp:spPr>
        <a:xfrm>
          <a:off x="109430" y="1367318"/>
          <a:ext cx="2405873" cy="133435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508B4-4388-4598-8686-44FB5B1F81F3}">
      <dsp:nvSpPr>
        <dsp:cNvPr id="0" name=""/>
        <dsp:cNvSpPr/>
      </dsp:nvSpPr>
      <dsp:spPr>
        <a:xfrm>
          <a:off x="431428" y="1673216"/>
          <a:ext cx="2405873" cy="1334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/>
            <a:t>Коммуникативные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/>
            <a:t>(сопровождающие речь)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/>
            <a:t>      • Иллюстраторы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/>
            <a:t>      • Регуляторы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/>
            <a:t>      • Эмблемы</a:t>
          </a:r>
        </a:p>
      </dsp:txBody>
      <dsp:txXfrm>
        <a:off x="470510" y="1712298"/>
        <a:ext cx="2327709" cy="1256195"/>
      </dsp:txXfrm>
    </dsp:sp>
    <dsp:sp modelId="{1FA35DEE-5CAD-49D3-A3C5-3BEF3B3EEA3E}">
      <dsp:nvSpPr>
        <dsp:cNvPr id="0" name=""/>
        <dsp:cNvSpPr/>
      </dsp:nvSpPr>
      <dsp:spPr>
        <a:xfrm>
          <a:off x="3159299" y="1367318"/>
          <a:ext cx="1980884" cy="133435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1AF7C-9CC6-4000-BB9B-FAB5FF37E4E7}">
      <dsp:nvSpPr>
        <dsp:cNvPr id="0" name=""/>
        <dsp:cNvSpPr/>
      </dsp:nvSpPr>
      <dsp:spPr>
        <a:xfrm>
          <a:off x="3481297" y="1673216"/>
          <a:ext cx="1980884" cy="1334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Некоммуникативные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(успокоительные)</a:t>
          </a:r>
        </a:p>
      </dsp:txBody>
      <dsp:txXfrm>
        <a:off x="3520379" y="1712298"/>
        <a:ext cx="1902720" cy="1256195"/>
      </dsp:txXfrm>
    </dsp:sp>
    <dsp:sp modelId="{CF99C2CF-E6EB-45CB-BE16-F1EA38E122AF}">
      <dsp:nvSpPr>
        <dsp:cNvPr id="0" name=""/>
        <dsp:cNvSpPr/>
      </dsp:nvSpPr>
      <dsp:spPr>
        <a:xfrm>
          <a:off x="1974428" y="3379053"/>
          <a:ext cx="1853315" cy="992631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40739-13C6-4321-8434-19F642315BD3}">
      <dsp:nvSpPr>
        <dsp:cNvPr id="0" name=""/>
        <dsp:cNvSpPr/>
      </dsp:nvSpPr>
      <dsp:spPr>
        <a:xfrm>
          <a:off x="2296426" y="3684951"/>
          <a:ext cx="1853315" cy="992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Адаптеры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      • Самоадаптеры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      • Манипуляторы</a:t>
          </a:r>
        </a:p>
      </dsp:txBody>
      <dsp:txXfrm>
        <a:off x="2325499" y="3714024"/>
        <a:ext cx="1795169" cy="934485"/>
      </dsp:txXfrm>
    </dsp:sp>
    <dsp:sp modelId="{4BD1E6D1-5A2C-4E21-BDE8-58B677F0D683}">
      <dsp:nvSpPr>
        <dsp:cNvPr id="0" name=""/>
        <dsp:cNvSpPr/>
      </dsp:nvSpPr>
      <dsp:spPr>
        <a:xfrm>
          <a:off x="4499734" y="3376532"/>
          <a:ext cx="1853315" cy="992631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95F45-00F2-487E-8F27-08DA4FCE7436}">
      <dsp:nvSpPr>
        <dsp:cNvPr id="0" name=""/>
        <dsp:cNvSpPr/>
      </dsp:nvSpPr>
      <dsp:spPr>
        <a:xfrm>
          <a:off x="4821732" y="3682430"/>
          <a:ext cx="1853315" cy="992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Самоочищающие</a:t>
          </a:r>
        </a:p>
      </dsp:txBody>
      <dsp:txXfrm>
        <a:off x="4850805" y="3711503"/>
        <a:ext cx="1795169" cy="934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A3E72477-3C42-A145-B200-84A50868F081}" type="datetimeFigureOut">
              <a:rPr lang="ru-RU" altLang="ru-RU"/>
              <a:pPr/>
              <a:t>06.11.2018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276EEEDF-02DB-384A-BFC5-C1BA7E40CE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2014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1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80033F8B-105A-1B41-9312-1655A9BC70B3}" type="slidenum">
              <a:rPr lang="ru-RU" altLang="ru-RU">
                <a:latin typeface="Calibri" charset="0"/>
              </a:rPr>
              <a:pPr/>
              <a:t>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003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3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3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EF2C3CAA-74BE-9D48-93E0-4537CC475D92}" type="slidenum">
              <a:rPr lang="ru-RU" altLang="ru-RU">
                <a:latin typeface="Calibri" charset="0"/>
              </a:rPr>
              <a:pPr/>
              <a:t>15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48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56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5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BF930A6D-D3C5-3641-A94E-6D331888D810}" type="slidenum">
              <a:rPr lang="ru-RU" altLang="ru-RU">
                <a:latin typeface="Calibri" charset="0"/>
              </a:rPr>
              <a:pPr/>
              <a:t>16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78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7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66BDE584-37BB-6E49-8802-15363EBEB80A}" type="slidenum">
              <a:rPr lang="ru-RU" altLang="ru-RU">
                <a:latin typeface="Calibri" charset="0"/>
              </a:rPr>
              <a:pPr/>
              <a:t>17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60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9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50862098-35EF-4C4C-813E-3717CD650B77}" type="slidenum">
              <a:rPr lang="ru-RU" altLang="ru-RU">
                <a:latin typeface="Calibri" charset="0"/>
              </a:rPr>
              <a:pPr/>
              <a:t>18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0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18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91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6FE2C2E3-AA0B-2C44-8EA3-552F10252647}" type="slidenum">
              <a:rPr lang="ru-RU" altLang="ru-RU">
                <a:latin typeface="Calibri" charset="0"/>
              </a:rPr>
              <a:pPr/>
              <a:t>19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28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38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93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737D914C-FA94-274B-9B7D-0FF09A2E3150}" type="slidenum">
              <a:rPr lang="ru-RU" altLang="ru-RU">
                <a:latin typeface="Calibri" charset="0"/>
              </a:rPr>
              <a:pPr/>
              <a:t>20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78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9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95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54F4024-9670-4048-B0CC-8274C1556952}" type="slidenum">
              <a:rPr lang="ru-RU" altLang="ru-RU">
                <a:latin typeface="Calibri" charset="0"/>
              </a:rPr>
              <a:pPr/>
              <a:t>21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6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97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A6543191-B05A-B849-96C7-BFFC30C9FC38}" type="slidenum">
              <a:rPr lang="ru-RU" altLang="ru-RU">
                <a:latin typeface="Calibri" charset="0"/>
              </a:rPr>
              <a:pPr/>
              <a:t>22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00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0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9C396448-2378-624E-82B6-5BC70DF59244}" type="slidenum">
              <a:rPr lang="ru-RU" altLang="ru-RU">
                <a:latin typeface="Calibri" charset="0"/>
              </a:rPr>
              <a:pPr/>
              <a:t>23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20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2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0D31380-BD94-CF48-B6CA-6292ED622A93}" type="slidenum">
              <a:rPr lang="ru-RU" altLang="ru-RU">
                <a:latin typeface="Calibri" charset="0"/>
              </a:rPr>
              <a:pPr/>
              <a:t>24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2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1699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41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4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2973A22-D075-BE49-917C-01FE1B61F8DE}" type="slidenum">
              <a:rPr lang="ru-RU" altLang="ru-RU">
                <a:latin typeface="Calibri" charset="0"/>
              </a:rPr>
              <a:pPr/>
              <a:t>25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17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6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853760B-4097-FE44-88CD-29E7B52E1B58}" type="slidenum">
              <a:rPr lang="ru-RU" altLang="ru-RU">
                <a:latin typeface="Calibri" charset="0"/>
              </a:rPr>
              <a:pPr/>
              <a:t>26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36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59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44765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11F5-219F-4007-874C-E366A10BA853}" type="slidenum">
              <a:rPr lang="ru-RU" smtClean="0"/>
              <a:t>146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662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11F5-219F-4007-874C-E366A10BA853}" type="slidenum">
              <a:rPr lang="ru-RU" smtClean="0"/>
              <a:t>147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746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148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34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149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4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150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8847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151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95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3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0250660-7862-C741-875D-A06F34D4783E}" type="slidenum">
              <a:rPr lang="ru-RU" altLang="ru-RU">
                <a:latin typeface="Calibri" charset="0"/>
              </a:rPr>
              <a:pPr/>
              <a:t>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17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152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918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153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126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154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004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155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502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156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102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157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0264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158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865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159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497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160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2372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161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4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3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0250660-7862-C741-875D-A06F34D4783E}" type="slidenum">
              <a:rPr lang="ru-RU" altLang="ru-RU">
                <a:latin typeface="Calibri" charset="0"/>
              </a:rPr>
              <a:pPr/>
              <a:t>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502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162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0307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Скриншот модуля.</a:t>
            </a:r>
          </a:p>
          <a:p>
            <a:pPr marL="0" indent="0">
              <a:buNone/>
            </a:pPr>
            <a:r>
              <a:rPr lang="ru-RU" dirty="0" smtClean="0"/>
              <a:t>Поясняем какие поля что обозначают, как производиться расчет, какие каналы перехвата используются, что необходимо для расчёта.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38788-F312-4CE8-9251-9FFAF5A75D87}" type="slidenum">
              <a:rPr lang="ru-RU" smtClean="0"/>
              <a:t>163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6816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Скриншот поиска и фильтрации.</a:t>
            </a:r>
          </a:p>
          <a:p>
            <a:r>
              <a:rPr lang="ru-RU" dirty="0" smtClean="0"/>
              <a:t>Рассказываем о возможностях поиска по характеристикам в модуле.</a:t>
            </a:r>
          </a:p>
          <a:p>
            <a:endParaRPr lang="ru-RU" dirty="0" smtClean="0"/>
          </a:p>
          <a:p>
            <a:r>
              <a:rPr lang="ru-RU" dirty="0" smtClean="0"/>
              <a:t>Здесь лучше пользоваться новыми макетами </a:t>
            </a:r>
            <a:r>
              <a:rPr lang="mr-IN" dirty="0" smtClean="0"/>
              <a:t>–</a:t>
            </a:r>
            <a:r>
              <a:rPr lang="ru-RU" dirty="0" smtClean="0"/>
              <a:t> те, которые разработаны в последнее время.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11F5-219F-4007-874C-E366A10BA853}" type="slidenum">
              <a:rPr lang="ru-RU" smtClean="0"/>
              <a:t>164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2922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Скриншот от </a:t>
            </a:r>
            <a:r>
              <a:rPr lang="ru-RU" dirty="0" err="1" smtClean="0"/>
              <a:t>ГалсДеловепмент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Рассказываем кейс о попытке взлома системы внутренним пользователем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11F5-219F-4007-874C-E366A10BA853}" type="slidenum">
              <a:rPr lang="ru-RU" smtClean="0"/>
              <a:t>165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787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Скриншот от </a:t>
            </a:r>
            <a:r>
              <a:rPr lang="ru-RU" dirty="0" err="1" smtClean="0"/>
              <a:t>ГалсДеловепмент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Рассказываем кейс о попытке взлома системы внутренним пользователем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11F5-219F-4007-874C-E366A10BA853}" type="slidenum">
              <a:rPr lang="ru-RU" smtClean="0"/>
              <a:t>166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8933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167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04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168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39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169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553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170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944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171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906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3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0250660-7862-C741-875D-A06F34D4783E}" type="slidenum">
              <a:rPr lang="ru-RU" altLang="ru-RU">
                <a:latin typeface="Calibri" charset="0"/>
              </a:rPr>
              <a:pPr/>
              <a:t>10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325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172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55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173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708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174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7945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175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779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176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1681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177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29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178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18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179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090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0B4594-E3B3-A446-8290-C646B46B653B}" type="slidenum">
              <a:rPr lang="ru-RU" altLang="ru-RU"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/>
              <a:t>180</a:t>
            </a:fld>
            <a:endParaRPr lang="ru-RU" alt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86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4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5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3C4F2FF5-3E54-C843-B676-FAC761B967C1}" type="slidenum">
              <a:rPr lang="ru-RU" altLang="ru-RU">
                <a:latin typeface="Calibri" charset="0"/>
              </a:rPr>
              <a:pPr/>
              <a:t>11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6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7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98BDA21-685F-4F45-B294-C126E61A28FB}" type="slidenum">
              <a:rPr lang="ru-RU" altLang="ru-RU">
                <a:latin typeface="Calibri" charset="0"/>
              </a:rPr>
              <a:pPr/>
              <a:t>12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93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9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D60FBC6-6D4A-5B41-8F9B-627A54DDF913}" type="slidenum">
              <a:rPr lang="ru-RU" altLang="ru-RU">
                <a:latin typeface="Calibri" charset="0"/>
              </a:rPr>
              <a:pPr/>
              <a:t>13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76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6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1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FAF8E99F-5DFC-BF4A-94CC-B7704FC631E8}" type="slidenum">
              <a:rPr lang="ru-RU" altLang="ru-RU">
                <a:latin typeface="Calibri" charset="0"/>
              </a:rPr>
              <a:pPr/>
              <a:t>14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8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713D0-D6D0-4441-98E4-D42CD0749F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65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DF406-52CD-244E-885A-31612CB2A2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9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C4FF8-A2DC-CB43-8D5F-2A371E0213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4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D356D-C5B6-794D-AFE6-1714B26A46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0566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31679-5814-AC46-9A55-8655124F01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514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BF2AA-CE09-4E40-A10B-4F4856D32B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3903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435F2-4C91-ED47-8F04-62F4E3FB00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3824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95573-69D3-D44F-B119-3F5E80FA6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556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10FA5-3C03-B94F-878E-CFFE96E285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41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027A6-0549-DA47-AA73-1DA3F21066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05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FB59C-79D0-854A-84EE-7E4286BC7B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42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21E59-7422-EF47-B448-F478BF37D0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686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1A75A-4013-C64F-B693-26FB150EDD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090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48718-B313-C140-A569-9EA5982F3A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85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407D0-FAB2-4E46-9BAF-B06B28362F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819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4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</a:defRPr>
            </a:lvl1pPr>
          </a:lstStyle>
          <a:p>
            <a:r>
              <a:rPr lang="ru-RU" altLang="ru-RU"/>
              <a:t>02.08.2016</a:t>
            </a:r>
            <a:endParaRPr lang="de-DE" altLang="ru-RU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  <a:endParaRPr lang="de-DE" altLang="ru-RU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322D86-DF83-4849-83A2-118A9902B7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92848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32F4D-1E77-9A42-A206-AA6EF90981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901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30F37-9867-B041-83DE-C1F221AEA9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14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27A0C-8557-DD4B-A028-C9A674F911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468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A928-2C96-5D4F-AF1F-A28A22E12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302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5E9D8-9E5B-F94E-91EB-64F17CA51A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67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4F9C3-FDCA-8F4E-AF0E-A651DA0BB5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589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9F473-BEF7-B94C-ACA8-CB39A611EB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656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59B2E55-4FCE-7745-A6A3-1F904576ECDC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1031" name="Рисунок 11" descr="19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C00125F-B144-0840-8853-A604FCFAB1A7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2055" name="Рисунок 11" descr="2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4" Type="http://schemas.openxmlformats.org/officeDocument/2006/relationships/hyperlink" Target="NULL" TargetMode="External"/><Relationship Id="rId5" Type="http://schemas.openxmlformats.org/officeDocument/2006/relationships/image" Target="../media/image162.jpeg"/><Relationship Id="rId6" Type="http://schemas.openxmlformats.org/officeDocument/2006/relationships/image" Target="../media/image163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s44.radikal.ru/i106/0909/1f/34b5d2a77162.jpg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5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4" Type="http://schemas.openxmlformats.org/officeDocument/2006/relationships/hyperlink" Target="http://www.vida.ru/blob/movie/photo/142267.jpg" TargetMode="External"/><Relationship Id="rId5" Type="http://schemas.openxmlformats.org/officeDocument/2006/relationships/image" Target="../media/image168.jpeg"/><Relationship Id="rId6" Type="http://schemas.openxmlformats.org/officeDocument/2006/relationships/hyperlink" Target="http://img5.dp.ru/images/picturegallery/2011/12/80aeea84-984e-474f-b628-f29fc6065fab/9cdb1b01-359f-40a8-894e-20c5221f1b31_B.jpg" TargetMode="External"/><Relationship Id="rId7" Type="http://schemas.openxmlformats.org/officeDocument/2006/relationships/image" Target="../media/image169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i.obozrevatel.com/8/801048/gallery/131034_image_large.jpg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4" Type="http://schemas.openxmlformats.org/officeDocument/2006/relationships/image" Target="../media/image172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img-fotki.yandex.ru/get/37/floras68.18/0_19459_8edfd891_XL" TargetMode="Externa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4" Type="http://schemas.openxmlformats.org/officeDocument/2006/relationships/hyperlink" Target="http://photos2.fotosearch.com/bthumb/CSP/CSP710/k7105964.jpg" TargetMode="External"/><Relationship Id="rId5" Type="http://schemas.openxmlformats.org/officeDocument/2006/relationships/image" Target="../media/image175.jpeg"/><Relationship Id="rId6" Type="http://schemas.openxmlformats.org/officeDocument/2006/relationships/image" Target="../media/image176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cs402831.userapi.com/v402831195/234/75afXN1kzgM.jpg" TargetMode="Externa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7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8.jpeg"/><Relationship Id="rId3" Type="http://schemas.openxmlformats.org/officeDocument/2006/relationships/image" Target="../media/image179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0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1.png"/><Relationship Id="rId3" Type="http://schemas.openxmlformats.org/officeDocument/2006/relationships/image" Target="../media/image18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3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4.jpeg"/><Relationship Id="rId3" Type="http://schemas.openxmlformats.org/officeDocument/2006/relationships/image" Target="../media/image185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6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7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8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0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5" Type="http://schemas.openxmlformats.org/officeDocument/2006/relationships/image" Target="../media/image20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9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3.png"/><Relationship Id="rId3" Type="http://schemas.openxmlformats.org/officeDocument/2006/relationships/image" Target="../media/image20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5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6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7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8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4" Type="http://schemas.openxmlformats.org/officeDocument/2006/relationships/image" Target="../media/image210.png"/><Relationship Id="rId5" Type="http://schemas.openxmlformats.org/officeDocument/2006/relationships/image" Target="../media/image211.tiff"/><Relationship Id="rId6" Type="http://schemas.openxmlformats.org/officeDocument/2006/relationships/image" Target="../media/image212.tiff"/><Relationship Id="rId7" Type="http://schemas.openxmlformats.org/officeDocument/2006/relationships/image" Target="../media/image213.tiff"/><Relationship Id="rId8" Type="http://schemas.openxmlformats.org/officeDocument/2006/relationships/image" Target="../media/image214.tiff"/><Relationship Id="rId9" Type="http://schemas.openxmlformats.org/officeDocument/2006/relationships/image" Target="../media/image215.tiff"/><Relationship Id="rId10" Type="http://schemas.openxmlformats.org/officeDocument/2006/relationships/image" Target="../media/image216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4" Type="http://schemas.openxmlformats.org/officeDocument/2006/relationships/image" Target="../media/image2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19.tiff"/><Relationship Id="rId5" Type="http://schemas.openxmlformats.org/officeDocument/2006/relationships/image" Target="../media/image220.tiff"/><Relationship Id="rId6" Type="http://schemas.openxmlformats.org/officeDocument/2006/relationships/image" Target="../media/image221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24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4" Type="http://schemas.openxmlformats.org/officeDocument/2006/relationships/image" Target="../media/image230.png"/><Relationship Id="rId5" Type="http://schemas.openxmlformats.org/officeDocument/2006/relationships/image" Target="../media/image2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4" Type="http://schemas.openxmlformats.org/officeDocument/2006/relationships/image" Target="../media/image232.png"/><Relationship Id="rId5" Type="http://schemas.openxmlformats.org/officeDocument/2006/relationships/image" Target="../media/image2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8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8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37.png"/><Relationship Id="rId5" Type="http://schemas.openxmlformats.org/officeDocument/2006/relationships/image" Target="../media/image2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4" Type="http://schemas.openxmlformats.org/officeDocument/2006/relationships/image" Target="../media/image246.jpg"/><Relationship Id="rId5" Type="http://schemas.openxmlformats.org/officeDocument/2006/relationships/image" Target="../media/image2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4" Type="http://schemas.openxmlformats.org/officeDocument/2006/relationships/image" Target="../media/image247.jpg"/><Relationship Id="rId5" Type="http://schemas.openxmlformats.org/officeDocument/2006/relationships/image" Target="../media/image2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4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5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5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5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5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5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5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5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5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3.png"/><Relationship Id="rId3" Type="http://schemas.openxmlformats.org/officeDocument/2006/relationships/image" Target="../media/image264.pn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6.pn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3.tiff"/><Relationship Id="rId3" Type="http://schemas.openxmlformats.org/officeDocument/2006/relationships/image" Target="../media/image8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7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8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3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g.rutube.ru/thumbs/2f/97/2f9721a24142ab73bbc891ab7ce591bc-1-1.jpg" TargetMode="External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hyperlink" Target="http://health.sumy.ua/uploads/posts/2010-05/1274994363_zlost45427(300x238).jpeg" TargetMode="External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medfly.ru/upload/31-633-beshenstvo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2.jpeg"/><Relationship Id="rId3" Type="http://schemas.openxmlformats.org/officeDocument/2006/relationships/image" Target="../media/image10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fotki.yandex.ru/users/anasta-siya2011/view/401016/?page=0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3.jpeg"/><Relationship Id="rId3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6.jpeg"/><Relationship Id="rId3" Type="http://schemas.openxmlformats.org/officeDocument/2006/relationships/image" Target="../media/image11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greatergood.berkeley.edu/images/uploads/3c-Brief-AgeEmotion-Disgust.JPG" TargetMode="External"/><Relationship Id="rId4" Type="http://schemas.openxmlformats.org/officeDocument/2006/relationships/image" Target="../media/image119.jpeg"/><Relationship Id="rId5" Type="http://schemas.openxmlformats.org/officeDocument/2006/relationships/hyperlink" Target="http://kimberking.com/wp-content/uploads/2010/03/disgusted.jpg" TargetMode="External"/><Relationship Id="rId6" Type="http://schemas.openxmlformats.org/officeDocument/2006/relationships/image" Target="../media/image120.jpeg"/><Relationship Id="rId7" Type="http://schemas.openxmlformats.org/officeDocument/2006/relationships/image" Target="../media/image121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NULL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crazymama.ru/images/forumgallary/887.jpeg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jpeg"/><Relationship Id="rId5" Type="http://schemas.openxmlformats.org/officeDocument/2006/relationships/image" Target="../media/image129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copypast.ru/foto7/1265/0.jpg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proxy11.media.online.ua/uol/r3-406996a0d7/4ee15ad5180ea.jpg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us.123rf.com/400wm/400/400/dbvirago/dbvirago0804/dbvirago080400059/2833659-an-older-balding-man-pulling-out-his-hair-in-frustration-or-despair.jpg" TargetMode="External"/><Relationship Id="rId4" Type="http://schemas.openxmlformats.org/officeDocument/2006/relationships/image" Target="../media/image13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5" Type="http://schemas.openxmlformats.org/officeDocument/2006/relationships/image" Target="../media/image139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cdn01.cdn.thesuperficial.com/wp-content/uploads/2011/02/0211-natalie-portman-angry-06-400x470.jpg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4" Type="http://schemas.openxmlformats.org/officeDocument/2006/relationships/image" Target="../media/image14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0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4" Type="http://schemas.openxmlformats.org/officeDocument/2006/relationships/image" Target="../media/image145.jpeg"/><Relationship Id="rId5" Type="http://schemas.openxmlformats.org/officeDocument/2006/relationships/image" Target="../media/image14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3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4" Type="http://schemas.openxmlformats.org/officeDocument/2006/relationships/image" Target="../media/image15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8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1.jpeg"/><Relationship Id="rId3" Type="http://schemas.openxmlformats.org/officeDocument/2006/relationships/image" Target="../media/image152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4" Type="http://schemas.openxmlformats.org/officeDocument/2006/relationships/image" Target="../media/image15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4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4" Type="http://schemas.openxmlformats.org/officeDocument/2006/relationships/image" Target="../media/image15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7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490788" y="331788"/>
            <a:ext cx="6659562" cy="765175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Профайлинг,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нейротехнологии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 eaLnBrk="1" hangingPunct="1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и верификация лжи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83668" y="1484784"/>
            <a:ext cx="5976664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5400" b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itchFamily="34" charset="0"/>
                <a:ea typeface="+mn-ea"/>
              </a:rPr>
              <a:t>Эмоции и оценка лица в профайлинге</a:t>
            </a:r>
            <a:endParaRPr lang="ru-RU" sz="54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itchFamily="34" charset="0"/>
              <a:ea typeface="+mn-ea"/>
            </a:endParaRPr>
          </a:p>
          <a:p>
            <a:pPr algn="ctr" eaLnBrk="1" hangingPunct="1">
              <a:defRPr/>
            </a:pPr>
            <a:r>
              <a:rPr lang="ru-RU" sz="5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itchFamily="34" charset="0"/>
                <a:ea typeface="+mn-ea"/>
              </a:rPr>
              <a:t>А. Филатов</a:t>
            </a:r>
          </a:p>
        </p:txBody>
      </p:sp>
      <p:sp>
        <p:nvSpPr>
          <p:cNvPr id="5123" name="Прямоугольник 1"/>
          <p:cNvSpPr>
            <a:spLocks noChangeArrowheads="1"/>
          </p:cNvSpPr>
          <p:nvPr/>
        </p:nvSpPr>
        <p:spPr bwMode="auto">
          <a:xfrm>
            <a:off x="11113" y="382588"/>
            <a:ext cx="2592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/>
              <a:t>t.me/ProProfiling</a:t>
            </a:r>
            <a:endParaRPr lang="ru-RU" alt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8"/>
            <a:ext cx="9144000" cy="68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8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2386" name="Заголовок 1"/>
          <p:cNvSpPr txBox="1">
            <a:spLocks/>
          </p:cNvSpPr>
          <p:nvPr/>
        </p:nvSpPr>
        <p:spPr bwMode="auto">
          <a:xfrm>
            <a:off x="0" y="204788"/>
            <a:ext cx="91440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 dirty="0" smtClean="0"/>
              <a:t>Смешанные эмоции</a:t>
            </a:r>
            <a:endParaRPr lang="en-US" altLang="ru-RU" sz="2600" b="1" dirty="0"/>
          </a:p>
        </p:txBody>
      </p:sp>
      <p:sp>
        <p:nvSpPr>
          <p:cNvPr id="27238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72390" name="Прямоугольник 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" b="94716"/>
          <a:stretch/>
        </p:blipFill>
        <p:spPr>
          <a:xfrm>
            <a:off x="131764" y="1923188"/>
            <a:ext cx="8793162" cy="720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6" y="2641600"/>
            <a:ext cx="87884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 Настороженность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 r="17625"/>
          <a:stretch>
            <a:fillRect/>
          </a:stretch>
        </p:blipFill>
        <p:spPr bwMode="auto">
          <a:xfrm>
            <a:off x="2214546" y="1571612"/>
            <a:ext cx="4465638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02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Настороженность</a:t>
            </a:r>
          </a:p>
        </p:txBody>
      </p:sp>
      <p:pic>
        <p:nvPicPr>
          <p:cNvPr id="17411" name="Picture 5" descr="34b5d2a7716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5394" r="35232" b="23904"/>
          <a:stretch/>
        </p:blipFill>
        <p:spPr bwMode="auto">
          <a:xfrm>
            <a:off x="323528" y="1268759"/>
            <a:ext cx="342752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7" descr="i?id=108214692-50-72&amp;n=21">
            <a:hlinkClick r:id="rId4" invalidUrl="http://images.yandex.ru/yandsearch?img_url=img-fotki.yandex.ru/get/4429/26682886.4c/0_57858_bc7fc5d2_XL&amp;iorient=&amp;icolor=&amp;site=&amp;text=%D1%84%D0%BE%D1%82%D0%BE %D1%88%D1%82%D0%B8%D1%80%D0%BB%D0%B8%D1%86%D0%B0&amp;wp=&amp;pos=1&amp;isize=&amp;type=&amp;recent=&amp;rpt=simage&amp;itype=&amp;nojs=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268760"/>
            <a:ext cx="3024188" cy="324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90" name="Picture 6" descr="C:\Users\Asus\Desktop\Вероника\4op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r="8959"/>
          <a:stretch/>
        </p:blipFill>
        <p:spPr bwMode="auto">
          <a:xfrm>
            <a:off x="2352576" y="3531840"/>
            <a:ext cx="409302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Настороженность</a:t>
            </a:r>
          </a:p>
        </p:txBody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Причина состояния </a:t>
            </a:r>
            <a:r>
              <a:rPr lang="ru-RU" dirty="0" smtClean="0">
                <a:latin typeface="Arial" charset="0"/>
              </a:rPr>
              <a:t>– ожидание предполагаемого стимула.</a:t>
            </a:r>
            <a:endParaRPr lang="en-US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Функция эмоции</a:t>
            </a:r>
            <a:r>
              <a:rPr lang="ru-RU" dirty="0" smtClean="0">
                <a:latin typeface="Arial" charset="0"/>
              </a:rPr>
              <a:t> – мобилизация ресурса для подготовки к восприятию критерия.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Кодировка </a:t>
            </a:r>
            <a:r>
              <a:rPr lang="en-US" b="1" dirty="0" smtClean="0">
                <a:latin typeface="Arial" charset="0"/>
              </a:rPr>
              <a:t>FACS</a:t>
            </a:r>
            <a:r>
              <a:rPr lang="ru-RU" dirty="0" smtClean="0">
                <a:latin typeface="Arial" charset="0"/>
              </a:rPr>
              <a:t>–</a:t>
            </a:r>
            <a:r>
              <a:rPr lang="ru-RU" dirty="0" smtClean="0"/>
              <a:t>1+2+5+7+20+16+21+28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5772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0066"/>
                </a:solidFill>
                <a:latin typeface="Arial Black" pitchFamily="34" charset="0"/>
              </a:rPr>
              <a:t>Стресс</a:t>
            </a: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2" cstate="print"/>
          <a:srcRect l="31819" t="8859" r="44937" b="49797"/>
          <a:stretch>
            <a:fillRect/>
          </a:stretch>
        </p:blipFill>
        <p:spPr bwMode="auto">
          <a:xfrm>
            <a:off x="2411413" y="1484313"/>
            <a:ext cx="4392612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8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 i="1">
                <a:solidFill>
                  <a:srgbClr val="000066"/>
                </a:solidFill>
                <a:latin typeface="Arial Black" pitchFamily="34" charset="0"/>
              </a:rPr>
              <a:t>Стресс</a:t>
            </a:r>
          </a:p>
        </p:txBody>
      </p:sp>
      <p:pic>
        <p:nvPicPr>
          <p:cNvPr id="96261" name="Picture 5" descr="C:\Users\Asus\Desktop\Вероника\s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5"/>
          <a:stretch/>
        </p:blipFill>
        <p:spPr bwMode="auto">
          <a:xfrm>
            <a:off x="2627784" y="1772816"/>
            <a:ext cx="4572529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31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4000" b="1" i="1" dirty="0" smtClean="0">
                <a:solidFill>
                  <a:srgbClr val="000066"/>
                </a:solidFill>
                <a:latin typeface="Arial Black" pitchFamily="34" charset="0"/>
                <a:ea typeface="+mn-ea"/>
                <a:cs typeface="Arial" charset="0"/>
              </a:rPr>
              <a:t>Стресс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</a:rPr>
              <a:t>Причина состояния </a:t>
            </a:r>
            <a:r>
              <a:rPr lang="ru-RU" dirty="0" smtClean="0">
                <a:latin typeface="Arial" charset="0"/>
              </a:rPr>
              <a:t>– психическая перегрузка.</a:t>
            </a:r>
            <a:endParaRPr lang="ru-RU" b="1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Функция </a:t>
            </a:r>
            <a:r>
              <a:rPr lang="ru-RU" dirty="0" smtClean="0">
                <a:latin typeface="Arial" charset="0"/>
              </a:rPr>
              <a:t>– разрядка нарастающего напряжения.</a:t>
            </a:r>
          </a:p>
          <a:p>
            <a:r>
              <a:rPr lang="ru-RU" b="1" dirty="0" smtClean="0">
                <a:latin typeface="Arial" charset="0"/>
              </a:rPr>
              <a:t>Кодировка </a:t>
            </a:r>
            <a:r>
              <a:rPr lang="en-US" b="1" dirty="0" smtClean="0">
                <a:latin typeface="Arial" charset="0"/>
              </a:rPr>
              <a:t>FACS</a:t>
            </a:r>
            <a:r>
              <a:rPr lang="ru-RU" dirty="0" smtClean="0">
                <a:latin typeface="Arial" charset="0"/>
              </a:rPr>
              <a:t>–</a:t>
            </a:r>
            <a:r>
              <a:rPr lang="ru-RU" dirty="0" smtClean="0"/>
              <a:t>6+7+9+10+12+13+23+24+18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Неодобрение </a:t>
            </a:r>
          </a:p>
        </p:txBody>
      </p:sp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412875"/>
            <a:ext cx="59340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7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Неодобрение</a:t>
            </a:r>
          </a:p>
        </p:txBody>
      </p:sp>
      <p:pic>
        <p:nvPicPr>
          <p:cNvPr id="46083" name="Picture 5" descr="131034_image_lar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6299"/>
          <a:stretch>
            <a:fillRect/>
          </a:stretch>
        </p:blipFill>
        <p:spPr bwMode="auto">
          <a:xfrm>
            <a:off x="4786314" y="1428736"/>
            <a:ext cx="3676646" cy="2884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7" descr="14226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99" y="1441379"/>
            <a:ext cx="3168352" cy="237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9" descr="9cdb1b01-359f-40a8-894e-20c5221f1b31_B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716338"/>
            <a:ext cx="4032250" cy="2776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3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Неодобрение</a:t>
            </a:r>
          </a:p>
        </p:txBody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smtClean="0">
                <a:latin typeface="Arial" charset="0"/>
              </a:rPr>
              <a:t>Причина эмоции</a:t>
            </a:r>
            <a:r>
              <a:rPr lang="ru-RU" sz="2800" smtClean="0">
                <a:latin typeface="Arial" charset="0"/>
              </a:rPr>
              <a:t> – неудовлетворение значимого критерия, несогласие с приведенным критерием.</a:t>
            </a:r>
            <a:endParaRPr lang="en-US" sz="2800" smtClean="0">
              <a:latin typeface="Arial" charset="0"/>
            </a:endParaRPr>
          </a:p>
          <a:p>
            <a:r>
              <a:rPr lang="ru-RU" sz="2800" b="1" smtClean="0">
                <a:latin typeface="Arial" charset="0"/>
              </a:rPr>
              <a:t>Функция эмоции</a:t>
            </a:r>
            <a:r>
              <a:rPr lang="ru-RU" sz="2800" smtClean="0">
                <a:latin typeface="Arial" charset="0"/>
              </a:rPr>
              <a:t> – устранение препятствия.</a:t>
            </a:r>
          </a:p>
          <a:p>
            <a:r>
              <a:rPr lang="ru-RU" sz="2800" b="1" smtClean="0">
                <a:latin typeface="Arial" charset="0"/>
              </a:rPr>
              <a:t>Кодировка </a:t>
            </a:r>
            <a:r>
              <a:rPr lang="en-US" sz="2800" b="1" smtClean="0">
                <a:latin typeface="Arial" charset="0"/>
              </a:rPr>
              <a:t>FACS</a:t>
            </a:r>
            <a:r>
              <a:rPr lang="ru-RU" sz="2800" smtClean="0">
                <a:latin typeface="Arial" charset="0"/>
              </a:rPr>
              <a:t> - </a:t>
            </a:r>
            <a:r>
              <a:rPr lang="ru-RU" sz="2800" smtClean="0"/>
              <a:t> 4 +5+7+9 +10+12+13   (подавление  23+24+18+28+22)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Огорчение</a:t>
            </a:r>
            <a:endParaRPr lang="ru-RU" smtClean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 l="12500"/>
          <a:stretch>
            <a:fillRect/>
          </a:stretch>
        </p:blipFill>
        <p:spPr bwMode="auto">
          <a:xfrm>
            <a:off x="2000232" y="1571612"/>
            <a:ext cx="5000620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4434" name="Заголовок 1"/>
          <p:cNvSpPr txBox="1">
            <a:spLocks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Радость </a:t>
            </a:r>
            <a:r>
              <a:rPr lang="is-IS" altLang="ru-RU" sz="2600" b="1"/>
              <a:t>…</a:t>
            </a:r>
            <a:r>
              <a:rPr lang="ru-RU" altLang="ru-RU" sz="2600" b="1"/>
              <a:t> и что-то еще</a:t>
            </a:r>
            <a:endParaRPr lang="en-US" altLang="ru-RU" sz="2600" b="1"/>
          </a:p>
        </p:txBody>
      </p:sp>
      <p:sp>
        <p:nvSpPr>
          <p:cNvPr id="27443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74437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57275"/>
            <a:ext cx="22336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8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528638"/>
            <a:ext cx="19970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9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528638"/>
            <a:ext cx="19970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0" name="Изображение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17913"/>
            <a:ext cx="21971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1" name="Изображение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3687763"/>
            <a:ext cx="20129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2" name="Изображение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r="21500"/>
          <a:stretch>
            <a:fillRect/>
          </a:stretch>
        </p:blipFill>
        <p:spPr bwMode="auto">
          <a:xfrm>
            <a:off x="4614863" y="3733800"/>
            <a:ext cx="1951037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3" name="Изображение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r="37456"/>
          <a:stretch>
            <a:fillRect/>
          </a:stretch>
        </p:blipFill>
        <p:spPr bwMode="auto">
          <a:xfrm>
            <a:off x="6675438" y="2209800"/>
            <a:ext cx="227806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44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Огорчение</a:t>
            </a:r>
          </a:p>
        </p:txBody>
      </p:sp>
      <p:pic>
        <p:nvPicPr>
          <p:cNvPr id="49155" name="Picture 4" descr="0_19459_8edfd891_X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2690" r="23981" b="1300"/>
          <a:stretch>
            <a:fillRect/>
          </a:stretch>
        </p:blipFill>
        <p:spPr bwMode="auto">
          <a:xfrm>
            <a:off x="642910" y="1500174"/>
            <a:ext cx="3857652" cy="478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7" name="Picture 5" descr="D:\Ника\МАИЛ\картинки эмоций\4519015.jpg"/>
          <p:cNvPicPr>
            <a:picLocks noChangeAspect="1" noChangeArrowheads="1"/>
          </p:cNvPicPr>
          <p:nvPr/>
        </p:nvPicPr>
        <p:blipFill>
          <a:blip r:embed="rId4" cstate="print"/>
          <a:srcRect l="42969" b="680"/>
          <a:stretch>
            <a:fillRect/>
          </a:stretch>
        </p:blipFill>
        <p:spPr bwMode="auto">
          <a:xfrm>
            <a:off x="4714876" y="1785926"/>
            <a:ext cx="3476628" cy="417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0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Огорчение</a:t>
            </a:r>
          </a:p>
        </p:txBody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Причина состояния</a:t>
            </a:r>
            <a:r>
              <a:rPr lang="ru-RU" dirty="0" smtClean="0">
                <a:latin typeface="Arial" charset="0"/>
              </a:rPr>
              <a:t>– нарушение, утрата значимого критерия.</a:t>
            </a:r>
            <a:endParaRPr lang="en-US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Функция </a:t>
            </a:r>
            <a:r>
              <a:rPr lang="ru-RU" dirty="0" smtClean="0">
                <a:latin typeface="Arial" charset="0"/>
              </a:rPr>
              <a:t>– разрядка.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Arial" charset="0"/>
              </a:rPr>
              <a:t>Базовые юниты </a:t>
            </a:r>
            <a:r>
              <a:rPr lang="en-US" b="1" dirty="0" smtClean="0">
                <a:latin typeface="Arial" charset="0"/>
              </a:rPr>
              <a:t>FACS</a:t>
            </a:r>
            <a:r>
              <a:rPr lang="ru-RU" dirty="0" smtClean="0">
                <a:latin typeface="Arial" charset="0"/>
              </a:rPr>
              <a:t> - </a:t>
            </a:r>
            <a:r>
              <a:rPr lang="ru-RU" dirty="0" smtClean="0"/>
              <a:t> 1+6+7(бывает)+1+14+15   16+17  (18+23+28+24 (как подавление)  22(редко)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3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Высокомерие</a:t>
            </a:r>
            <a:r>
              <a:rPr lang="ru-RU" smtClean="0"/>
              <a:t> 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 l="12628"/>
          <a:stretch>
            <a:fillRect/>
          </a:stretch>
        </p:blipFill>
        <p:spPr bwMode="auto">
          <a:xfrm>
            <a:off x="2285984" y="1571612"/>
            <a:ext cx="4602178" cy="433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Высокомерие</a:t>
            </a:r>
          </a:p>
        </p:txBody>
      </p:sp>
      <p:pic>
        <p:nvPicPr>
          <p:cNvPr id="67587" name="Picture 4" descr="75afXN1kzg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32158"/>
          <a:stretch>
            <a:fillRect/>
          </a:stretch>
        </p:blipFill>
        <p:spPr bwMode="auto">
          <a:xfrm>
            <a:off x="582253" y="836712"/>
            <a:ext cx="334087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8" name="Picture 6" descr="k710596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104014"/>
            <a:ext cx="3313113" cy="3313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49" name="Picture 5" descr="C:\Users\Asus\Desktop\Вероника\3ed4e51544a5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l="-1" t="8273" r="58430" b="-19249"/>
          <a:stretch/>
        </p:blipFill>
        <p:spPr bwMode="auto">
          <a:xfrm>
            <a:off x="2975426" y="2760570"/>
            <a:ext cx="2760142" cy="489314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9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Высокомерие</a:t>
            </a:r>
          </a:p>
        </p:txBody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– оценочное сравнение значимого критерия (поведения человека, группы людей) как заниженного по отношению к сравниваемому.</a:t>
            </a:r>
            <a:endParaRPr lang="en-US" sz="2800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Функция эмоции</a:t>
            </a:r>
            <a:r>
              <a:rPr lang="ru-RU" sz="2800" dirty="0" smtClean="0">
                <a:latin typeface="Arial" charset="0"/>
              </a:rPr>
              <a:t> – законченное сравнение в пользу сравнивающего.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 </a:t>
            </a:r>
            <a:r>
              <a:rPr lang="ru-RU" sz="2800" dirty="0" smtClean="0"/>
              <a:t>12+13+14+15 (может быть 5+7+6 ) </a:t>
            </a:r>
          </a:p>
          <a:p>
            <a:pPr>
              <a:lnSpc>
                <a:spcPct val="90000"/>
              </a:lnSpc>
            </a:pPr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98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Скептицизм</a:t>
            </a:r>
            <a:r>
              <a:rPr lang="ru-RU" smtClean="0"/>
              <a:t> 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/>
          <a:srcRect r="6416"/>
          <a:stretch>
            <a:fillRect/>
          </a:stretch>
        </p:blipFill>
        <p:spPr bwMode="auto">
          <a:xfrm>
            <a:off x="1928813" y="1643063"/>
            <a:ext cx="50006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Скептицизм</a:t>
            </a:r>
          </a:p>
        </p:txBody>
      </p:sp>
      <p:pic>
        <p:nvPicPr>
          <p:cNvPr id="118787" name="Picture 5" descr="C:\Users\Asus\Desktop\Вероника\326475.jpg"/>
          <p:cNvPicPr>
            <a:picLocks noChangeAspect="1" noChangeArrowheads="1"/>
          </p:cNvPicPr>
          <p:nvPr/>
        </p:nvPicPr>
        <p:blipFill>
          <a:blip r:embed="rId2" cstate="print"/>
          <a:srcRect l="10645" t="4222" r="43990" b="23143"/>
          <a:stretch>
            <a:fillRect/>
          </a:stretch>
        </p:blipFill>
        <p:spPr bwMode="auto">
          <a:xfrm>
            <a:off x="4932363" y="1536700"/>
            <a:ext cx="3395662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6" descr="C:\Users\Asus\Desktop\Вероника\475836.jpg"/>
          <p:cNvPicPr>
            <a:picLocks noChangeAspect="1" noChangeArrowheads="1"/>
          </p:cNvPicPr>
          <p:nvPr/>
        </p:nvPicPr>
        <p:blipFill>
          <a:blip r:embed="rId3" cstate="print"/>
          <a:srcRect l="5821" r="12846" b="33224"/>
          <a:stretch>
            <a:fillRect/>
          </a:stretch>
        </p:blipFill>
        <p:spPr bwMode="auto">
          <a:xfrm>
            <a:off x="755650" y="1533525"/>
            <a:ext cx="3649663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14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Скептицизм</a:t>
            </a:r>
          </a:p>
        </p:txBody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 </a:t>
            </a:r>
            <a:r>
              <a:rPr lang="ru-RU" sz="2800" dirty="0" smtClean="0">
                <a:latin typeface="Arial" charset="0"/>
              </a:rPr>
              <a:t>– оценочное сравнение значимого критерия (поведения человека, группы людей), недоверие критерию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перепроверка критерия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 </a:t>
            </a:r>
            <a:r>
              <a:rPr lang="ru-RU" sz="2800" dirty="0" smtClean="0"/>
              <a:t>12+13+14+15 (может быть 5+7+6 ) 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5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Мстительность</a:t>
            </a:r>
            <a:r>
              <a:rPr lang="ru-RU" smtClean="0"/>
              <a:t> </a:t>
            </a:r>
          </a:p>
        </p:txBody>
      </p:sp>
      <p:pic>
        <p:nvPicPr>
          <p:cNvPr id="12083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4813" y="1695450"/>
            <a:ext cx="5792787" cy="4333875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5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Мстительность</a:t>
            </a:r>
          </a:p>
        </p:txBody>
      </p:sp>
      <p:pic>
        <p:nvPicPr>
          <p:cNvPr id="7373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341438"/>
            <a:ext cx="2827338" cy="510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837" name="Picture 5" descr="C:\Users\Asus\Desktop\Вероника\immagine_giustizia-privata_125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8" t="8957" r="29619" b="28955"/>
          <a:stretch/>
        </p:blipFill>
        <p:spPr bwMode="auto">
          <a:xfrm>
            <a:off x="971600" y="1484784"/>
            <a:ext cx="3590833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4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6482" name="Заголовок 1"/>
          <p:cNvSpPr txBox="1">
            <a:spLocks/>
          </p:cNvSpPr>
          <p:nvPr/>
        </p:nvSpPr>
        <p:spPr bwMode="auto">
          <a:xfrm>
            <a:off x="0" y="1984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Печаль и что-то еще</a:t>
            </a:r>
            <a:endParaRPr lang="en-US" altLang="ru-RU" sz="2600" b="1"/>
          </a:p>
        </p:txBody>
      </p:sp>
      <p:sp>
        <p:nvSpPr>
          <p:cNvPr id="27648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76485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36613"/>
            <a:ext cx="186690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6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869950"/>
            <a:ext cx="2525712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7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1" r="31834"/>
          <a:stretch>
            <a:fillRect/>
          </a:stretch>
        </p:blipFill>
        <p:spPr bwMode="auto">
          <a:xfrm>
            <a:off x="5219700" y="903288"/>
            <a:ext cx="216058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8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571875"/>
            <a:ext cx="21256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9" name="Изображение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543300"/>
            <a:ext cx="232251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90" name="Изображение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584575"/>
            <a:ext cx="18605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91" name="Изображение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435"/>
          <a:stretch>
            <a:fillRect/>
          </a:stretch>
        </p:blipFill>
        <p:spPr bwMode="auto">
          <a:xfrm>
            <a:off x="6869113" y="3475038"/>
            <a:ext cx="1951037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92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Мстительность</a:t>
            </a:r>
          </a:p>
        </p:txBody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 </a:t>
            </a:r>
            <a:r>
              <a:rPr lang="ru-RU" sz="2800" dirty="0" smtClean="0">
                <a:latin typeface="Arial" charset="0"/>
              </a:rPr>
              <a:t>– контролируемое  раздражение в результате желания устранения преграды, реализующееся в конкретных действиях.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 путем уничтожения (повреждения) критерия.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</a:t>
            </a:r>
            <a:r>
              <a:rPr lang="ru-RU" sz="2800" dirty="0" smtClean="0"/>
              <a:t> 4+5+6+7+9+10+12+13   (подавление  23+24+18+28+22)</a:t>
            </a:r>
          </a:p>
          <a:p>
            <a:endParaRPr lang="ru-RU" sz="2800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42620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dirty="0" smtClean="0">
                <a:solidFill>
                  <a:srgbClr val="000066"/>
                </a:solidFill>
                <a:latin typeface="Arial Black" pitchFamily="34" charset="0"/>
              </a:rPr>
              <a:t>Раздражение</a:t>
            </a:r>
            <a:endParaRPr lang="ru-RU" dirty="0" smtClean="0"/>
          </a:p>
        </p:txBody>
      </p:sp>
      <p:pic>
        <p:nvPicPr>
          <p:cNvPr id="7885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10454"/>
          <a:stretch>
            <a:fillRect/>
          </a:stretch>
        </p:blipFill>
        <p:spPr>
          <a:xfrm>
            <a:off x="2214546" y="1643050"/>
            <a:ext cx="4691077" cy="4362450"/>
          </a:xfrm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dirty="0" smtClean="0">
                <a:solidFill>
                  <a:srgbClr val="000066"/>
                </a:solidFill>
                <a:latin typeface="Arial Black" pitchFamily="34" charset="0"/>
              </a:rPr>
              <a:t>Раздражение</a:t>
            </a:r>
          </a:p>
        </p:txBody>
      </p:sp>
      <p:pic>
        <p:nvPicPr>
          <p:cNvPr id="124931" name="Picture 5" descr="C:\Users\Asus\Desktop\Вероника\4710110801_488a041d15.jpg"/>
          <p:cNvPicPr>
            <a:picLocks noChangeAspect="1" noChangeArrowheads="1"/>
          </p:cNvPicPr>
          <p:nvPr/>
        </p:nvPicPr>
        <p:blipFill>
          <a:blip r:embed="rId2" cstate="print"/>
          <a:srcRect l="5811" t="4794" r="36398" b="9061"/>
          <a:stretch>
            <a:fillRect/>
          </a:stretch>
        </p:blipFill>
        <p:spPr bwMode="auto">
          <a:xfrm>
            <a:off x="827088" y="1557338"/>
            <a:ext cx="3767137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6" descr="C:\Users\Asus\Desktop\Вероника\picture.jpg"/>
          <p:cNvPicPr>
            <a:picLocks noChangeAspect="1" noChangeArrowheads="1"/>
          </p:cNvPicPr>
          <p:nvPr/>
        </p:nvPicPr>
        <p:blipFill>
          <a:blip r:embed="rId3" cstate="print"/>
          <a:srcRect l="24454" r="13698"/>
          <a:stretch>
            <a:fillRect/>
          </a:stretch>
        </p:blipFill>
        <p:spPr bwMode="auto">
          <a:xfrm>
            <a:off x="5003800" y="1557338"/>
            <a:ext cx="3494088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6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Раздражение</a:t>
            </a:r>
            <a:endParaRPr lang="ru-RU" dirty="0" smtClean="0"/>
          </a:p>
        </p:txBody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 </a:t>
            </a:r>
            <a:r>
              <a:rPr lang="ru-RU" sz="2800" dirty="0" smtClean="0">
                <a:latin typeface="Arial" charset="0"/>
              </a:rPr>
              <a:t>– контролируемое  раздражение в результате желания устранения преграды, слабый гнев на событие.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 путем устранения препятствия.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</a:t>
            </a:r>
            <a:r>
              <a:rPr lang="ru-RU" sz="2800" dirty="0" smtClean="0"/>
              <a:t> 4+5+6+7+9+10+12+13   (подавление  23+24+18+28+22)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9681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СТЫД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844675"/>
            <a:ext cx="6480175" cy="396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578734"/>
      </p:ext>
    </p:extLst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Стыд</a:t>
            </a:r>
          </a:p>
        </p:txBody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Причина эмоции</a:t>
            </a:r>
            <a:r>
              <a:rPr lang="ru-RU" sz="2800" dirty="0" smtClean="0">
                <a:latin typeface="+mj-lt"/>
              </a:rPr>
              <a:t> – поступок, неудовлетворяющий критериям социума, сравнение значимого критерия с внешним эталоном.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Функция эмоции</a:t>
            </a:r>
            <a:r>
              <a:rPr lang="ru-RU" sz="2800" dirty="0" smtClean="0">
                <a:latin typeface="+mj-lt"/>
              </a:rPr>
              <a:t> – гармонизация с социумом, законченное сравнение не в пользу сравнивающего.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Кодировка </a:t>
            </a:r>
            <a:r>
              <a:rPr lang="en-US" sz="2800" b="1" dirty="0" smtClean="0">
                <a:latin typeface="+mj-lt"/>
              </a:rPr>
              <a:t>FACS</a:t>
            </a:r>
            <a:r>
              <a:rPr lang="ru-RU" sz="2800" dirty="0" smtClean="0">
                <a:latin typeface="+mj-lt"/>
              </a:rPr>
              <a:t> – 12+13+14+15 (может быть 5+7+6 ) </a:t>
            </a:r>
          </a:p>
          <a:p>
            <a:pPr>
              <a:lnSpc>
                <a:spcPct val="90000"/>
              </a:lnSpc>
              <a:defRPr/>
            </a:pPr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82682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Подавленный стыд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 cstate="print"/>
          <a:srcRect l="22917" r="22031" b="40749"/>
          <a:stretch>
            <a:fillRect/>
          </a:stretch>
        </p:blipFill>
        <p:spPr bwMode="auto">
          <a:xfrm>
            <a:off x="250825" y="1557338"/>
            <a:ext cx="8713788" cy="496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2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Вина, стыд</a:t>
            </a: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628775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6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25538"/>
            <a:ext cx="7559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Гордость, несогласие</a:t>
            </a: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773238"/>
            <a:ext cx="76327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44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8530" name="Заголовок 1"/>
          <p:cNvSpPr txBox="1">
            <a:spLocks/>
          </p:cNvSpPr>
          <p:nvPr/>
        </p:nvSpPr>
        <p:spPr bwMode="auto">
          <a:xfrm>
            <a:off x="-30163" y="171450"/>
            <a:ext cx="9144001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Гнев  что-то еще</a:t>
            </a:r>
            <a:endParaRPr lang="en-US" altLang="ru-RU" sz="2600" b="1"/>
          </a:p>
        </p:txBody>
      </p:sp>
      <p:sp>
        <p:nvSpPr>
          <p:cNvPr id="27853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7853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t="12601" r="-1549" b="22241"/>
          <a:stretch>
            <a:fillRect/>
          </a:stretch>
        </p:blipFill>
        <p:spPr bwMode="auto">
          <a:xfrm>
            <a:off x="2428875" y="3538538"/>
            <a:ext cx="23876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r="27710"/>
          <a:stretch>
            <a:fillRect/>
          </a:stretch>
        </p:blipFill>
        <p:spPr bwMode="auto">
          <a:xfrm>
            <a:off x="2778125" y="836613"/>
            <a:ext cx="1938338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5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836613"/>
            <a:ext cx="1876425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6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1110"/>
          <a:stretch>
            <a:fillRect/>
          </a:stretch>
        </p:blipFill>
        <p:spPr bwMode="auto">
          <a:xfrm>
            <a:off x="7016750" y="881063"/>
            <a:ext cx="187166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7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-253" r="24022" b="-3267"/>
          <a:stretch>
            <a:fillRect/>
          </a:stretch>
        </p:blipFill>
        <p:spPr bwMode="auto">
          <a:xfrm>
            <a:off x="258763" y="815975"/>
            <a:ext cx="2057400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8" name="Изображение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3551238"/>
            <a:ext cx="18478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9" name="Изображение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3611563"/>
            <a:ext cx="18700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40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Гордость, несогласие</a:t>
            </a: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628775"/>
            <a:ext cx="78486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16574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Гордость, несогласие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1" smtClean="0">
                <a:latin typeface="Arial" charset="0"/>
              </a:rPr>
              <a:t>Причина эмоции</a:t>
            </a:r>
            <a:r>
              <a:rPr lang="ru-RU" sz="2400" smtClean="0">
                <a:latin typeface="Arial" charset="0"/>
              </a:rPr>
              <a:t> – оценочное сравнение значимого критерия (поведения человека, группы людей), как заниженного по отношению к сравнимому, основанное на опыте достижения критерия.</a:t>
            </a:r>
            <a:endParaRPr lang="en-US" sz="2400" smtClean="0">
              <a:latin typeface="Arial" charset="0"/>
            </a:endParaRPr>
          </a:p>
          <a:p>
            <a:r>
              <a:rPr lang="ru-RU" sz="2400" b="1" smtClean="0">
                <a:latin typeface="Arial" charset="0"/>
              </a:rPr>
              <a:t>Функция эмоции</a:t>
            </a:r>
            <a:r>
              <a:rPr lang="ru-RU" sz="2400" smtClean="0">
                <a:latin typeface="Arial" charset="0"/>
              </a:rPr>
              <a:t> – достижение личностного критерия и не соответствие внешнему.</a:t>
            </a:r>
          </a:p>
          <a:p>
            <a:r>
              <a:rPr lang="ru-RU" sz="2400" b="1" smtClean="0">
                <a:latin typeface="Arial" charset="0"/>
              </a:rPr>
              <a:t>Кодировка </a:t>
            </a:r>
            <a:r>
              <a:rPr lang="en-US" sz="2400" b="1" smtClean="0">
                <a:latin typeface="Arial" charset="0"/>
              </a:rPr>
              <a:t>FACS</a:t>
            </a:r>
            <a:r>
              <a:rPr lang="ru-RU" sz="2400" smtClean="0">
                <a:latin typeface="Arial" charset="0"/>
              </a:rPr>
              <a:t> – </a:t>
            </a:r>
            <a:r>
              <a:rPr lang="ru-RU" sz="2400" smtClean="0"/>
              <a:t>12+13+14+15 (может быть 5+7+6) </a:t>
            </a:r>
          </a:p>
          <a:p>
            <a:endParaRPr lang="ru-RU" sz="280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15943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88388287"/>
              </p:ext>
            </p:extLst>
          </p:nvPr>
        </p:nvGraphicFramePr>
        <p:xfrm>
          <a:off x="1331640" y="764704"/>
          <a:ext cx="6784479" cy="5012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330125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24744"/>
            <a:ext cx="8640960" cy="4821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>
                <a:effectLst/>
                <a:latin typeface="Calibri" charset="0"/>
                <a:ea typeface="Calibri" charset="0"/>
                <a:cs typeface="Times New Roman" charset="0"/>
              </a:rPr>
              <a:t>Виды жестов-иллюстраторов:</a:t>
            </a:r>
            <a:endParaRPr lang="ru-RU" sz="20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>
                <a:effectLst/>
                <a:latin typeface="Calibri" charset="0"/>
                <a:ea typeface="Calibri" charset="0"/>
                <a:cs typeface="Times New Roman" charset="0"/>
              </a:rPr>
              <a:t>1. Точный захват пустоты;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>
                <a:effectLst/>
                <a:latin typeface="Calibri" charset="0"/>
                <a:ea typeface="Calibri" charset="0"/>
                <a:cs typeface="Times New Roman" charset="0"/>
              </a:rPr>
              <a:t>2. Точный захват предмета;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>
                <a:effectLst/>
                <a:latin typeface="Calibri" charset="0"/>
                <a:ea typeface="Calibri" charset="0"/>
                <a:cs typeface="Times New Roman" charset="0"/>
              </a:rPr>
              <a:t>3. Силовой захват пустоты;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>
                <a:effectLst/>
                <a:latin typeface="Calibri" charset="0"/>
                <a:ea typeface="Calibri" charset="0"/>
                <a:cs typeface="Times New Roman" charset="0"/>
              </a:rPr>
              <a:t>4. Силовой захват предмета;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>
                <a:effectLst/>
                <a:latin typeface="Calibri" charset="0"/>
                <a:ea typeface="Calibri" charset="0"/>
                <a:cs typeface="Times New Roman" charset="0"/>
              </a:rPr>
              <a:t>5. Удар по пустоте;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>
                <a:effectLst/>
                <a:latin typeface="Calibri" charset="0"/>
                <a:ea typeface="Calibri" charset="0"/>
                <a:cs typeface="Times New Roman" charset="0"/>
              </a:rPr>
              <a:t>6. Колющие жесты;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>
                <a:effectLst/>
                <a:latin typeface="Calibri" charset="0"/>
                <a:ea typeface="Calibri" charset="0"/>
                <a:cs typeface="Times New Roman" charset="0"/>
              </a:rPr>
              <a:t>7. Указательный палец;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>
                <a:effectLst/>
                <a:latin typeface="Calibri" charset="0"/>
                <a:ea typeface="Calibri" charset="0"/>
                <a:cs typeface="Times New Roman" charset="0"/>
              </a:rPr>
              <a:t>8. Намерение коснуться;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>
                <a:effectLst/>
                <a:latin typeface="Calibri" charset="0"/>
                <a:ea typeface="Calibri" charset="0"/>
                <a:cs typeface="Times New Roman" charset="0"/>
              </a:rPr>
              <a:t>9. Протягивание рук (ладони вверх, ладони к себе, ладони вниз, ладони вперед);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>
                <a:effectLst/>
                <a:latin typeface="Calibri" charset="0"/>
                <a:ea typeface="Calibri" charset="0"/>
                <a:cs typeface="Times New Roman" charset="0"/>
              </a:rPr>
              <a:t>10. Соединенные руки;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>
                <a:effectLst/>
                <a:latin typeface="Calibri" charset="0"/>
                <a:ea typeface="Calibri" charset="0"/>
                <a:cs typeface="Times New Roman" charset="0"/>
              </a:rPr>
              <a:t>11. Голова – тело;</a:t>
            </a:r>
          </a:p>
        </p:txBody>
      </p:sp>
    </p:spTree>
    <p:extLst>
      <p:ext uri="{BB962C8B-B14F-4D97-AF65-F5344CB8AC3E}">
        <p14:creationId xmlns:p14="http://schemas.microsoft.com/office/powerpoint/2010/main" val="42801053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412776"/>
            <a:ext cx="5742384" cy="4516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500">
                <a:effectLst/>
                <a:latin typeface="Calibri" charset="0"/>
                <a:ea typeface="Calibri" charset="0"/>
                <a:cs typeface="Times New Roman" charset="0"/>
              </a:rPr>
              <a:t>12. Иллюстрации ногами:</a:t>
            </a:r>
          </a:p>
          <a:p>
            <a:pPr indent="809625" algn="just">
              <a:lnSpc>
                <a:spcPct val="115000"/>
              </a:lnSpc>
              <a:spcAft>
                <a:spcPts val="0"/>
              </a:spcAft>
            </a:pPr>
            <a:r>
              <a:rPr lang="ru-RU" sz="2500">
                <a:solidFill>
                  <a:srgbClr val="000000"/>
                </a:solidFill>
                <a:effectLst/>
                <a:ea typeface="Calibri" charset="0"/>
                <a:cs typeface="Times New Roman" charset="0"/>
              </a:rPr>
              <a:t>• </a:t>
            </a:r>
            <a:r>
              <a:rPr lang="ru-RU" sz="2500">
                <a:effectLst/>
                <a:latin typeface="Calibri" charset="0"/>
                <a:ea typeface="Calibri" charset="0"/>
                <a:cs typeface="Times New Roman" charset="0"/>
              </a:rPr>
              <a:t>«Танцующие» ноги;</a:t>
            </a:r>
          </a:p>
          <a:p>
            <a:pPr indent="809625" algn="just">
              <a:lnSpc>
                <a:spcPct val="115000"/>
              </a:lnSpc>
              <a:spcAft>
                <a:spcPts val="0"/>
              </a:spcAft>
            </a:pPr>
            <a:r>
              <a:rPr lang="ru-RU" sz="2500">
                <a:solidFill>
                  <a:srgbClr val="000000"/>
                </a:solidFill>
                <a:effectLst/>
                <a:ea typeface="Calibri" charset="0"/>
                <a:cs typeface="Times New Roman" charset="0"/>
              </a:rPr>
              <a:t>• </a:t>
            </a:r>
            <a:r>
              <a:rPr lang="ru-RU" sz="2500">
                <a:effectLst/>
                <a:latin typeface="Calibri" charset="0"/>
                <a:ea typeface="Calibri" charset="0"/>
                <a:cs typeface="Times New Roman" charset="0"/>
              </a:rPr>
              <a:t>Феерия;</a:t>
            </a:r>
          </a:p>
          <a:p>
            <a:pPr indent="809625" algn="just">
              <a:lnSpc>
                <a:spcPct val="115000"/>
              </a:lnSpc>
              <a:spcAft>
                <a:spcPts val="0"/>
              </a:spcAft>
            </a:pPr>
            <a:r>
              <a:rPr lang="ru-RU" sz="2500">
                <a:solidFill>
                  <a:srgbClr val="000000"/>
                </a:solidFill>
                <a:effectLst/>
                <a:ea typeface="Calibri" charset="0"/>
                <a:cs typeface="Times New Roman" charset="0"/>
              </a:rPr>
              <a:t>• </a:t>
            </a:r>
            <a:r>
              <a:rPr lang="ru-RU" sz="2500">
                <a:effectLst/>
                <a:latin typeface="Calibri" charset="0"/>
                <a:ea typeface="Calibri" charset="0"/>
                <a:cs typeface="Times New Roman" charset="0"/>
              </a:rPr>
              <a:t>Куда смотрят носки;</a:t>
            </a:r>
          </a:p>
          <a:p>
            <a:pPr indent="809625" algn="just">
              <a:lnSpc>
                <a:spcPct val="115000"/>
              </a:lnSpc>
              <a:spcAft>
                <a:spcPts val="0"/>
              </a:spcAft>
            </a:pPr>
            <a:r>
              <a:rPr lang="ru-RU" sz="2500">
                <a:solidFill>
                  <a:srgbClr val="000000"/>
                </a:solidFill>
                <a:effectLst/>
                <a:ea typeface="Calibri" charset="0"/>
                <a:cs typeface="Times New Roman" charset="0"/>
              </a:rPr>
              <a:t>• </a:t>
            </a:r>
            <a:r>
              <a:rPr lang="ru-RU" sz="2500">
                <a:effectLst/>
                <a:latin typeface="Calibri" charset="0"/>
                <a:ea typeface="Calibri" charset="0"/>
                <a:cs typeface="Times New Roman" charset="0"/>
              </a:rPr>
              <a:t>«Включение»;</a:t>
            </a:r>
          </a:p>
          <a:p>
            <a:pPr indent="809625" algn="just">
              <a:lnSpc>
                <a:spcPct val="115000"/>
              </a:lnSpc>
              <a:spcAft>
                <a:spcPts val="0"/>
              </a:spcAft>
            </a:pPr>
            <a:r>
              <a:rPr lang="ru-RU" sz="2500">
                <a:solidFill>
                  <a:srgbClr val="000000"/>
                </a:solidFill>
                <a:effectLst/>
                <a:ea typeface="Calibri" charset="0"/>
                <a:cs typeface="Times New Roman" charset="0"/>
              </a:rPr>
              <a:t>• </a:t>
            </a:r>
            <a:r>
              <a:rPr lang="ru-RU" sz="2500">
                <a:effectLst/>
                <a:latin typeface="Calibri" charset="0"/>
                <a:ea typeface="Calibri" charset="0"/>
                <a:cs typeface="Times New Roman" charset="0"/>
              </a:rPr>
              <a:t>Ноги в виде барьера;</a:t>
            </a:r>
          </a:p>
          <a:p>
            <a:pPr indent="809625" algn="just">
              <a:lnSpc>
                <a:spcPct val="115000"/>
              </a:lnSpc>
              <a:spcAft>
                <a:spcPts val="0"/>
              </a:spcAft>
            </a:pPr>
            <a:r>
              <a:rPr lang="ru-RU" sz="2500">
                <a:solidFill>
                  <a:srgbClr val="000000"/>
                </a:solidFill>
                <a:effectLst/>
                <a:ea typeface="Calibri" charset="0"/>
                <a:cs typeface="Times New Roman" charset="0"/>
              </a:rPr>
              <a:t>• </a:t>
            </a:r>
            <a:r>
              <a:rPr lang="ru-RU" sz="2500">
                <a:effectLst/>
                <a:latin typeface="Calibri" charset="0"/>
                <a:ea typeface="Calibri" charset="0"/>
                <a:cs typeface="Times New Roman" charset="0"/>
              </a:rPr>
              <a:t>«Стартовая» позиция;</a:t>
            </a:r>
          </a:p>
          <a:p>
            <a:pPr indent="809625" algn="just">
              <a:lnSpc>
                <a:spcPct val="115000"/>
              </a:lnSpc>
              <a:spcAft>
                <a:spcPts val="0"/>
              </a:spcAft>
            </a:pPr>
            <a:r>
              <a:rPr lang="ru-RU" sz="2500">
                <a:solidFill>
                  <a:srgbClr val="000000"/>
                </a:solidFill>
                <a:effectLst/>
                <a:ea typeface="Calibri" charset="0"/>
                <a:cs typeface="Times New Roman" charset="0"/>
              </a:rPr>
              <a:t>• </a:t>
            </a:r>
            <a:r>
              <a:rPr lang="ru-RU" sz="2500">
                <a:effectLst/>
                <a:latin typeface="Calibri" charset="0"/>
                <a:ea typeface="Calibri" charset="0"/>
                <a:cs typeface="Times New Roman" charset="0"/>
              </a:rPr>
              <a:t>Захват пространства;</a:t>
            </a:r>
          </a:p>
          <a:p>
            <a:pPr indent="809625" algn="just">
              <a:lnSpc>
                <a:spcPct val="115000"/>
              </a:lnSpc>
              <a:spcAft>
                <a:spcPts val="0"/>
              </a:spcAft>
            </a:pPr>
            <a:r>
              <a:rPr lang="ru-RU" sz="2500">
                <a:solidFill>
                  <a:srgbClr val="000000"/>
                </a:solidFill>
                <a:effectLst/>
                <a:ea typeface="Calibri" charset="0"/>
                <a:cs typeface="Times New Roman" charset="0"/>
              </a:rPr>
              <a:t>• </a:t>
            </a:r>
            <a:r>
              <a:rPr lang="ru-RU" sz="2500">
                <a:effectLst/>
                <a:latin typeface="Calibri" charset="0"/>
                <a:ea typeface="Calibri" charset="0"/>
                <a:cs typeface="Times New Roman" charset="0"/>
              </a:rPr>
              <a:t>Уменьшение опоры;</a:t>
            </a:r>
          </a:p>
          <a:p>
            <a:pPr indent="809625" algn="just">
              <a:lnSpc>
                <a:spcPct val="115000"/>
              </a:lnSpc>
              <a:spcAft>
                <a:spcPts val="1000"/>
              </a:spcAft>
            </a:pPr>
            <a:r>
              <a:rPr lang="ru-RU" sz="2500">
                <a:solidFill>
                  <a:srgbClr val="000000"/>
                </a:solidFill>
                <a:effectLst/>
                <a:ea typeface="Calibri" charset="0"/>
                <a:cs typeface="Times New Roman" charset="0"/>
              </a:rPr>
              <a:t>• </a:t>
            </a:r>
            <a:r>
              <a:rPr lang="ru-RU" sz="2500">
                <a:effectLst/>
                <a:latin typeface="Calibri" charset="0"/>
                <a:ea typeface="Calibri" charset="0"/>
                <a:cs typeface="Times New Roman" charset="0"/>
              </a:rPr>
              <a:t>Выражение комфорта.</a:t>
            </a:r>
          </a:p>
        </p:txBody>
      </p:sp>
    </p:spTree>
    <p:extLst>
      <p:ext uri="{BB962C8B-B14F-4D97-AF65-F5344CB8AC3E}">
        <p14:creationId xmlns:p14="http://schemas.microsoft.com/office/powerpoint/2010/main" val="26026038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75556" y="620688"/>
            <a:ext cx="7992888" cy="5511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effectLst/>
                <a:latin typeface="Calibri" charset="0"/>
                <a:ea typeface="Calibri" charset="0"/>
                <a:cs typeface="Times New Roman" charset="0"/>
              </a:rPr>
              <a:t>Типы жестов-иллюстраторов: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1. Жесты, связанные с тем, что человек говорит;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2. Жесты, связанные с отношением к собеседнику;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3. Жесты, акцентирующие сегменты разговора.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effectLst/>
                <a:latin typeface="Calibri" charset="0"/>
                <a:ea typeface="Calibri" charset="0"/>
                <a:cs typeface="Times New Roman" charset="0"/>
              </a:rPr>
              <a:t>Способы иллюстраций речи: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1.</a:t>
            </a:r>
            <a:r>
              <a:rPr lang="ru-RU" b="1" i="1">
                <a:effectLst/>
                <a:latin typeface="Calibri" charset="0"/>
                <a:ea typeface="Calibri" charset="0"/>
                <a:cs typeface="Times New Roman" charset="0"/>
              </a:rPr>
              <a:t> </a:t>
            </a: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Человек может делать особый акцент на слове или фразе;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2.</a:t>
            </a:r>
            <a:r>
              <a:rPr lang="ru-RU" b="1" i="1">
                <a:effectLst/>
                <a:latin typeface="Calibri" charset="0"/>
                <a:ea typeface="Calibri" charset="0"/>
                <a:cs typeface="Times New Roman" charset="0"/>
              </a:rPr>
              <a:t> </a:t>
            </a: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Человек может прослеживать в воздухе ход мысли рукой, как бы дирижируя своей речью;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7675" algn="just">
              <a:lnSpc>
                <a:spcPct val="115000"/>
              </a:lnSpc>
              <a:spcAft>
                <a:spcPts val="1000"/>
              </a:spcAft>
            </a:pP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3.</a:t>
            </a:r>
            <a:r>
              <a:rPr lang="ru-RU" b="1" i="1">
                <a:effectLst/>
                <a:latin typeface="Calibri" charset="0"/>
                <a:ea typeface="Calibri" charset="0"/>
                <a:cs typeface="Times New Roman" charset="0"/>
              </a:rPr>
              <a:t> </a:t>
            </a: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Человек может рисовать руками в воздухе или изображать действия, повторяющие или усиливающие сказанное.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effectLst/>
                <a:latin typeface="Calibri" charset="0"/>
                <a:ea typeface="Calibri" charset="0"/>
                <a:cs typeface="Times New Roman" charset="0"/>
              </a:rPr>
              <a:t>Жесты-иллюстрации используют в следующих случаях: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7675" algn="just">
              <a:lnSpc>
                <a:spcPct val="115000"/>
              </a:lnSpc>
              <a:spcAft>
                <a:spcPts val="0"/>
              </a:spcAft>
            </a:pP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1. Попытка объяснить то, что трудно выразить словами;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7675" algn="just">
              <a:lnSpc>
                <a:spcPct val="115000"/>
              </a:lnSpc>
              <a:spcAft>
                <a:spcPts val="0"/>
              </a:spcAft>
            </a:pP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2. Невозможность подобрать нужное слово или фразу;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7675" algn="just">
              <a:lnSpc>
                <a:spcPct val="115000"/>
              </a:lnSpc>
              <a:spcAft>
                <a:spcPts val="0"/>
              </a:spcAft>
            </a:pP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3. Связь речи;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7675" algn="just">
              <a:lnSpc>
                <a:spcPct val="115000"/>
              </a:lnSpc>
              <a:spcAft>
                <a:spcPts val="1000"/>
              </a:spcAft>
            </a:pP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4. Эмоциональное возбуждение.</a:t>
            </a:r>
            <a:endParaRPr lang="ru-RU" sz="160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89764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25960" y="377528"/>
            <a:ext cx="5666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«Фокусы Языка и жестикуляция»</a:t>
            </a:r>
          </a:p>
        </p:txBody>
      </p:sp>
      <p:pic>
        <p:nvPicPr>
          <p:cNvPr id="5" name="Рисунок 104" descr="C:\Users\Potemkin Mikhail\Desktop\1 намерение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92" y="1250851"/>
            <a:ext cx="334327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05" descr="C:\Users\Potemkin Mikhail\Desktop\2 переопределение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6" y="1300041"/>
            <a:ext cx="408622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106" descr="C:\Users\Potemkin Mikhail\Desktop\3 последствия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6" y="3908376"/>
            <a:ext cx="3333750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107" descr="C:\Users\Potemkin Mikhail\Desktop\4 разделение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2" y="3809058"/>
            <a:ext cx="3076575" cy="2447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91763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25960" y="377528"/>
            <a:ext cx="5666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«Фокусы Языка и жестикуляция»</a:t>
            </a:r>
          </a:p>
        </p:txBody>
      </p:sp>
      <p:pic>
        <p:nvPicPr>
          <p:cNvPr id="9" name="Рисунок 108" descr="C:\Users\Potemkin Mikhail\Desktop\5. объединение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7471"/>
            <a:ext cx="3724275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109" descr="C:\Users\Potemkin Mikhail\Desktop\6 аналогия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32" y="1057136"/>
            <a:ext cx="3439795" cy="254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10" descr="C:\Users\Potemkin Mikhail\Desktop\7 изменение размера фрейма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56049"/>
            <a:ext cx="455295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1" descr="C:\Users\Potemkin Mikhail\Desktop\8 другой результат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80073"/>
            <a:ext cx="3676650" cy="259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84674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25960" y="377528"/>
            <a:ext cx="5666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«Фокусы Языка и жестикуляция»</a:t>
            </a:r>
          </a:p>
        </p:txBody>
      </p:sp>
      <p:pic>
        <p:nvPicPr>
          <p:cNvPr id="8" name="Рисунок 112" descr="C:\Users\Potemkin Mikhail\Desktop\9 модель мира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3810000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13" descr="C:\Users\Potemkin Mikhail\Desktop\10 стратегия реальности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07133"/>
            <a:ext cx="3467100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14" descr="C:\Users\Potemkin Mikhail\Desktop\11 противоположный пример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8" y="3808730"/>
            <a:ext cx="3284855" cy="2569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15" descr="C:\Users\Potemkin Mikhail\Desktop\12 иерархия критериев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504" y="3708698"/>
            <a:ext cx="3152140" cy="2519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05341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25960" y="377528"/>
            <a:ext cx="5666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«Фокусы Языка и жестикуляция»</a:t>
            </a:r>
          </a:p>
        </p:txBody>
      </p:sp>
      <p:pic>
        <p:nvPicPr>
          <p:cNvPr id="9" name="Рисунок 116" descr="C:\Users\Potemkin Mikhail\Desktop\13 применение к себе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03244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117" descr="C:\Users\Potemkin Mikhail\Desktop\14 метафрейм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048" y="1556792"/>
            <a:ext cx="4163392" cy="2689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28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0578" name="Заголовок 1"/>
          <p:cNvSpPr txBox="1">
            <a:spLocks/>
          </p:cNvSpPr>
          <p:nvPr/>
        </p:nvSpPr>
        <p:spPr bwMode="auto">
          <a:xfrm>
            <a:off x="0" y="188913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Отвращение и кое что еще</a:t>
            </a:r>
            <a:endParaRPr lang="en-US" altLang="ru-RU" sz="2600" b="1"/>
          </a:p>
        </p:txBody>
      </p:sp>
      <p:sp>
        <p:nvSpPr>
          <p:cNvPr id="28057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8058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r="22910"/>
          <a:stretch>
            <a:fillRect/>
          </a:stretch>
        </p:blipFill>
        <p:spPr bwMode="auto">
          <a:xfrm>
            <a:off x="225425" y="836613"/>
            <a:ext cx="234791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2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6950"/>
          <a:stretch>
            <a:fillRect/>
          </a:stretch>
        </p:blipFill>
        <p:spPr bwMode="auto">
          <a:xfrm>
            <a:off x="2916238" y="836613"/>
            <a:ext cx="22383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3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836613"/>
            <a:ext cx="2782887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4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4024313"/>
            <a:ext cx="220503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5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4260850"/>
            <a:ext cx="35464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6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02992" y="332793"/>
            <a:ext cx="773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«Корпус жестов русского языка с примерами»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1484784"/>
            <a:ext cx="4784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http://www.ruscorpora.ru/search-murco.html</a:t>
            </a:r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52736"/>
            <a:ext cx="3402815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4431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pic>
        <p:nvPicPr>
          <p:cNvPr id="7" name="Рисунок 72" descr="C:\Users\Potemkin Mikhail\Desktop\Безымянный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6120680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25960" y="377528"/>
            <a:ext cx="5803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Расположение осей жестикуляций</a:t>
            </a:r>
          </a:p>
        </p:txBody>
      </p:sp>
    </p:spTree>
    <p:extLst>
      <p:ext uri="{BB962C8B-B14F-4D97-AF65-F5344CB8AC3E}">
        <p14:creationId xmlns:p14="http://schemas.microsoft.com/office/powerpoint/2010/main" val="16063205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25960" y="377528"/>
            <a:ext cx="5803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Расположение осей жестикуляций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19147"/>
            <a:ext cx="5822032" cy="53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6306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25960" y="377528"/>
            <a:ext cx="5803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Расположение осей жестикуляций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4629"/>
            <a:ext cx="6363054" cy="539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5978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457200" y="1088653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Речь как отражение картины мира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435058" y="2780928"/>
            <a:ext cx="8229600" cy="25922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err="1" smtClean="0">
                <a:latin typeface="Arial" charset="0"/>
              </a:rPr>
              <a:t>Профайлинг</a:t>
            </a:r>
            <a:r>
              <a:rPr lang="ru-RU" sz="3000" b="1" dirty="0" smtClean="0">
                <a:latin typeface="Arial" charset="0"/>
              </a:rPr>
              <a:t>, </a:t>
            </a:r>
            <a:r>
              <a:rPr lang="ru-RU" sz="3000" b="1" dirty="0" err="1" smtClean="0">
                <a:latin typeface="Arial" charset="0"/>
              </a:rPr>
              <a:t>нейротехнологии</a:t>
            </a:r>
            <a:r>
              <a:rPr lang="ru-RU" sz="3000" b="1" dirty="0" smtClean="0">
                <a:latin typeface="Arial" charset="0"/>
              </a:rPr>
              <a:t> и </a:t>
            </a:r>
            <a:r>
              <a:rPr lang="ru-RU" sz="3000" b="1" dirty="0" err="1" smtClean="0">
                <a:latin typeface="Arial" charset="0"/>
              </a:rPr>
              <a:t>детекция</a:t>
            </a:r>
            <a:r>
              <a:rPr lang="ru-RU" sz="3000" b="1" dirty="0" smtClean="0">
                <a:latin typeface="Arial" charset="0"/>
              </a:rPr>
              <a:t> лжи</a:t>
            </a:r>
            <a:endParaRPr lang="ru-RU" sz="3000" b="1" dirty="0">
              <a:latin typeface="Arial" charset="0"/>
            </a:endParaRPr>
          </a:p>
          <a:p>
            <a:pPr marL="0" indent="0" algn="ctr">
              <a:buNone/>
            </a:pPr>
            <a:r>
              <a:rPr lang="ru-RU" sz="3000" b="1" dirty="0" err="1" smtClean="0">
                <a:latin typeface="Arial" charset="0"/>
              </a:rPr>
              <a:t>А.Филатов</a:t>
            </a:r>
            <a:endParaRPr lang="ru-RU" sz="3000" b="1" dirty="0" smtClean="0">
              <a:latin typeface="Arial" charset="0"/>
            </a:endParaRPr>
          </a:p>
          <a:p>
            <a:pPr marL="0" indent="0" algn="ctr">
              <a:buNone/>
            </a:pPr>
            <a:r>
              <a:rPr lang="ru-RU" sz="3000" b="1" dirty="0" err="1" smtClean="0">
                <a:latin typeface="Arial" charset="0"/>
              </a:rPr>
              <a:t>Вебинар</a:t>
            </a:r>
            <a:r>
              <a:rPr lang="ru-RU" sz="3000" b="1" dirty="0" smtClean="0">
                <a:latin typeface="Arial" charset="0"/>
              </a:rPr>
              <a:t> 4.</a:t>
            </a: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513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457200" y="1088653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Речь как привычная стратегия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435058" y="2780928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Свободная речь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Тематическая речь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Целенаправленная речь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Речь правды и лжи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Семантические параметры речи</a:t>
            </a: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7586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12496" b="5927"/>
          <a:stretch/>
        </p:blipFill>
        <p:spPr>
          <a:xfrm>
            <a:off x="-22320" y="898462"/>
            <a:ext cx="9156469" cy="5155969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1277978" y="3595841"/>
            <a:ext cx="6555874" cy="427418"/>
          </a:xfrm>
          <a:prstGeom prst="rect">
            <a:avLst/>
          </a:prstGeom>
          <a:solidFill>
            <a:srgbClr val="00A5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-1" y="898462"/>
            <a:ext cx="5734052" cy="380831"/>
            <a:chOff x="-2" y="54948"/>
            <a:chExt cx="5336933" cy="507775"/>
          </a:xfrm>
        </p:grpSpPr>
        <p:sp>
          <p:nvSpPr>
            <p:cNvPr id="15" name="Прямоугольник 14"/>
            <p:cNvSpPr/>
            <p:nvPr/>
          </p:nvSpPr>
          <p:spPr>
            <a:xfrm rot="16200000" flipH="1">
              <a:off x="2629104" y="-2174047"/>
              <a:ext cx="78720" cy="5336932"/>
            </a:xfrm>
            <a:prstGeom prst="rect">
              <a:avLst/>
            </a:prstGeom>
            <a:solidFill>
              <a:srgbClr val="00A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-2" y="560965"/>
              <a:ext cx="5336933" cy="1758"/>
            </a:xfrm>
            <a:prstGeom prst="line">
              <a:avLst/>
            </a:prstGeom>
            <a:ln w="28575">
              <a:solidFill>
                <a:srgbClr val="00A5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Группа 20"/>
            <p:cNvGrpSpPr/>
            <p:nvPr/>
          </p:nvGrpSpPr>
          <p:grpSpPr>
            <a:xfrm>
              <a:off x="-1" y="54948"/>
              <a:ext cx="5336932" cy="430887"/>
              <a:chOff x="-1" y="54948"/>
              <a:chExt cx="5336932" cy="430887"/>
            </a:xfrm>
          </p:grpSpPr>
          <p:sp>
            <p:nvSpPr>
              <p:cNvPr id="14" name="Прямоугольник 13"/>
              <p:cNvSpPr/>
              <p:nvPr/>
            </p:nvSpPr>
            <p:spPr>
              <a:xfrm rot="16200000" flipH="1">
                <a:off x="2485790" y="-2429106"/>
                <a:ext cx="365350" cy="5336932"/>
              </a:xfrm>
              <a:prstGeom prst="rect">
                <a:avLst/>
              </a:prstGeom>
              <a:solidFill>
                <a:srgbClr val="00A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80995" y="54948"/>
                <a:ext cx="443346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5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ПРОФАЙЛИНГ. СТРУКТУРНЫЙ АНАЛИЗ ТЕКСТА </a:t>
                </a:r>
                <a:endParaRPr lang="ru-RU" sz="15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62" y="5352659"/>
            <a:ext cx="1640154" cy="292949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265611" y="1438273"/>
            <a:ext cx="7588623" cy="1619492"/>
            <a:chOff x="1141466" y="1212535"/>
            <a:chExt cx="8681924" cy="2091341"/>
          </a:xfrm>
        </p:grpSpPr>
        <p:pic>
          <p:nvPicPr>
            <p:cNvPr id="23" name="Изображение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1466" y="1237357"/>
              <a:ext cx="1247196" cy="2041446"/>
            </a:xfrm>
            <a:prstGeom prst="rect">
              <a:avLst/>
            </a:prstGeom>
          </p:spPr>
        </p:pic>
        <p:pic>
          <p:nvPicPr>
            <p:cNvPr id="24" name="Изображение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7243" y="1212535"/>
              <a:ext cx="1277726" cy="2067331"/>
            </a:xfrm>
            <a:prstGeom prst="rect">
              <a:avLst/>
            </a:prstGeom>
          </p:spPr>
        </p:pic>
        <p:pic>
          <p:nvPicPr>
            <p:cNvPr id="25" name="Изображение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1446" y="1245556"/>
              <a:ext cx="1361590" cy="2042947"/>
            </a:xfrm>
            <a:prstGeom prst="rect">
              <a:avLst/>
            </a:prstGeom>
          </p:spPr>
        </p:pic>
        <p:pic>
          <p:nvPicPr>
            <p:cNvPr id="26" name="Изображение 9"/>
            <p:cNvPicPr>
              <a:picLocks noChangeAspect="1"/>
            </p:cNvPicPr>
            <p:nvPr/>
          </p:nvPicPr>
          <p:blipFill rotWithShape="1">
            <a:blip r:embed="rId8"/>
            <a:srcRect t="1480"/>
            <a:stretch/>
          </p:blipFill>
          <p:spPr>
            <a:xfrm>
              <a:off x="5463706" y="1258152"/>
              <a:ext cx="1291465" cy="2030351"/>
            </a:xfrm>
            <a:prstGeom prst="rect">
              <a:avLst/>
            </a:prstGeom>
          </p:spPr>
        </p:pic>
        <p:pic>
          <p:nvPicPr>
            <p:cNvPr id="27" name="Изображение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01918" y="1248882"/>
              <a:ext cx="1308703" cy="2049429"/>
            </a:xfrm>
            <a:prstGeom prst="rect">
              <a:avLst/>
            </a:prstGeom>
          </p:spPr>
        </p:pic>
        <p:pic>
          <p:nvPicPr>
            <p:cNvPr id="28" name="Изображение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57368" y="1280765"/>
              <a:ext cx="1466022" cy="2023111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1265611" y="3704976"/>
            <a:ext cx="6555874" cy="383961"/>
            <a:chOff x="1963561" y="4276769"/>
            <a:chExt cx="8741164" cy="511947"/>
          </a:xfrm>
        </p:grpSpPr>
        <p:sp>
          <p:nvSpPr>
            <p:cNvPr id="12" name="TextBox 11"/>
            <p:cNvSpPr txBox="1"/>
            <p:nvPr/>
          </p:nvSpPr>
          <p:spPr>
            <a:xfrm>
              <a:off x="1963561" y="4276769"/>
              <a:ext cx="4653838" cy="47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25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СТРУКТУРА ТЕКСТА И РЕЧИ   =</a:t>
              </a:r>
              <a:endParaRPr lang="ru-RU" sz="1725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75643" y="4311664"/>
              <a:ext cx="3829082" cy="477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25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СТРУКТУРА МЫШЛЕНИЯ</a:t>
              </a:r>
              <a:endParaRPr lang="ru-RU" sz="1725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37" name="Прямая соединительная линия 36"/>
          <p:cNvCxnSpPr/>
          <p:nvPr/>
        </p:nvCxnSpPr>
        <p:spPr>
          <a:xfrm>
            <a:off x="1528946" y="1543358"/>
            <a:ext cx="7062258" cy="30865"/>
          </a:xfrm>
          <a:prstGeom prst="line">
            <a:avLst/>
          </a:prstGeom>
          <a:ln w="28575">
            <a:solidFill>
              <a:srgbClr val="00A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63114" y="3057765"/>
            <a:ext cx="7111612" cy="34028"/>
          </a:xfrm>
          <a:prstGeom prst="line">
            <a:avLst/>
          </a:prstGeom>
          <a:ln w="28575">
            <a:solidFill>
              <a:srgbClr val="00A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28718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6"/>
          <a:stretch/>
        </p:blipFill>
        <p:spPr>
          <a:xfrm>
            <a:off x="19100" y="1057111"/>
            <a:ext cx="9178556" cy="51435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73470" y="2682038"/>
            <a:ext cx="8379832" cy="270772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-1" y="898462"/>
            <a:ext cx="5816833" cy="380831"/>
            <a:chOff x="-2" y="54948"/>
            <a:chExt cx="5336933" cy="507775"/>
          </a:xfrm>
        </p:grpSpPr>
        <p:sp>
          <p:nvSpPr>
            <p:cNvPr id="15" name="Прямоугольник 14"/>
            <p:cNvSpPr/>
            <p:nvPr/>
          </p:nvSpPr>
          <p:spPr>
            <a:xfrm rot="16200000" flipH="1">
              <a:off x="2629104" y="-2174047"/>
              <a:ext cx="78720" cy="5336932"/>
            </a:xfrm>
            <a:prstGeom prst="rect">
              <a:avLst/>
            </a:prstGeom>
            <a:solidFill>
              <a:srgbClr val="00A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-2" y="560965"/>
              <a:ext cx="5336933" cy="1758"/>
            </a:xfrm>
            <a:prstGeom prst="line">
              <a:avLst/>
            </a:prstGeom>
            <a:ln w="28575">
              <a:solidFill>
                <a:srgbClr val="00A5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Группа 20"/>
            <p:cNvGrpSpPr/>
            <p:nvPr/>
          </p:nvGrpSpPr>
          <p:grpSpPr>
            <a:xfrm>
              <a:off x="-1" y="54948"/>
              <a:ext cx="5336932" cy="430887"/>
              <a:chOff x="-1" y="54948"/>
              <a:chExt cx="5336932" cy="430887"/>
            </a:xfrm>
          </p:grpSpPr>
          <p:sp>
            <p:nvSpPr>
              <p:cNvPr id="14" name="Прямоугольник 13"/>
              <p:cNvSpPr/>
              <p:nvPr/>
            </p:nvSpPr>
            <p:spPr>
              <a:xfrm rot="16200000" flipH="1">
                <a:off x="2485790" y="-2429106"/>
                <a:ext cx="365350" cy="5336932"/>
              </a:xfrm>
              <a:prstGeom prst="rect">
                <a:avLst/>
              </a:prstGeom>
              <a:solidFill>
                <a:srgbClr val="00A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80995" y="54948"/>
                <a:ext cx="48101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5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СИНТАКСИЧЕСКИЙ И МОРФОЛОГИЧЕСКИЙ АНАЛИЗ</a:t>
                </a:r>
                <a:endParaRPr lang="ru-RU" sz="15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199" y="5485448"/>
            <a:ext cx="1640154" cy="2929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6263" y="1257585"/>
            <a:ext cx="47525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Segoe UI" panose="020B0502040204020203" pitchFamily="34" charset="0"/>
                <a:cs typeface="Segoe UI" panose="020B0502040204020203" pitchFamily="34" charset="0"/>
              </a:rPr>
              <a:t>стандартизированный текст в 30</a:t>
            </a:r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500" dirty="0">
                <a:latin typeface="Segoe UI" panose="020B0502040204020203" pitchFamily="34" charset="0"/>
                <a:cs typeface="Segoe UI" panose="020B0502040204020203" pitchFamily="34" charset="0"/>
              </a:rPr>
              <a:t>000 слов</a:t>
            </a: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21690" y="2659913"/>
          <a:ext cx="8431612" cy="26746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07903">
                  <a:extLst>
                    <a:ext uri="{9D8B030D-6E8A-4147-A177-3AD203B41FA5}">
                      <a16:colId xmlns="" xmlns:a16="http://schemas.microsoft.com/office/drawing/2014/main" val="34106511"/>
                    </a:ext>
                  </a:extLst>
                </a:gridCol>
                <a:gridCol w="2107903">
                  <a:extLst>
                    <a:ext uri="{9D8B030D-6E8A-4147-A177-3AD203B41FA5}">
                      <a16:colId xmlns="" xmlns:a16="http://schemas.microsoft.com/office/drawing/2014/main" val="816268313"/>
                    </a:ext>
                  </a:extLst>
                </a:gridCol>
                <a:gridCol w="2107903">
                  <a:extLst>
                    <a:ext uri="{9D8B030D-6E8A-4147-A177-3AD203B41FA5}">
                      <a16:colId xmlns="" xmlns:a16="http://schemas.microsoft.com/office/drawing/2014/main" val="4055271291"/>
                    </a:ext>
                  </a:extLst>
                </a:gridCol>
                <a:gridCol w="2107903">
                  <a:extLst>
                    <a:ext uri="{9D8B030D-6E8A-4147-A177-3AD203B41FA5}">
                      <a16:colId xmlns="" xmlns:a16="http://schemas.microsoft.com/office/drawing/2014/main" val="2386221479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Пользователь 1</a:t>
                      </a:r>
                      <a:endParaRPr lang="ru-RU" sz="15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Пользователь</a:t>
                      </a:r>
                      <a:r>
                        <a:rPr lang="ru-RU" sz="1500" baseline="0" dirty="0" smtClean="0"/>
                        <a:t> 2</a:t>
                      </a:r>
                      <a:endParaRPr lang="ru-RU" sz="15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Пользователь</a:t>
                      </a:r>
                      <a:r>
                        <a:rPr lang="ru-RU" sz="1500" baseline="0" dirty="0" smtClean="0"/>
                        <a:t> 3</a:t>
                      </a:r>
                      <a:endParaRPr lang="ru-RU" sz="15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97347998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Супер!</a:t>
                      </a:r>
                      <a:endParaRPr lang="ru-RU" sz="15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5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29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2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6629884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Пизд**</a:t>
                      </a:r>
                      <a:endParaRPr lang="ru-RU" sz="15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68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2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4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4810927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Спасибо</a:t>
                      </a:r>
                      <a:endParaRPr lang="ru-RU" sz="15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2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74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20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20248881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Нет</a:t>
                      </a:r>
                      <a:endParaRPr lang="ru-RU" sz="15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49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31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29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02895376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Конечно</a:t>
                      </a:r>
                      <a:endParaRPr lang="ru-RU" sz="15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11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46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3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69633591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err="1" smtClean="0"/>
                        <a:t>Пох</a:t>
                      </a:r>
                      <a:r>
                        <a:rPr lang="ru-RU" sz="1500" b="1" dirty="0" smtClean="0"/>
                        <a:t>**</a:t>
                      </a:r>
                      <a:endParaRPr lang="ru-RU" sz="15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32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0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2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74173648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Я, ты</a:t>
                      </a:r>
                      <a:endParaRPr lang="ru-RU" sz="15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23, 8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16, 19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8, 13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66884031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Согласен</a:t>
                      </a:r>
                      <a:endParaRPr lang="ru-RU" sz="1500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2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16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4</a:t>
                      </a:r>
                      <a:endParaRPr lang="ru-RU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25601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528615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857250"/>
            <a:ext cx="9144000" cy="415498"/>
          </a:xfrm>
          <a:prstGeom prst="rect">
            <a:avLst/>
          </a:prstGeom>
          <a:solidFill>
            <a:srgbClr val="F87B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ПРОФАЙЛИНГ. АНАЛИЗ ТЕКСТА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64019" y="1533371"/>
            <a:ext cx="3020042" cy="588970"/>
          </a:xfrm>
          <a:prstGeom prst="rect">
            <a:avLst/>
          </a:prstGeom>
          <a:noFill/>
          <a:ln w="38100">
            <a:solidFill>
              <a:srgbClr val="00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47038" y="4284904"/>
            <a:ext cx="3020042" cy="601457"/>
          </a:xfrm>
          <a:prstGeom prst="rect">
            <a:avLst/>
          </a:prstGeom>
          <a:noFill/>
          <a:ln w="38100">
            <a:solidFill>
              <a:srgbClr val="00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47039" y="3366864"/>
            <a:ext cx="3020042" cy="609384"/>
          </a:xfrm>
          <a:prstGeom prst="rect">
            <a:avLst/>
          </a:prstGeom>
          <a:noFill/>
          <a:ln w="38100">
            <a:solidFill>
              <a:srgbClr val="00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51195" y="2450616"/>
            <a:ext cx="3020042" cy="569600"/>
          </a:xfrm>
          <a:prstGeom prst="rect">
            <a:avLst/>
          </a:prstGeom>
          <a:noFill/>
          <a:ln w="38100">
            <a:solidFill>
              <a:srgbClr val="00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887534" y="2492269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МЫШЛЕНИЕ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73320" y="1576021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РЕЧЬ И </a:t>
            </a:r>
            <a:r>
              <a:rPr lang="ru-RU" sz="2400" b="1" dirty="0"/>
              <a:t>ТЕКСТ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11833" y="3475348"/>
            <a:ext cx="18966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/>
              <a:t>ПОВЕДЕНИЕ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48982" y="4322896"/>
            <a:ext cx="16097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/>
              <a:t>ХАРАКТЕР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8136396" y="1422999"/>
            <a:ext cx="0" cy="3526200"/>
          </a:xfrm>
          <a:prstGeom prst="straightConnector1">
            <a:avLst/>
          </a:prstGeom>
          <a:ln w="50800">
            <a:headEnd type="stealth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869922" y="1422999"/>
            <a:ext cx="0" cy="3526200"/>
          </a:xfrm>
          <a:prstGeom prst="straightConnector1">
            <a:avLst/>
          </a:prstGeom>
          <a:ln w="50800">
            <a:headEnd type="stealth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8412" y="1675696"/>
            <a:ext cx="28007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Стандартизация</a:t>
            </a:r>
          </a:p>
          <a:p>
            <a:r>
              <a:rPr lang="en-US" dirty="0"/>
              <a:t>BIG DATA</a:t>
            </a:r>
          </a:p>
          <a:p>
            <a:r>
              <a:rPr lang="ru-RU" dirty="0"/>
              <a:t>Сравнения</a:t>
            </a:r>
          </a:p>
          <a:p>
            <a:r>
              <a:rPr lang="ru-RU" dirty="0"/>
              <a:t>Семантический, </a:t>
            </a:r>
          </a:p>
          <a:p>
            <a:r>
              <a:rPr lang="ru-RU" dirty="0"/>
              <a:t>структурный и </a:t>
            </a:r>
          </a:p>
          <a:p>
            <a:r>
              <a:rPr lang="ru-RU" dirty="0"/>
              <a:t>лингвистический анализ</a:t>
            </a:r>
          </a:p>
        </p:txBody>
      </p:sp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3" y="3683480"/>
            <a:ext cx="953683" cy="1502307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681" y="3683482"/>
            <a:ext cx="1040348" cy="1502306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282" y="3683481"/>
            <a:ext cx="1062589" cy="15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857250"/>
            <a:ext cx="9144000" cy="415498"/>
          </a:xfrm>
          <a:prstGeom prst="rect">
            <a:avLst/>
          </a:prstGeom>
          <a:solidFill>
            <a:srgbClr val="F87B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ПРОФАЙЛИНГ. АНАЛИЗ ТЕКСТА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10" y="1440860"/>
            <a:ext cx="8154906" cy="41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9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2626" name="Заголовок 1"/>
          <p:cNvSpPr txBox="1">
            <a:spLocks/>
          </p:cNvSpPr>
          <p:nvPr/>
        </p:nvSpPr>
        <p:spPr bwMode="auto">
          <a:xfrm>
            <a:off x="25400" y="10636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Удивление и не только</a:t>
            </a:r>
            <a:endParaRPr lang="en-US" altLang="ru-RU" sz="2600" b="1"/>
          </a:p>
        </p:txBody>
      </p:sp>
      <p:sp>
        <p:nvSpPr>
          <p:cNvPr id="28262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8262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/>
          <a:stretch>
            <a:fillRect/>
          </a:stretch>
        </p:blipFill>
        <p:spPr bwMode="auto">
          <a:xfrm>
            <a:off x="179388" y="833438"/>
            <a:ext cx="2170112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0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833438"/>
            <a:ext cx="2220913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1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855663"/>
            <a:ext cx="2800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2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89338"/>
            <a:ext cx="222567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3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/>
          <a:stretch>
            <a:fillRect/>
          </a:stretch>
        </p:blipFill>
        <p:spPr bwMode="auto">
          <a:xfrm>
            <a:off x="2520950" y="3625850"/>
            <a:ext cx="33051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4" name="Изображение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8656" r="38188"/>
          <a:stretch>
            <a:fillRect/>
          </a:stretch>
        </p:blipFill>
        <p:spPr bwMode="auto">
          <a:xfrm>
            <a:off x="5964238" y="3513138"/>
            <a:ext cx="266065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5" name="Прямоугольник 11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9" y="1486256"/>
            <a:ext cx="7092095" cy="3994155"/>
          </a:xfrm>
          <a:prstGeom prst="rect">
            <a:avLst/>
          </a:prstGeom>
          <a:ln>
            <a:solidFill>
              <a:srgbClr val="F87B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0" y="836904"/>
            <a:ext cx="9144000" cy="415498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WORLD WELL-BEING PROECT / WWBP.org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652" y="1336215"/>
            <a:ext cx="1723293" cy="323165"/>
          </a:xfrm>
          <a:prstGeom prst="rect">
            <a:avLst/>
          </a:prstGeom>
          <a:solidFill>
            <a:srgbClr val="F87B00"/>
          </a:solidFill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5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Мартин </a:t>
            </a:r>
            <a:r>
              <a:rPr lang="ru-RU" sz="150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Салигман</a:t>
            </a:r>
            <a:endParaRPr lang="ru-RU" sz="15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84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904"/>
            <a:ext cx="9144000" cy="415498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WORLD WELL-BEING PROJECT / WWBP.org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1574203"/>
            <a:ext cx="7830000" cy="3709595"/>
          </a:xfrm>
          <a:prstGeom prst="rect">
            <a:avLst/>
          </a:prstGeom>
          <a:ln>
            <a:solidFill>
              <a:srgbClr val="F87B00"/>
            </a:solidFill>
          </a:ln>
        </p:spPr>
      </p:pic>
    </p:spTree>
    <p:extLst>
      <p:ext uri="{BB962C8B-B14F-4D97-AF65-F5344CB8AC3E}">
        <p14:creationId xmlns:p14="http://schemas.microsoft.com/office/powerpoint/2010/main" val="127269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904"/>
            <a:ext cx="9144000" cy="41549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УРОВЕНЬ БЛАГОПОЛУЧИЯ И ТЕКСТЫ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563" y="51031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84" y="1735156"/>
            <a:ext cx="8275833" cy="330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6904"/>
            <a:ext cx="9144000" cy="415498"/>
          </a:xfrm>
          <a:prstGeom prst="rect">
            <a:avLst/>
          </a:prstGeom>
          <a:solidFill>
            <a:srgbClr val="F87B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ЯЗЫК МУЖЧИН И ЖЕНЩИН В ТЕКСТАХ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3" y="2192795"/>
            <a:ext cx="4146218" cy="2474874"/>
          </a:xfrm>
          <a:prstGeom prst="rect">
            <a:avLst/>
          </a:prstGeom>
        </p:spPr>
      </p:pic>
      <p:pic>
        <p:nvPicPr>
          <p:cNvPr id="3074" name="Picture 2" descr="http://wwbp.org/images/demo_images/wordclouds/wordleKe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71" y="4618090"/>
            <a:ext cx="2009078" cy="22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bp.org/images/demo_images/wordclouds/fema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262" y="2192795"/>
            <a:ext cx="3970219" cy="247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1341" y="2020705"/>
            <a:ext cx="1188595" cy="369332"/>
          </a:xfrm>
          <a:prstGeom prst="rect">
            <a:avLst/>
          </a:prstGeom>
          <a:solidFill>
            <a:srgbClr val="F87B00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мужчины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9594" y="2020705"/>
            <a:ext cx="1226811" cy="369332"/>
          </a:xfrm>
          <a:prstGeom prst="rect">
            <a:avLst/>
          </a:prstGeom>
          <a:solidFill>
            <a:srgbClr val="F87B00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женщины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Дуга 13"/>
          <p:cNvSpPr/>
          <p:nvPr/>
        </p:nvSpPr>
        <p:spPr>
          <a:xfrm rot="12808306">
            <a:off x="338918" y="1988080"/>
            <a:ext cx="1026114" cy="1026114"/>
          </a:xfrm>
          <a:prstGeom prst="arc">
            <a:avLst>
              <a:gd name="adj1" fmla="val 16005268"/>
              <a:gd name="adj2" fmla="val 0"/>
            </a:avLst>
          </a:prstGeom>
          <a:ln w="28575">
            <a:solidFill>
              <a:srgbClr val="F87B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/>
          <p:cNvSpPr/>
          <p:nvPr/>
        </p:nvSpPr>
        <p:spPr>
          <a:xfrm rot="12808306">
            <a:off x="4815436" y="1980153"/>
            <a:ext cx="1026114" cy="1026114"/>
          </a:xfrm>
          <a:prstGeom prst="arc">
            <a:avLst>
              <a:gd name="adj1" fmla="val 16005268"/>
              <a:gd name="adj2" fmla="val 0"/>
            </a:avLst>
          </a:prstGeom>
          <a:ln w="28575">
            <a:solidFill>
              <a:srgbClr val="F87B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3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bp.org/images/demo_images/wordclouds/a1318Mix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9" y="1808821"/>
            <a:ext cx="4254894" cy="344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836904"/>
            <a:ext cx="9144000" cy="415498"/>
          </a:xfrm>
          <a:prstGeom prst="rect">
            <a:avLst/>
          </a:prstGeom>
          <a:solidFill>
            <a:srgbClr val="00A6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ТЕКСТЫ И ВОЗРАСТ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539" y="1621358"/>
            <a:ext cx="742511" cy="369332"/>
          </a:xfrm>
          <a:prstGeom prst="rect">
            <a:avLst/>
          </a:prstGeom>
          <a:solidFill>
            <a:srgbClr val="00A6FF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13–18</a:t>
            </a:r>
          </a:p>
        </p:txBody>
      </p:sp>
      <p:pic>
        <p:nvPicPr>
          <p:cNvPr id="5124" name="Picture 4" descr="http://wwbp.org/images/demo_images/wordclouds/a1922Mix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52" y="1794482"/>
            <a:ext cx="4415153" cy="344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39732" y="1621358"/>
            <a:ext cx="777777" cy="369332"/>
          </a:xfrm>
          <a:prstGeom prst="rect">
            <a:avLst/>
          </a:prstGeom>
          <a:solidFill>
            <a:srgbClr val="00A6FF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19–22</a:t>
            </a:r>
          </a:p>
        </p:txBody>
      </p:sp>
      <p:sp>
        <p:nvSpPr>
          <p:cNvPr id="11" name="Дуга 10"/>
          <p:cNvSpPr/>
          <p:nvPr/>
        </p:nvSpPr>
        <p:spPr>
          <a:xfrm rot="12808306">
            <a:off x="288011" y="1571017"/>
            <a:ext cx="1026114" cy="1026114"/>
          </a:xfrm>
          <a:prstGeom prst="arc">
            <a:avLst>
              <a:gd name="adj1" fmla="val 16005268"/>
              <a:gd name="adj2" fmla="val 0"/>
            </a:avLst>
          </a:prstGeom>
          <a:ln w="28575">
            <a:solidFill>
              <a:srgbClr val="00A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 rot="12808306">
            <a:off x="4692881" y="1571017"/>
            <a:ext cx="1026114" cy="1026114"/>
          </a:xfrm>
          <a:prstGeom prst="arc">
            <a:avLst>
              <a:gd name="adj1" fmla="val 16005268"/>
              <a:gd name="adj2" fmla="val 0"/>
            </a:avLst>
          </a:prstGeom>
          <a:ln w="28575">
            <a:solidFill>
              <a:srgbClr val="00A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bp.org/images/demo_images/wordclouds/a30Mix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8851"/>
            <a:ext cx="4278602" cy="346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bp.org/images/demo_images/wordclouds/a2329Mix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" y="2078851"/>
            <a:ext cx="4431550" cy="358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836904"/>
            <a:ext cx="9144000" cy="415498"/>
          </a:xfrm>
          <a:prstGeom prst="rect">
            <a:avLst/>
          </a:prstGeom>
          <a:solidFill>
            <a:srgbClr val="00A6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ТЕКСТЫ И ВОЗРАСТ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539" y="1621358"/>
            <a:ext cx="813043" cy="369332"/>
          </a:xfrm>
          <a:prstGeom prst="rect">
            <a:avLst/>
          </a:prstGeom>
          <a:solidFill>
            <a:srgbClr val="00A6FF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23–29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9732" y="1621358"/>
            <a:ext cx="1159292" cy="369332"/>
          </a:xfrm>
          <a:prstGeom prst="rect">
            <a:avLst/>
          </a:prstGeom>
          <a:solidFill>
            <a:srgbClr val="00A6FF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Более 30</a:t>
            </a:r>
          </a:p>
        </p:txBody>
      </p:sp>
      <p:sp>
        <p:nvSpPr>
          <p:cNvPr id="11" name="Дуга 10"/>
          <p:cNvSpPr/>
          <p:nvPr/>
        </p:nvSpPr>
        <p:spPr>
          <a:xfrm rot="12808306">
            <a:off x="288011" y="1571017"/>
            <a:ext cx="1026114" cy="1026114"/>
          </a:xfrm>
          <a:prstGeom prst="arc">
            <a:avLst>
              <a:gd name="adj1" fmla="val 16005268"/>
              <a:gd name="adj2" fmla="val 0"/>
            </a:avLst>
          </a:prstGeom>
          <a:ln w="28575">
            <a:solidFill>
              <a:srgbClr val="00A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 rot="12808306">
            <a:off x="4692881" y="1571017"/>
            <a:ext cx="1026114" cy="1026114"/>
          </a:xfrm>
          <a:prstGeom prst="arc">
            <a:avLst>
              <a:gd name="adj1" fmla="val 16005268"/>
              <a:gd name="adj2" fmla="val 0"/>
            </a:avLst>
          </a:prstGeom>
          <a:ln w="28575">
            <a:solidFill>
              <a:srgbClr val="00A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1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3508" y="1363051"/>
            <a:ext cx="8856984" cy="209544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eaLnBrk="1" hangingPunct="1">
              <a:spcAft>
                <a:spcPts val="450"/>
              </a:spcAft>
              <a:defRPr/>
            </a:pPr>
            <a:r>
              <a:rPr lang="ru-RU" b="1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БОЛЬШАЯ ПЯТЕРКА </a:t>
            </a:r>
            <a:r>
              <a:rPr lang="ru-RU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 диспозициональная модель </a:t>
            </a:r>
            <a:r>
              <a:rPr lang="ru-RU" dirty="0">
                <a:solidFill>
                  <a:srgbClr val="00A6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личности</a:t>
            </a:r>
            <a:r>
              <a:rPr lang="ru-RU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человека. Продолжает линию исследований, начатую </a:t>
            </a:r>
            <a:r>
              <a:rPr lang="ru-RU" dirty="0">
                <a:solidFill>
                  <a:srgbClr val="00A6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Г. </a:t>
            </a:r>
            <a:r>
              <a:rPr lang="ru-RU" dirty="0" err="1">
                <a:solidFill>
                  <a:srgbClr val="00A6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Олпортом</a:t>
            </a:r>
            <a:r>
              <a:rPr lang="ru-RU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ru-RU" dirty="0">
                <a:solidFill>
                  <a:srgbClr val="00A6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Г. </a:t>
            </a:r>
            <a:r>
              <a:rPr lang="ru-RU" dirty="0" err="1">
                <a:solidFill>
                  <a:srgbClr val="00A6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Айзенком</a:t>
            </a:r>
            <a:r>
              <a:rPr lang="ru-RU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и </a:t>
            </a:r>
            <a:r>
              <a:rPr lang="ru-RU" dirty="0">
                <a:solidFill>
                  <a:srgbClr val="00A6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Р. </a:t>
            </a:r>
            <a:r>
              <a:rPr lang="ru-RU" dirty="0" err="1">
                <a:solidFill>
                  <a:srgbClr val="00A6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Кэттелом</a:t>
            </a:r>
            <a:r>
              <a:rPr lang="ru-RU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предполагавшими, что личность характеризует меру индивидуальных различий человека в степени и форме адаптации к социальной среде с учетом биологических свойств индивида.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ru-RU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 соответствии с названием, модель предполагает, что личность человека включается в себя пять общих и относительно независимых черт (диспозиций): </a:t>
            </a:r>
            <a:endParaRPr lang="es-AR" dirty="0">
              <a:solidFill>
                <a:srgbClr val="30313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857250"/>
            <a:ext cx="9144000" cy="415498"/>
          </a:xfrm>
          <a:prstGeom prst="rect">
            <a:avLst/>
          </a:prstGeom>
          <a:solidFill>
            <a:srgbClr val="00A6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BIG-5</a:t>
            </a:r>
            <a:endParaRPr lang="ru-RU" sz="21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1580" y="3527378"/>
            <a:ext cx="7668852" cy="1938992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marL="257175" indent="-257175" eaLnBrk="1" hangingPunct="1">
              <a:spcAft>
                <a:spcPts val="90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00A6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экстраверсию</a:t>
            </a:r>
            <a:r>
              <a:rPr lang="ru-RU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;</a:t>
            </a:r>
          </a:p>
          <a:p>
            <a:pPr marL="257175" indent="-257175" eaLnBrk="1" hangingPunct="1">
              <a:spcAft>
                <a:spcPts val="90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F87B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доброжелательность</a:t>
            </a:r>
            <a:r>
              <a:rPr lang="ru-RU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(дружелюбие, способность прийти к согласию);</a:t>
            </a:r>
          </a:p>
          <a:p>
            <a:pPr marL="257175" indent="-257175" eaLnBrk="1" hangingPunct="1">
              <a:spcAft>
                <a:spcPts val="90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F87B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добросовестность</a:t>
            </a:r>
            <a:r>
              <a:rPr lang="ru-RU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(сознательность);</a:t>
            </a:r>
          </a:p>
          <a:p>
            <a:pPr marL="257175" indent="-257175" eaLnBrk="1" hangingPunct="1">
              <a:spcAft>
                <a:spcPts val="90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 err="1">
                <a:solidFill>
                  <a:srgbClr val="00A6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нейротизм</a:t>
            </a:r>
            <a:r>
              <a:rPr lang="ru-RU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(противоположный полюс – эмоциональная стабильность)</a:t>
            </a:r>
          </a:p>
          <a:p>
            <a:pPr marL="257175" indent="-257175" eaLnBrk="1" hangingPunct="1">
              <a:spcAft>
                <a:spcPts val="90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F87B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открытость</a:t>
            </a:r>
            <a:r>
              <a:rPr lang="ru-RU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ru-RU" dirty="0">
                <a:solidFill>
                  <a:srgbClr val="F87B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опыту</a:t>
            </a:r>
            <a:r>
              <a:rPr lang="ru-RU" dirty="0">
                <a:solidFill>
                  <a:srgbClr val="3031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(интеллект)</a:t>
            </a:r>
            <a:endParaRPr lang="es-AR" dirty="0">
              <a:solidFill>
                <a:srgbClr val="30313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857250"/>
            <a:ext cx="9144000" cy="415498"/>
          </a:xfrm>
          <a:prstGeom prst="rect">
            <a:avLst/>
          </a:prstGeom>
          <a:solidFill>
            <a:srgbClr val="00A6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BIG-5</a:t>
            </a:r>
            <a:r>
              <a:rPr lang="ru-RU" sz="21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СУБШКАЛЫ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7514" y="1511659"/>
            <a:ext cx="3186354" cy="1933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ru-RU" sz="1650" b="1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Экстраверсия / Интроверсия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сердечность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общительность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настойчивость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активность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возбуждение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оптимизм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5556" y="3719941"/>
            <a:ext cx="3402378" cy="1933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ru-RU" sz="1650" b="1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Сотрудничество (дружелюбие)</a:t>
            </a:r>
          </a:p>
          <a:p>
            <a:pPr marL="214313" lvl="1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доверие</a:t>
            </a:r>
          </a:p>
          <a:p>
            <a:pPr marL="214313" lvl="1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честность</a:t>
            </a:r>
          </a:p>
          <a:p>
            <a:pPr marL="214313" lvl="1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альтруизм</a:t>
            </a:r>
          </a:p>
          <a:p>
            <a:pPr marL="214313" lvl="1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уступчивость</a:t>
            </a:r>
          </a:p>
          <a:p>
            <a:pPr marL="214313" lvl="1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скромность</a:t>
            </a:r>
          </a:p>
          <a:p>
            <a:pPr marL="214313" lvl="1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чуткость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35123" y="1526339"/>
            <a:ext cx="2538282" cy="1933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ru-RU" sz="1650" b="1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Добросовестность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компетентность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организованность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приверженность долгу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самодисциплина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 err="1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аналитичность</a:t>
            </a:r>
            <a:endParaRPr lang="ru-RU" sz="1650" dirty="0">
              <a:solidFill>
                <a:srgbClr val="22222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3958" y="3716920"/>
            <a:ext cx="4572000" cy="21877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450"/>
              </a:spcAft>
            </a:pPr>
            <a:r>
              <a:rPr lang="ru-RU" sz="1650" b="1" dirty="0" err="1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Нейротизм</a:t>
            </a:r>
            <a:r>
              <a:rPr lang="ru-RU" sz="1650" b="1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эмоциональная стабильность</a:t>
            </a:r>
          </a:p>
          <a:p>
            <a:pPr marL="214313" lvl="1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тревожность</a:t>
            </a:r>
          </a:p>
          <a:p>
            <a:pPr marL="214313" lvl="1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враждебность</a:t>
            </a:r>
          </a:p>
          <a:p>
            <a:pPr marL="214313" lvl="1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депрессивность</a:t>
            </a:r>
          </a:p>
          <a:p>
            <a:pPr marL="214313" lvl="1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пессимизм</a:t>
            </a:r>
          </a:p>
          <a:p>
            <a:pPr marL="214313" lvl="1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импульсивность</a:t>
            </a:r>
          </a:p>
          <a:p>
            <a:pPr marL="214313" lvl="1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ранимость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27411" y="1485780"/>
            <a:ext cx="2951820" cy="2187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ru-RU" sz="1650" b="1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Открытость опыту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фантазия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эстетика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чувственность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действия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сильные / слабые ценности</a:t>
            </a:r>
          </a:p>
          <a:p>
            <a:pPr marL="214313" indent="-214313">
              <a:spcAft>
                <a:spcPts val="0"/>
              </a:spcAft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65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стабильность интересов</a:t>
            </a:r>
          </a:p>
        </p:txBody>
      </p:sp>
    </p:spTree>
    <p:extLst>
      <p:ext uri="{BB962C8B-B14F-4D97-AF65-F5344CB8AC3E}">
        <p14:creationId xmlns:p14="http://schemas.microsoft.com/office/powerpoint/2010/main" val="16960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bp.org/images/demo_images/wordclouds/E+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4" y="2223310"/>
            <a:ext cx="4458168" cy="277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bp.org/images/demo_images/wordclouds/E-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69" y="2223311"/>
            <a:ext cx="4277912" cy="261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0" y="836904"/>
            <a:ext cx="9144000" cy="1057082"/>
            <a:chOff x="0" y="-27128"/>
            <a:chExt cx="12192000" cy="1409443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0" y="-27128"/>
              <a:ext cx="12192000" cy="984885"/>
            </a:xfrm>
            <a:prstGeom prst="rect">
              <a:avLst/>
            </a:prstGeom>
            <a:solidFill>
              <a:srgbClr val="C9C9C9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100" dirty="0">
                  <a:solidFill>
                    <a:srgbClr val="F87B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ПАРАМЕТРЫ БОЛЬШОЙ ПЯТЕРКИ: </a:t>
              </a:r>
              <a:r>
                <a:rPr lang="ru-RU" sz="2100" dirty="0">
                  <a:solidFill>
                    <a:srgbClr val="F87B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ЭКСТРАВЕРСИЯ–ИНТРОВЕРСИЯ </a:t>
              </a:r>
            </a:p>
            <a:p>
              <a:pPr algn="ctr">
                <a:defRPr/>
              </a:pPr>
              <a:r>
                <a:rPr lang="ru-RU" sz="2100" dirty="0">
                  <a:solidFill>
                    <a:srgbClr val="F87B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</a:p>
          </p:txBody>
        </p:sp>
        <p:sp>
          <p:nvSpPr>
            <p:cNvPr id="32" name="Шеврон 31"/>
            <p:cNvSpPr/>
            <p:nvPr/>
          </p:nvSpPr>
          <p:spPr>
            <a:xfrm flipH="1">
              <a:off x="4729506" y="633825"/>
              <a:ext cx="234282" cy="576064"/>
            </a:xfrm>
            <a:prstGeom prst="chevron">
              <a:avLst>
                <a:gd name="adj" fmla="val 69921"/>
              </a:avLst>
            </a:prstGeom>
            <a:solidFill>
              <a:srgbClr val="F8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951295" y="883768"/>
              <a:ext cx="148314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3031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БОЛЬШЕ</a:t>
              </a:r>
              <a:endParaRPr lang="ru-RU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905724" y="889872"/>
              <a:ext cx="152221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3031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МЕНЬШЕ</a:t>
              </a:r>
              <a:endParaRPr lang="ru-RU" dirty="0"/>
            </a:p>
          </p:txBody>
        </p:sp>
        <p:sp>
          <p:nvSpPr>
            <p:cNvPr id="35" name="Шеврон 34"/>
            <p:cNvSpPr/>
            <p:nvPr/>
          </p:nvSpPr>
          <p:spPr>
            <a:xfrm>
              <a:off x="7206676" y="633825"/>
              <a:ext cx="234282" cy="576064"/>
            </a:xfrm>
            <a:prstGeom prst="chevron">
              <a:avLst>
                <a:gd name="adj" fmla="val 69921"/>
              </a:avLst>
            </a:prstGeom>
            <a:solidFill>
              <a:srgbClr val="F8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67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836904"/>
            <a:ext cx="9144000" cy="1057082"/>
            <a:chOff x="0" y="-27128"/>
            <a:chExt cx="12192000" cy="14094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-27128"/>
              <a:ext cx="12192000" cy="984885"/>
            </a:xfrm>
            <a:prstGeom prst="rect">
              <a:avLst/>
            </a:prstGeom>
            <a:solidFill>
              <a:srgbClr val="C9C9C9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100" dirty="0">
                  <a:solidFill>
                    <a:srgbClr val="F87B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ПАРАМЕТРЫ БОЛЬШОЙ ПЯТЕРКИ: </a:t>
              </a:r>
              <a:r>
                <a:rPr lang="ru-RU" sz="2100" dirty="0">
                  <a:solidFill>
                    <a:srgbClr val="F87B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НЕЙРОТИЗМ – УСТОЙЧИВОСТЬ</a:t>
              </a:r>
            </a:p>
            <a:p>
              <a:pPr algn="ctr">
                <a:defRPr/>
              </a:pPr>
              <a:r>
                <a:rPr lang="ru-RU" sz="2100" dirty="0">
                  <a:solidFill>
                    <a:srgbClr val="F87B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</a:p>
          </p:txBody>
        </p:sp>
        <p:sp>
          <p:nvSpPr>
            <p:cNvPr id="24" name="Шеврон 23"/>
            <p:cNvSpPr/>
            <p:nvPr/>
          </p:nvSpPr>
          <p:spPr>
            <a:xfrm flipH="1">
              <a:off x="4729506" y="633825"/>
              <a:ext cx="234282" cy="576064"/>
            </a:xfrm>
            <a:prstGeom prst="chevron">
              <a:avLst>
                <a:gd name="adj" fmla="val 69921"/>
              </a:avLst>
            </a:prstGeom>
            <a:solidFill>
              <a:srgbClr val="F8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4951295" y="883768"/>
              <a:ext cx="148314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3031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БОЛЬШЕ</a:t>
              </a:r>
              <a:endParaRPr lang="ru-RU" dirty="0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905724" y="889872"/>
              <a:ext cx="152221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3031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МЕНЬШЕ</a:t>
              </a:r>
              <a:endParaRPr lang="ru-RU" dirty="0"/>
            </a:p>
          </p:txBody>
        </p:sp>
        <p:sp>
          <p:nvSpPr>
            <p:cNvPr id="14" name="Шеврон 13"/>
            <p:cNvSpPr/>
            <p:nvPr/>
          </p:nvSpPr>
          <p:spPr>
            <a:xfrm>
              <a:off x="7206676" y="633825"/>
              <a:ext cx="234282" cy="576064"/>
            </a:xfrm>
            <a:prstGeom prst="chevron">
              <a:avLst>
                <a:gd name="adj" fmla="val 69921"/>
              </a:avLst>
            </a:prstGeom>
            <a:solidFill>
              <a:srgbClr val="F8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9218" name="Picture 2" descr="http://wwbp.org/images/demo_images/wordclouds/N+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8" y="2447839"/>
            <a:ext cx="4409030" cy="25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bp.org/images/demo_images/wordclouds/N-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38" y="2500249"/>
            <a:ext cx="4050450" cy="236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4674" name="Заголовок 1"/>
          <p:cNvSpPr txBox="1">
            <a:spLocks/>
          </p:cNvSpPr>
          <p:nvPr/>
        </p:nvSpPr>
        <p:spPr bwMode="auto">
          <a:xfrm>
            <a:off x="0" y="25241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Страх</a:t>
            </a:r>
            <a:endParaRPr lang="en-US" altLang="ru-RU" sz="2600" b="1"/>
          </a:p>
        </p:txBody>
      </p:sp>
      <p:sp>
        <p:nvSpPr>
          <p:cNvPr id="2846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84677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527300"/>
            <a:ext cx="4427537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8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524000"/>
            <a:ext cx="2490788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9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836904"/>
            <a:ext cx="9144000" cy="1057082"/>
            <a:chOff x="0" y="-27128"/>
            <a:chExt cx="12192000" cy="14094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-27128"/>
              <a:ext cx="12192000" cy="984885"/>
            </a:xfrm>
            <a:prstGeom prst="rect">
              <a:avLst/>
            </a:prstGeom>
            <a:solidFill>
              <a:srgbClr val="C9C9C9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100" dirty="0">
                  <a:solidFill>
                    <a:srgbClr val="F87B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ПАРАМЕТРЫ БОЛЬШОЙ ПЯТЕРКИ: </a:t>
              </a:r>
              <a:r>
                <a:rPr lang="ru-RU" sz="2100" dirty="0">
                  <a:solidFill>
                    <a:srgbClr val="F87B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ДОБРОЖЕЛАТЕЛЬНОСТЬ</a:t>
              </a:r>
            </a:p>
            <a:p>
              <a:pPr algn="ctr">
                <a:defRPr/>
              </a:pPr>
              <a:r>
                <a:rPr lang="ru-RU" sz="2100" dirty="0">
                  <a:solidFill>
                    <a:srgbClr val="F87B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</a:p>
          </p:txBody>
        </p:sp>
        <p:sp>
          <p:nvSpPr>
            <p:cNvPr id="24" name="Шеврон 23"/>
            <p:cNvSpPr/>
            <p:nvPr/>
          </p:nvSpPr>
          <p:spPr>
            <a:xfrm flipH="1">
              <a:off x="4729506" y="633825"/>
              <a:ext cx="234282" cy="576064"/>
            </a:xfrm>
            <a:prstGeom prst="chevron">
              <a:avLst>
                <a:gd name="adj" fmla="val 69921"/>
              </a:avLst>
            </a:prstGeom>
            <a:solidFill>
              <a:srgbClr val="F8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4951295" y="883768"/>
              <a:ext cx="148314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3031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БОЛЬШЕ</a:t>
              </a:r>
              <a:endParaRPr lang="ru-RU" dirty="0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905724" y="889872"/>
              <a:ext cx="152221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3031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МЕНЬШЕ</a:t>
              </a:r>
              <a:endParaRPr lang="ru-RU" dirty="0"/>
            </a:p>
          </p:txBody>
        </p:sp>
        <p:sp>
          <p:nvSpPr>
            <p:cNvPr id="14" name="Шеврон 13"/>
            <p:cNvSpPr/>
            <p:nvPr/>
          </p:nvSpPr>
          <p:spPr>
            <a:xfrm>
              <a:off x="7206676" y="633825"/>
              <a:ext cx="234282" cy="576064"/>
            </a:xfrm>
            <a:prstGeom prst="chevron">
              <a:avLst>
                <a:gd name="adj" fmla="val 69921"/>
              </a:avLst>
            </a:prstGeom>
            <a:solidFill>
              <a:srgbClr val="F8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0242" name="Picture 2" descr="http://wwbp.org/images/demo_images/wordclouds/A+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0" y="2495715"/>
            <a:ext cx="4414588" cy="245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bp.org/images/demo_images/wordclouds/A-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18" y="2383471"/>
            <a:ext cx="4298807" cy="267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28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836904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ПАРАМЕТРЫ БОЛЬШОЙ ПЯТЕРКИ: </a:t>
            </a:r>
            <a:r>
              <a:rPr lang="ru-RU" sz="2100" dirty="0">
                <a:solidFill>
                  <a:srgbClr val="F87B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СОЗНАТЕЛЬНОСТЬ</a:t>
            </a: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sp>
        <p:nvSpPr>
          <p:cNvPr id="24" name="Шеврон 23"/>
          <p:cNvSpPr/>
          <p:nvPr/>
        </p:nvSpPr>
        <p:spPr>
          <a:xfrm flipH="1">
            <a:off x="3547129" y="1332619"/>
            <a:ext cx="175712" cy="432048"/>
          </a:xfrm>
          <a:prstGeom prst="chevron">
            <a:avLst>
              <a:gd name="adj" fmla="val 69921"/>
            </a:avLst>
          </a:prstGeom>
          <a:solidFill>
            <a:srgbClr val="F8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13471" y="1520076"/>
            <a:ext cx="1112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031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БОЛЬШЕ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29294" y="1524654"/>
            <a:ext cx="1141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3031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МЕНЬШЕ</a:t>
            </a:r>
            <a:endParaRPr lang="ru-RU" dirty="0"/>
          </a:p>
        </p:txBody>
      </p:sp>
      <p:sp>
        <p:nvSpPr>
          <p:cNvPr id="14" name="Шеврон 13"/>
          <p:cNvSpPr/>
          <p:nvPr/>
        </p:nvSpPr>
        <p:spPr>
          <a:xfrm>
            <a:off x="5405007" y="1332619"/>
            <a:ext cx="175712" cy="432048"/>
          </a:xfrm>
          <a:prstGeom prst="chevron">
            <a:avLst>
              <a:gd name="adj" fmla="val 69921"/>
            </a:avLst>
          </a:prstGeom>
          <a:solidFill>
            <a:srgbClr val="F8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66" name="Picture 2" descr="http://wwbp.org/images/demo_images/wordclouds/C+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56" y="2262193"/>
            <a:ext cx="4389560" cy="285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bp.org/images/demo_images/wordclouds/C-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98" y="2261286"/>
            <a:ext cx="4409839" cy="286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90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836904"/>
            <a:ext cx="9144000" cy="1057082"/>
            <a:chOff x="0" y="-27128"/>
            <a:chExt cx="12192000" cy="14094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-27128"/>
              <a:ext cx="12192000" cy="984885"/>
            </a:xfrm>
            <a:prstGeom prst="rect">
              <a:avLst/>
            </a:prstGeom>
            <a:solidFill>
              <a:srgbClr val="C9C9C9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100" dirty="0">
                  <a:solidFill>
                    <a:srgbClr val="F87B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ПАРАМЕТРЫ БОЛЬШОЙ ПЯТЕРКИ: </a:t>
              </a:r>
              <a:r>
                <a:rPr lang="ru-RU" sz="2100" dirty="0">
                  <a:solidFill>
                    <a:srgbClr val="F87B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ОТКРЫТОСТЬ – ЗАКРЫТОСТЬ</a:t>
              </a:r>
            </a:p>
            <a:p>
              <a:pPr algn="ctr">
                <a:defRPr/>
              </a:pPr>
              <a:r>
                <a:rPr lang="ru-RU" sz="2100" dirty="0">
                  <a:solidFill>
                    <a:srgbClr val="F87B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</a:p>
          </p:txBody>
        </p:sp>
        <p:sp>
          <p:nvSpPr>
            <p:cNvPr id="24" name="Шеврон 23"/>
            <p:cNvSpPr/>
            <p:nvPr/>
          </p:nvSpPr>
          <p:spPr>
            <a:xfrm flipH="1">
              <a:off x="4729506" y="633825"/>
              <a:ext cx="234282" cy="576064"/>
            </a:xfrm>
            <a:prstGeom prst="chevron">
              <a:avLst>
                <a:gd name="adj" fmla="val 69921"/>
              </a:avLst>
            </a:prstGeom>
            <a:solidFill>
              <a:srgbClr val="F8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4951295" y="883768"/>
              <a:ext cx="148314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3031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БОЛЬШЕ</a:t>
              </a:r>
              <a:endParaRPr lang="ru-RU" dirty="0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905724" y="889872"/>
              <a:ext cx="152221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3031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МЕНЬШЕ</a:t>
              </a:r>
              <a:endParaRPr lang="ru-RU" dirty="0"/>
            </a:p>
          </p:txBody>
        </p:sp>
        <p:sp>
          <p:nvSpPr>
            <p:cNvPr id="14" name="Шеврон 13"/>
            <p:cNvSpPr/>
            <p:nvPr/>
          </p:nvSpPr>
          <p:spPr>
            <a:xfrm>
              <a:off x="7206676" y="633825"/>
              <a:ext cx="234282" cy="576064"/>
            </a:xfrm>
            <a:prstGeom prst="chevron">
              <a:avLst>
                <a:gd name="adj" fmla="val 69921"/>
              </a:avLst>
            </a:prstGeom>
            <a:solidFill>
              <a:srgbClr val="F8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2290" name="Picture 2" descr="http://wwbp.org/images/demo_images/wordclouds/O+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618910"/>
            <a:ext cx="4579405" cy="263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bp.org/images/demo_images/wordclouds/O-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16" y="2683555"/>
            <a:ext cx="3969265" cy="251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3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790"/>
          <a:stretch/>
        </p:blipFill>
        <p:spPr>
          <a:xfrm>
            <a:off x="0" y="941293"/>
            <a:ext cx="9144000" cy="495169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5453428" y="941291"/>
            <a:ext cx="3690572" cy="323165"/>
            <a:chOff x="-1" y="54948"/>
            <a:chExt cx="5336932" cy="423914"/>
          </a:xfrm>
        </p:grpSpPr>
        <p:sp>
          <p:nvSpPr>
            <p:cNvPr id="7" name="Прямоугольник 6"/>
            <p:cNvSpPr/>
            <p:nvPr/>
          </p:nvSpPr>
          <p:spPr>
            <a:xfrm rot="16200000" flipH="1">
              <a:off x="2485790" y="-2429106"/>
              <a:ext cx="365350" cy="5336932"/>
            </a:xfrm>
            <a:prstGeom prst="rect">
              <a:avLst/>
            </a:prstGeom>
            <a:solidFill>
              <a:srgbClr val="00A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0995" y="54948"/>
              <a:ext cx="2383287" cy="423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PROFILECENTER</a:t>
              </a:r>
              <a:endParaRPr lang="ru-RU" sz="15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0" y="5419219"/>
            <a:ext cx="1334284" cy="239871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 rot="16200000" flipH="1">
            <a:off x="5226576" y="1958886"/>
            <a:ext cx="266873" cy="7567978"/>
            <a:chOff x="4352193" y="0"/>
            <a:chExt cx="355830" cy="6866793"/>
          </a:xfrm>
          <a:solidFill>
            <a:srgbClr val="00A5FF">
              <a:alpha val="30196"/>
            </a:srgbClr>
          </a:solidFill>
        </p:grpSpPr>
        <p:sp>
          <p:nvSpPr>
            <p:cNvPr id="13" name="Прямоугольник 12"/>
            <p:cNvSpPr/>
            <p:nvPr/>
          </p:nvSpPr>
          <p:spPr>
            <a:xfrm>
              <a:off x="4352193" y="1"/>
              <a:ext cx="87924" cy="68667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505801" y="0"/>
              <a:ext cx="136537" cy="68667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4708022" y="0"/>
              <a:ext cx="1" cy="6858000"/>
            </a:xfrm>
            <a:prstGeom prst="line">
              <a:avLst/>
            </a:prstGeom>
            <a:grpFill/>
            <a:ln w="28575">
              <a:solidFill>
                <a:srgbClr val="00A5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Прямая соединительная линия 18"/>
          <p:cNvCxnSpPr/>
          <p:nvPr/>
        </p:nvCxnSpPr>
        <p:spPr>
          <a:xfrm flipV="1">
            <a:off x="5453428" y="1245004"/>
            <a:ext cx="3692764" cy="1305"/>
          </a:xfrm>
          <a:prstGeom prst="line">
            <a:avLst/>
          </a:prstGeom>
          <a:ln w="28575">
            <a:solidFill>
              <a:srgbClr val="00A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32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-1" b="907"/>
          <a:stretch/>
        </p:blipFill>
        <p:spPr>
          <a:xfrm>
            <a:off x="1" y="942614"/>
            <a:ext cx="9144000" cy="4945829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453428" y="941291"/>
            <a:ext cx="3692764" cy="323165"/>
            <a:chOff x="7271237" y="112054"/>
            <a:chExt cx="4923685" cy="43088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7271238" y="112054"/>
              <a:ext cx="4920762" cy="430887"/>
              <a:chOff x="-1" y="54948"/>
              <a:chExt cx="5336932" cy="423915"/>
            </a:xfrm>
          </p:grpSpPr>
          <p:sp>
            <p:nvSpPr>
              <p:cNvPr id="3" name="Прямоугольник 2"/>
              <p:cNvSpPr/>
              <p:nvPr/>
            </p:nvSpPr>
            <p:spPr>
              <a:xfrm rot="16200000" flipH="1">
                <a:off x="2485790" y="-2429106"/>
                <a:ext cx="365350" cy="5336932"/>
              </a:xfrm>
              <a:prstGeom prst="rect">
                <a:avLst/>
              </a:prstGeom>
              <a:solidFill>
                <a:srgbClr val="00A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80995" y="54948"/>
                <a:ext cx="3596859" cy="423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5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ПОИСК И ФИЛЬТРАЦИЯ</a:t>
                </a:r>
                <a:endParaRPr lang="ru-RU" sz="15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7271237" y="517005"/>
              <a:ext cx="4923685" cy="1740"/>
            </a:xfrm>
            <a:prstGeom prst="line">
              <a:avLst/>
            </a:prstGeom>
            <a:ln w="28575">
              <a:solidFill>
                <a:srgbClr val="00A5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5" y="5415728"/>
            <a:ext cx="1334284" cy="2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3214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57250"/>
            <a:ext cx="9144001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7" y="857250"/>
            <a:ext cx="5948159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49" y="1700213"/>
            <a:ext cx="1916615" cy="34456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5948158" y="2291460"/>
            <a:ext cx="3195843" cy="323165"/>
            <a:chOff x="7271235" y="112054"/>
            <a:chExt cx="4923687" cy="430887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7271235" y="112054"/>
              <a:ext cx="4920766" cy="430887"/>
              <a:chOff x="-4" y="54948"/>
              <a:chExt cx="5336936" cy="423915"/>
            </a:xfrm>
          </p:grpSpPr>
          <p:sp>
            <p:nvSpPr>
              <p:cNvPr id="6" name="Прямоугольник 5"/>
              <p:cNvSpPr/>
              <p:nvPr/>
            </p:nvSpPr>
            <p:spPr>
              <a:xfrm rot="16200000" flipH="1">
                <a:off x="2485790" y="-2429106"/>
                <a:ext cx="365350" cy="5336932"/>
              </a:xfrm>
              <a:prstGeom prst="rect">
                <a:avLst/>
              </a:prstGeom>
              <a:solidFill>
                <a:srgbClr val="00A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-4" y="54948"/>
                <a:ext cx="5336936" cy="423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КЕЙС</a:t>
                </a:r>
              </a:p>
            </p:txBody>
          </p:sp>
        </p:grp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7271237" y="517005"/>
              <a:ext cx="4923685" cy="1740"/>
            </a:xfrm>
            <a:prstGeom prst="line">
              <a:avLst/>
            </a:prstGeom>
            <a:ln w="28575">
              <a:solidFill>
                <a:srgbClr val="00A5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436017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57250"/>
            <a:ext cx="9144001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-140" r="-360" b="140"/>
          <a:stretch/>
        </p:blipFill>
        <p:spPr>
          <a:xfrm>
            <a:off x="1" y="848297"/>
            <a:ext cx="5993606" cy="5152454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993607" y="1985603"/>
            <a:ext cx="3150394" cy="325473"/>
            <a:chOff x="7271237" y="113820"/>
            <a:chExt cx="4923685" cy="433963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7271238" y="113820"/>
              <a:ext cx="4920762" cy="433963"/>
              <a:chOff x="-1" y="56685"/>
              <a:chExt cx="5336932" cy="426941"/>
            </a:xfrm>
          </p:grpSpPr>
          <p:sp>
            <p:nvSpPr>
              <p:cNvPr id="21" name="Прямоугольник 20"/>
              <p:cNvSpPr/>
              <p:nvPr/>
            </p:nvSpPr>
            <p:spPr>
              <a:xfrm rot="16200000" flipH="1">
                <a:off x="2485790" y="-2429106"/>
                <a:ext cx="365350" cy="5336932"/>
              </a:xfrm>
              <a:prstGeom prst="rect">
                <a:avLst/>
              </a:prstGeom>
              <a:solidFill>
                <a:srgbClr val="00A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988241" y="59711"/>
                <a:ext cx="1160781" cy="423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КЕЙС</a:t>
                </a:r>
              </a:p>
            </p:txBody>
          </p:sp>
        </p:grpSp>
        <p:cxnSp>
          <p:nvCxnSpPr>
            <p:cNvPr id="20" name="Прямая соединительная линия 19"/>
            <p:cNvCxnSpPr/>
            <p:nvPr/>
          </p:nvCxnSpPr>
          <p:spPr>
            <a:xfrm flipV="1">
              <a:off x="7271237" y="517005"/>
              <a:ext cx="4923685" cy="1740"/>
            </a:xfrm>
            <a:prstGeom prst="line">
              <a:avLst/>
            </a:prstGeom>
            <a:ln w="28575">
              <a:solidFill>
                <a:srgbClr val="00A5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00" y="1464286"/>
            <a:ext cx="1916615" cy="34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9529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6969295" cy="564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6874466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7061599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0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6722" name="Заголовок 1"/>
          <p:cNvSpPr txBox="1">
            <a:spLocks/>
          </p:cNvSpPr>
          <p:nvPr/>
        </p:nvSpPr>
        <p:spPr bwMode="auto">
          <a:xfrm>
            <a:off x="0" y="144463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Презрение и кое-что еще</a:t>
            </a:r>
            <a:endParaRPr lang="en-US" altLang="ru-RU" sz="2600" b="1"/>
          </a:p>
        </p:txBody>
      </p:sp>
      <p:sp>
        <p:nvSpPr>
          <p:cNvPr id="28672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86725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836613"/>
            <a:ext cx="2278062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6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r="8710" b="26682"/>
          <a:stretch>
            <a:fillRect/>
          </a:stretch>
        </p:blipFill>
        <p:spPr bwMode="auto">
          <a:xfrm>
            <a:off x="2506663" y="833438"/>
            <a:ext cx="1873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7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833438"/>
            <a:ext cx="213360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8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833438"/>
            <a:ext cx="20447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9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57550"/>
            <a:ext cx="204311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30" name="Изображение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3935413"/>
            <a:ext cx="2349500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1" name="Прямоугольник 11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" y="542804"/>
            <a:ext cx="7155160" cy="58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7040311" cy="568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9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" y="476672"/>
            <a:ext cx="720084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4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8680"/>
            <a:ext cx="534297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2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72" y="476672"/>
            <a:ext cx="5146455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6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6672"/>
            <a:ext cx="508837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38" y="548680"/>
            <a:ext cx="5076924" cy="568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48680"/>
            <a:ext cx="5096228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0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69436"/>
            <a:ext cx="8524929" cy="418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738664"/>
            <a:ext cx="7812360" cy="563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3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8770" name="Заголовок 1"/>
          <p:cNvSpPr txBox="1">
            <a:spLocks/>
          </p:cNvSpPr>
          <p:nvPr/>
        </p:nvSpPr>
        <p:spPr bwMode="auto">
          <a:xfrm>
            <a:off x="-7938" y="230188"/>
            <a:ext cx="9144001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Презрение</a:t>
            </a:r>
            <a:endParaRPr lang="en-US" altLang="ru-RU" sz="2600" b="1"/>
          </a:p>
        </p:txBody>
      </p:sp>
      <p:sp>
        <p:nvSpPr>
          <p:cNvPr id="28877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88773" name="Заголовок 1"/>
          <p:cNvSpPr txBox="1">
            <a:spLocks/>
          </p:cNvSpPr>
          <p:nvPr/>
        </p:nvSpPr>
        <p:spPr bwMode="auto">
          <a:xfrm>
            <a:off x="325438" y="1747838"/>
            <a:ext cx="29432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Презрение « - » </a:t>
            </a:r>
            <a:endParaRPr lang="en-US" altLang="ru-RU" sz="2600" b="1"/>
          </a:p>
        </p:txBody>
      </p:sp>
      <p:sp>
        <p:nvSpPr>
          <p:cNvPr id="288774" name="Заголовок 1"/>
          <p:cNvSpPr txBox="1">
            <a:spLocks/>
          </p:cNvSpPr>
          <p:nvPr/>
        </p:nvSpPr>
        <p:spPr bwMode="auto">
          <a:xfrm>
            <a:off x="4716463" y="1747838"/>
            <a:ext cx="324008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Презрение « + » </a:t>
            </a:r>
            <a:endParaRPr lang="en-US" altLang="ru-RU" sz="2600" b="1"/>
          </a:p>
        </p:txBody>
      </p:sp>
      <p:sp>
        <p:nvSpPr>
          <p:cNvPr id="2887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2713038"/>
            <a:ext cx="3233737" cy="1566862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Вина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Стыд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Робость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Застенчивость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sp>
        <p:nvSpPr>
          <p:cNvPr id="28877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738688" y="2713038"/>
            <a:ext cx="3235325" cy="1566862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Гордость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Достижение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Удовлетворение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Облегчение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sp>
        <p:nvSpPr>
          <p:cNvPr id="28877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771775" y="4572000"/>
            <a:ext cx="3235325" cy="512763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Возбуждение</a:t>
            </a:r>
          </a:p>
        </p:txBody>
      </p:sp>
      <p:sp>
        <p:nvSpPr>
          <p:cNvPr id="288778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06" y="5541665"/>
            <a:ext cx="1501874" cy="27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rgbClr val="C9C9C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err="1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SearchInform</a:t>
            </a:r>
            <a:r>
              <a:rPr lang="en-US" sz="2100" dirty="0" smtClean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Profiling Center</a:t>
            </a:r>
            <a:endParaRPr lang="ru-RU" sz="2100" dirty="0">
              <a:solidFill>
                <a:srgbClr val="F87B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ru-RU" sz="2100" dirty="0">
                <a:solidFill>
                  <a:srgbClr val="F87B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7027"/>
            <a:ext cx="3528392" cy="555869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708452"/>
            <a:ext cx="4040295" cy="554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457200" y="1088653"/>
            <a:ext cx="8229600" cy="1143000"/>
          </a:xfrm>
        </p:spPr>
        <p:txBody>
          <a:bodyPr/>
          <a:lstStyle/>
          <a:p>
            <a:r>
              <a:rPr lang="ru-RU" b="1" i="1" dirty="0" err="1" smtClean="0">
                <a:solidFill>
                  <a:srgbClr val="000066"/>
                </a:solidFill>
                <a:latin typeface="Arial Black" pitchFamily="34" charset="0"/>
              </a:rPr>
              <a:t>Параметры</a:t>
            </a:r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 для анализа</a:t>
            </a:r>
            <a:b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</a:br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(стандарт)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435058" y="2780928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Семантика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Эмоции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Метапрограммы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Лицо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Время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Ценности</a:t>
            </a: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4374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404001" y="332656"/>
            <a:ext cx="8229600" cy="1143000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Эмоции в тексте</a:t>
            </a:r>
            <a:endParaRPr lang="ru-RU" b="1" i="1" dirty="0" smtClean="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Радость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Гнев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Печаль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Отвращение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Презрение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Страх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Удивление</a:t>
            </a: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88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1220889"/>
            <a:ext cx="6134793" cy="732609"/>
            <a:chOff x="0" y="2172336"/>
            <a:chExt cx="10642600" cy="976813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2172336"/>
              <a:ext cx="10642600" cy="615554"/>
              <a:chOff x="0" y="459914"/>
              <a:chExt cx="10642600" cy="615554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0" y="498764"/>
                <a:ext cx="10642600" cy="507076"/>
              </a:xfrm>
              <a:prstGeom prst="rect">
                <a:avLst/>
              </a:prstGeom>
              <a:solidFill>
                <a:srgbClr val="00A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7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25363" y="459914"/>
                <a:ext cx="8452650" cy="61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ВЕРБАЛЬНОЕ ПОВЕДЕНИЕ ЛИЦА</a:t>
                </a:r>
                <a:endParaRPr lang="ru-RU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25363" y="2718262"/>
              <a:ext cx="96690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НЕ причастного к правонарушению</a:t>
              </a:r>
              <a:endParaRPr lang="ru-RU" sz="15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34" y="5515611"/>
            <a:ext cx="1868762" cy="3372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5770" y="2010642"/>
            <a:ext cx="66235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latin typeface="Segoe UI" panose="020B0502040204020203" pitchFamily="34" charset="0"/>
                <a:cs typeface="Segoe UI" panose="020B0502040204020203" pitchFamily="34" charset="0"/>
              </a:rPr>
              <a:t>Ассоциирован к обсуждению события, детализирует его, использует в речи обороты, которые говорят о реальности совершения данного преступления.</a:t>
            </a:r>
          </a:p>
          <a:p>
            <a:pPr>
              <a:buClr>
                <a:srgbClr val="F87B00"/>
              </a:buClr>
            </a:pP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57175" indent="-257175"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latin typeface="Segoe UI" panose="020B0502040204020203" pitchFamily="34" charset="0"/>
                <a:cs typeface="Segoe UI" panose="020B0502040204020203" pitchFamily="34" charset="0"/>
              </a:rPr>
              <a:t>Жесткие формулировки исследуемого события.</a:t>
            </a:r>
          </a:p>
          <a:p>
            <a:pPr>
              <a:buClr>
                <a:srgbClr val="F87B00"/>
              </a:buClr>
            </a:pP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57175" indent="-257175"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latin typeface="Segoe UI" panose="020B0502040204020203" pitchFamily="34" charset="0"/>
                <a:cs typeface="Segoe UI" panose="020B0502040204020203" pitchFamily="34" charset="0"/>
              </a:rPr>
              <a:t>Жесткая обвинительная позиция в отношении человека, совершившего данное преступление.</a:t>
            </a:r>
          </a:p>
          <a:p>
            <a:pPr>
              <a:buClr>
                <a:srgbClr val="F87B00"/>
              </a:buClr>
            </a:pP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57175" indent="-257175"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latin typeface="Segoe UI" panose="020B0502040204020203" pitchFamily="34" charset="0"/>
                <a:cs typeface="Segoe UI" panose="020B0502040204020203" pitchFamily="34" charset="0"/>
              </a:rPr>
              <a:t>Уменьшение и конкретизация круга подозреваемых.</a:t>
            </a:r>
          </a:p>
          <a:p>
            <a:pPr>
              <a:buClr>
                <a:srgbClr val="F87B00"/>
              </a:buClr>
            </a:pP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57175" indent="-257175"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latin typeface="Segoe UI" panose="020B0502040204020203" pitchFamily="34" charset="0"/>
                <a:cs typeface="Segoe UI" panose="020B0502040204020203" pitchFamily="34" charset="0"/>
              </a:rPr>
              <a:t>Включает себя в список подозреваемых.</a:t>
            </a:r>
          </a:p>
          <a:p>
            <a:pPr>
              <a:buClr>
                <a:srgbClr val="F87B00"/>
              </a:buClr>
            </a:pP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57175" indent="-257175"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latin typeface="Segoe UI" panose="020B0502040204020203" pitchFamily="34" charset="0"/>
                <a:cs typeface="Segoe UI" panose="020B0502040204020203" pitchFamily="34" charset="0"/>
              </a:rPr>
              <a:t>Не боится признавать за собой человеческие слабости.</a:t>
            </a:r>
          </a:p>
          <a:p>
            <a:pPr>
              <a:buClr>
                <a:srgbClr val="F87B00"/>
              </a:buClr>
            </a:pP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57175" indent="-257175">
              <a:buClr>
                <a:srgbClr val="F87B0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latin typeface="Segoe UI" panose="020B0502040204020203" pitchFamily="34" charset="0"/>
                <a:cs typeface="Segoe UI" panose="020B0502040204020203" pitchFamily="34" charset="0"/>
              </a:rPr>
              <a:t>В речи использует имена собственные. </a:t>
            </a: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2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404001" y="332656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1143339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Мотивация ОТ</a:t>
            </a:r>
          </a:p>
          <a:p>
            <a:pPr marL="0" indent="0">
              <a:buNone/>
            </a:pPr>
            <a:r>
              <a:rPr lang="ru-RU" sz="2000" dirty="0"/>
              <a:t>В речи часто используются: – негативные конструкции предложений с частицей «не»; – слова с коннотациями необходимости (нужно – не нужно), долженствования (должны – не должны) и обязательств (обязан – не обязан);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сравнительные степени с негативной коннотацией «не хуже», «не плохо», «не меньше», «незначительно»;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проблемные формулировки и номинализации (проблема, сложность, затруднение и пр.);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глаголы с негативной окраской (избежать, избавиться, исключить, выбросить, помешать и пр.);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частые ссылки на негативный опыт и прошлое время;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критичные высказывания и скепсис по поводу актуальных задач, планов и решений.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662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404001" y="332656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1143339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Мотивация К</a:t>
            </a:r>
          </a:p>
          <a:p>
            <a:pPr marL="0" indent="0">
              <a:buNone/>
            </a:pPr>
            <a:r>
              <a:rPr lang="ru-RU" sz="2000" dirty="0"/>
              <a:t>– положительные конструкции предложений, без частицы «не»;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слова с коннотациями возможности (могу, можно, возможно), желания (хочу), намерения (намереваюсь), способности (способен);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сравнительные степени без негативных сравнений «лучше», «больше», «громче», «быстрее», «значительнее» и др</a:t>
            </a:r>
            <a:r>
              <a:rPr lang="ru-RU" sz="2000" dirty="0" smtClean="0"/>
              <a:t>.;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2000" dirty="0"/>
              <a:t>– положительные формулировки и номинализации (решение, задача, умение и пр.);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глаголы с положительной окраской (получить, решить, создать, добавить, изучить и пр.);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частые ссылки на положительный опыт и примеры, а также на настоящее время и планы на будущее;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ресурсное реагирование на планирование, задачи и рабочие вызовы.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2908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404001" y="332656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1143339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Внешняя референция</a:t>
            </a:r>
          </a:p>
          <a:p>
            <a:pPr marL="0" indent="0">
              <a:buNone/>
            </a:pPr>
            <a:r>
              <a:rPr lang="ru-RU" sz="2000" dirty="0"/>
              <a:t>– ссылки на кого-то другого (авторитеты и источники) в момент размышлений и принятия решения;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конструкции с пассивным залогом и сослагательным наклонением («нас поставили в известность», «хорошо было бы, если б</a:t>
            </a:r>
            <a:r>
              <a:rPr lang="ru-RU" sz="2000" dirty="0" smtClean="0"/>
              <a:t>»);</a:t>
            </a:r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частые обращения, предполагающие ролевые и иерархичные отношения («с вашего позволения», «если Вас не затруднит», «не были бы Вы столь любезны?»);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подчеркнутое использование уменьшительно-ласкательных форм; – излишняя доверчивость к внешней информации и комментариям без желания ее детализировать;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слабость в выявлении и использовании </a:t>
            </a:r>
            <a:r>
              <a:rPr lang="ru-RU" sz="2000" dirty="0" err="1"/>
              <a:t>пресуппозиций</a:t>
            </a:r>
            <a:r>
              <a:rPr lang="ru-RU" sz="2000" dirty="0"/>
              <a:t> и </a:t>
            </a:r>
            <a:r>
              <a:rPr lang="ru-RU" sz="2000" dirty="0" err="1"/>
              <a:t>перформативов</a:t>
            </a:r>
            <a:r>
              <a:rPr lang="ru-RU" sz="2000" dirty="0"/>
              <a:t> в речи;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избегание использования повелительного наклонения и требований.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9706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404001" y="332656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1143339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Внутренняя референция</a:t>
            </a:r>
          </a:p>
          <a:p>
            <a:pPr marL="0" indent="0">
              <a:buNone/>
            </a:pPr>
            <a:r>
              <a:rPr lang="ru-RU" sz="2000" dirty="0"/>
              <a:t>– ссылки на себя как на источник размышлений и принятия решений;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конструкции с активным залогом и изъявительным наклонением («я решу», «я прочитаю и приму решение»);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частые обращения, предполагающие ролевые и иерархичные отношения с позиции силы («Вам следовало бы», «Вы должны были сделать», «Для того, чтобы все было правильно, Вам нужно»);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модальные операторы желания и возможности применительно к себе (хочу, могу, желаю) и модальные операторы долженствования и необходимости (должен, обязан, вынужден) применительно к другим;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недоверие и скепсис к внешним источникам информации с постоянным желанием ее перепроверить;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 err="1"/>
              <a:t>пресуппозиции</a:t>
            </a:r>
            <a:r>
              <a:rPr lang="ru-RU" sz="2000" dirty="0"/>
              <a:t> и </a:t>
            </a:r>
            <a:r>
              <a:rPr lang="ru-RU" sz="2000" dirty="0" err="1"/>
              <a:t>перформативы</a:t>
            </a:r>
            <a:r>
              <a:rPr lang="ru-RU" sz="2000" dirty="0"/>
              <a:t>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не стесняется использовать повелительное наклонение и прямые требования.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8803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404001" y="332656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1143339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Рефлексия</a:t>
            </a:r>
          </a:p>
          <a:p>
            <a:pPr marL="0" indent="0">
              <a:buNone/>
            </a:pPr>
            <a:r>
              <a:rPr lang="ru-RU" sz="2000" dirty="0"/>
              <a:t>– большое количество аргументации и доказательств, даже если этого не требуется;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конструкции с пассивным залогом и сложносочиненными предложениями («Мне была предоставлена информация о том, что…», «Если бы мы владели полной информацией, то решение было бы принято»);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номинализация и обобщения; редко используется повелительное наклонение;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внимательность к аргументации и словам собеседника</a:t>
            </a:r>
            <a:r>
              <a:rPr lang="ru-RU" sz="2000" dirty="0" smtClean="0"/>
              <a:t>;</a:t>
            </a:r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тенденция к немногословности; – вопросы и вопросительная интонация</a:t>
            </a:r>
            <a:r>
              <a:rPr lang="ru-RU" sz="2000" dirty="0" smtClean="0"/>
              <a:t>;</a:t>
            </a:r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ровный спокойный, даже монотонный темп голоса. Выделение важных слов незначительно. Интонации и скорость речи почти не меняются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3534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404001" y="332656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1143339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Активность</a:t>
            </a:r>
          </a:p>
          <a:p>
            <a:pPr marL="0" indent="0">
              <a:buNone/>
            </a:pPr>
            <a:r>
              <a:rPr lang="ru-RU" sz="2000" dirty="0"/>
              <a:t>– яркие эмоциональные окраски и оценки происходящих событий с частым использованием ненормативной лексики;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конструкции с активным залогом и активными, конкретными глаголами («я выбил всю необходимую мне информацию…», </a:t>
            </a:r>
            <a:r>
              <a:rPr lang="ru-RU" sz="2000" dirty="0" smtClean="0"/>
              <a:t>«</a:t>
            </a:r>
            <a:r>
              <a:rPr lang="ru-RU" sz="2000" dirty="0"/>
              <a:t>мы владеем полной информацией, а значит, решение должно быть таким….»);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глаголы и утраченные </a:t>
            </a:r>
            <a:r>
              <a:rPr lang="ru-RU" sz="2000" dirty="0" err="1"/>
              <a:t>перформативы</a:t>
            </a:r>
            <a:r>
              <a:rPr lang="ru-RU" sz="2000" dirty="0"/>
              <a:t>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повелительное наклонение;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незначительная внимательность к аргументации и словам собеседника, нетерпеливость;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тенденция к многословию и быстрой речи; – побудительная и воодушевляющая интонации;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быстрый, меняющийся темп голоса, яркие выделения важных слов и критериев. Интонации и скорость речи в одном разговоре могут значительно меняться.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17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0818" name="Заголовок 1"/>
          <p:cNvSpPr txBox="1">
            <a:spLocks/>
          </p:cNvSpPr>
          <p:nvPr/>
        </p:nvSpPr>
        <p:spPr bwMode="auto">
          <a:xfrm>
            <a:off x="0" y="30638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Вина</a:t>
            </a:r>
            <a:endParaRPr lang="en-US" altLang="ru-RU" sz="2600" b="1"/>
          </a:p>
        </p:txBody>
      </p:sp>
      <p:sp>
        <p:nvSpPr>
          <p:cNvPr id="29081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082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9750" y="1262063"/>
            <a:ext cx="7416800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«Мои» действия причинили непоправимый вред другим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082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r="23698"/>
          <a:stretch>
            <a:fillRect/>
          </a:stretch>
        </p:blipFill>
        <p:spPr bwMode="auto">
          <a:xfrm>
            <a:off x="168275" y="1644650"/>
            <a:ext cx="26638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7988"/>
            <a:ext cx="3062288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4419600"/>
            <a:ext cx="26543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5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856481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Процедуры</a:t>
            </a:r>
          </a:p>
          <a:p>
            <a:pPr marL="0" indent="0">
              <a:buNone/>
            </a:pPr>
            <a:r>
              <a:rPr lang="ru-RU" sz="2000" dirty="0"/>
              <a:t>– слова с коннотациями необходимости (нужно – не нужно), долженствования (должны – не должны) и обязательств (обязан – не обязан);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конструкции с пассивным залогом и сложносочиненными предложениями («мне была предоставлена информация о том, что…», «если бы мы владели полной информацией, то решение было бы принято»);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перечисления («во-первых», «во-вторых», «в-третьих»), разделения (первый шаг, второй шаг и т.д.) и последовательности (в начале, потом, в конце);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причинно-следственные связи и слова-связки, указывающие на них (поэтому, следовательно, так как, исходя из, если – то и пр.);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ровный, спокойный и монотонный голос; интонации и скорость речи почти не меняются;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интонационное выделение важных критериев и шаги по их достижению.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5930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856481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Возможности</a:t>
            </a:r>
          </a:p>
          <a:p>
            <a:pPr marL="0" indent="0">
              <a:buNone/>
            </a:pPr>
            <a:r>
              <a:rPr lang="ru-RU" sz="2000" dirty="0"/>
              <a:t>– </a:t>
            </a:r>
            <a:r>
              <a:rPr lang="ru-RU" sz="2000" dirty="0" smtClean="0"/>
              <a:t>слова </a:t>
            </a:r>
            <a:r>
              <a:rPr lang="ru-RU" sz="2000" dirty="0"/>
              <a:t>с коннотациями возможностей (можно, возможно, могло ли быть и пр.), желания (хочу, хотелось бы, желаю и пр.) и действия (могу, умею, знаю и пр.);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конструкции с активным залогом и сослагательным наклонением («я хочу, если это возможно, сделать вот так…», «возможен ли тот вариант, который я предлагал в самом начале наших переговоров?»);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перескакивания с одной мысли на другую, без завершения раскрытия предыдущей мысли («Мы сегодня смогли заключить договор. Кстати, где Петров?»);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комплексные эквиваленты и слова-связки, указывающие на них (то есть такой, как; который и др.);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значительное разнообразие в голосе и частая смена скорости, громкости, ритма и тона голоса;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интенсивное выделение значимых критериев и вариантов действий.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5976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856481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Общее</a:t>
            </a:r>
          </a:p>
          <a:p>
            <a:pPr marL="0" indent="0">
              <a:buNone/>
            </a:pPr>
            <a:r>
              <a:rPr lang="ru-RU" sz="2000" dirty="0"/>
              <a:t>– высокий уровень обобщений, создающийся с помощью: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А</a:t>
            </a:r>
            <a:r>
              <a:rPr lang="ru-RU" sz="2000" dirty="0"/>
              <a:t>) универсальных квантификаторов – все, всегда, никто, никогда, постоянно, каждый раз, ни разу и пр.;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Б</a:t>
            </a:r>
            <a:r>
              <a:rPr lang="ru-RU" sz="2000" dirty="0"/>
              <a:t>) простых опущений: понятно, хорошо, ладно и др.;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В</a:t>
            </a:r>
            <a:r>
              <a:rPr lang="ru-RU" sz="2000" dirty="0"/>
              <a:t>) номинализаций: проблема, решение, ощущения, итоги, выводы и пр.; Г) неопределенных </a:t>
            </a:r>
            <a:r>
              <a:rPr lang="ru-RU" sz="2000" dirty="0" err="1"/>
              <a:t>референтных</a:t>
            </a:r>
            <a:r>
              <a:rPr lang="ru-RU" sz="2000" dirty="0"/>
              <a:t> индексов: люди, эксперты, психологи, врачи и др.;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обобщающие слова: в целом, в принципе, в итоге, как правило, часто, постоянно и пр.;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фразы, предполагающие рассуждения и приход к определенному выводу;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звуки-паразиты: «</a:t>
            </a:r>
            <a:r>
              <a:rPr lang="ru-RU" sz="2000" dirty="0" err="1"/>
              <a:t>эээ</a:t>
            </a:r>
            <a:r>
              <a:rPr lang="ru-RU" sz="2000" dirty="0"/>
              <a:t>», «</a:t>
            </a:r>
            <a:r>
              <a:rPr lang="ru-RU" sz="2000" dirty="0" err="1"/>
              <a:t>ммм</a:t>
            </a:r>
            <a:r>
              <a:rPr lang="ru-RU" sz="2000" dirty="0"/>
              <a:t>», «</a:t>
            </a:r>
            <a:r>
              <a:rPr lang="ru-RU" sz="2000" dirty="0" err="1"/>
              <a:t>хмм</a:t>
            </a:r>
            <a:r>
              <a:rPr lang="ru-RU" sz="2000" dirty="0"/>
              <a:t>»; – растягивание гласных звуков;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частые и продолжительные паузы.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384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856481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Детали</a:t>
            </a:r>
          </a:p>
          <a:p>
            <a:pPr marL="0" indent="0">
              <a:buNone/>
            </a:pPr>
            <a:r>
              <a:rPr lang="ru-RU" sz="2000" dirty="0"/>
              <a:t>– описания конкретных фактов, которые имели место быть (Что? Где? Когда?);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описания компонентов задания и разделение на составляющие; – уточнения и выяснение подробностей и обстоятельств событий; – вопросы;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акценты на временных рамках ставятся от прошлого к настоящему; – описания прежних событий и фактов;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слова «конкретно», «именно», «в том числе», «один из», «особенно» и т.д.;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хорошая артикуляция и четкое произношение;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вариации в голосе, интонациях, ритме, тембре и модуляциях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2152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856481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САМ</a:t>
            </a:r>
          </a:p>
          <a:p>
            <a:pPr marL="0" indent="0">
              <a:buNone/>
            </a:pPr>
            <a:r>
              <a:rPr lang="ru-RU" sz="1800" dirty="0"/>
              <a:t>– местоимения: я, мне, сам, мое, мой, моя, у меня, для меня и др.;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превосходные степени сравнения прилагательных: лучший, самый-самый, самый редкий, наиболее правильный, наилучший, самый крутой и др.;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слова с коннотациями уникальности: уникальный, оригинальный, редкий, единственный, кулуарный, закрытый и др.;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перевод темы разговора на собственную личность без очевидной на то надобности: «… Кстати, а я уже знаю это», «Это мне уже знакомо. К тому же я бы еще добавил вот что…»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высказывание своего мнения без надобности;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конструкции предложений, предполагающие установку точки принятия решения за человеком: «После того, как мне сообщат о результате, я приму решение» и др.;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высокое разнообразие в голосе. Периодическая смена скорости, громкости, ритма и тона голоса. «Атакующие» интонации и стиль общении;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интенсивное выделение значимых критериев с сопутствующим маркированием жестов на себя.</a:t>
            </a:r>
            <a:endParaRPr lang="ru-RU" sz="18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4423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856481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Другой</a:t>
            </a:r>
          </a:p>
          <a:p>
            <a:pPr marL="0" indent="0">
              <a:buNone/>
            </a:pPr>
            <a:r>
              <a:rPr lang="ru-RU" sz="1800" dirty="0"/>
              <a:t>– местоимения второго и третьего лица: ты, вы, мы, он, она, они; для тебя, для Вас и др.;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большое количество вопросов касательно личности собеседника, а не делового предмета разговора;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имена в диалогах: называет собеседника по имени, ссылается на другие имена и источники;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периодический перевод темы разговора на других: «Из последних новостей – у Ивана Ивановича завтра будет день рождения. Что будем дарить?»;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стремление использовать рамку «мы» даже там, где в этом нет надобности («Здравствуйте, хотелось бы вернуть вам ваш товар, который я вчера у вас купил. – Хорошо. А что случилось? – Нас не устраивает качество»);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спокойные, дружелюбные интонации в голосе. Редкое использование грубых и жестких слов. Стремление использовать позитивные слова, желание подбодрить и поддержать собеседника;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незначительный уровень агрессии в голосе либо его полное отсутствие;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значительная аудиальная подстройка к говорящему, выделение голосом значимых критериев.</a:t>
            </a:r>
            <a:endParaRPr lang="ru-RU" sz="18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7586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856481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Система</a:t>
            </a:r>
          </a:p>
          <a:p>
            <a:pPr marL="0" indent="0">
              <a:buNone/>
            </a:pPr>
            <a:r>
              <a:rPr lang="ru-RU" sz="1800" dirty="0"/>
              <a:t>– номинализации (понимание, реализация, задание, свойство и пр.) и неопределенные </a:t>
            </a:r>
            <a:r>
              <a:rPr lang="ru-RU" sz="1800" dirty="0" err="1"/>
              <a:t>референтные</a:t>
            </a:r>
            <a:r>
              <a:rPr lang="ru-RU" sz="1800" dirty="0"/>
              <a:t> индексы (эксперты, специалисты, работники, финансисты и пр.);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ярлыки, стандарты, оценочные суждения (это банально…, это неправильно, глупости и пр.);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излишнее детальное теоретизирование о масштабных концепциях и системах; – монотонный сухой голос с постоянной интонацией без изменений в громкости. Часто – носовой акцент;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незначительное количество голосовых модуляций – темп, ритм и скорость голоса однообразна;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немногословность, сменяющаяся редкими периодами разговорчивости на интересуемую тему;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частые переводы разговора на третью сторону, не участвующую в коммуникации, либо ссылки на правила и нормы (послушаем, что скажут эксперты, в соответствии с уставом…).</a:t>
            </a:r>
            <a:endParaRPr lang="ru-RU" sz="18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7918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856481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Диссоциация</a:t>
            </a:r>
          </a:p>
          <a:p>
            <a:pPr marL="0" indent="0">
              <a:buNone/>
            </a:pPr>
            <a:r>
              <a:rPr lang="ru-RU" sz="1800" dirty="0"/>
              <a:t>– преимущественно </a:t>
            </a:r>
            <a:r>
              <a:rPr lang="ru-RU" sz="1800" dirty="0" err="1"/>
              <a:t>дигитальная</a:t>
            </a:r>
            <a:r>
              <a:rPr lang="ru-RU" sz="1800" dirty="0"/>
              <a:t> репрезентативная система (слова, не относящиеся к визуальной, аудиальной и кинестетической системе);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множество номинализаций (понимание, реализация, задание, свойство и пр.), неопределенных </a:t>
            </a:r>
            <a:r>
              <a:rPr lang="ru-RU" sz="1800" dirty="0" err="1"/>
              <a:t>референтных</a:t>
            </a:r>
            <a:r>
              <a:rPr lang="ru-RU" sz="1800" dirty="0"/>
              <a:t> индексов </a:t>
            </a:r>
            <a:r>
              <a:rPr lang="ru-RU" sz="1800" dirty="0" smtClean="0"/>
              <a:t>(</a:t>
            </a:r>
            <a:r>
              <a:rPr lang="ru-RU" sz="1800" dirty="0"/>
              <a:t>эксперты, специалисты, работники, финансисты и пр.) и неопределенных глаголов (понять, забыть, узнать, определить и пр.);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сравнения и прилагательные в сравнительной степени (лучше, проще, качественнее);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ярлыки, стандарты, оценочные суждения (это банально, это неправильно, глупости и пр.);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высокий тон голоса с носовым акцентом;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постоянные голосовые характеристики: темп, ритм, интонирование и громкость постоянны и не склонны к переменам в зависимости от контекста;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немногословность, сменяющаяся редкими периодами разговорчивости на интересуемую тему;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«</a:t>
            </a:r>
            <a:r>
              <a:rPr lang="ru-RU" sz="1800" dirty="0" err="1"/>
              <a:t>диссоциирующие</a:t>
            </a:r>
            <a:r>
              <a:rPr lang="ru-RU" sz="1800" dirty="0"/>
              <a:t> слова»: успокойся, взгляни со стороны, не принимай близко к сердцу и пр.</a:t>
            </a:r>
            <a:endParaRPr lang="ru-RU" sz="18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342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Метапрограммы в тексе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856481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Ассоциация</a:t>
            </a:r>
          </a:p>
          <a:p>
            <a:pPr marL="0" indent="0">
              <a:buNone/>
            </a:pPr>
            <a:r>
              <a:rPr lang="ru-RU" sz="1800" dirty="0"/>
              <a:t>– большое количество слов </a:t>
            </a:r>
            <a:r>
              <a:rPr lang="ru-RU" sz="1800" dirty="0" err="1"/>
              <a:t>недигитальных</a:t>
            </a:r>
            <a:r>
              <a:rPr lang="ru-RU" sz="1800" dirty="0"/>
              <a:t> модальностей – визуальной, аудиальной и кинестетической;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побуждающие конструкции и глаголы в повелительном наклонении (Обратите внимание! Смотрите!);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эмоционально окрашенные слова и оценки («очень хорошо!», «плохо», «великолепно!»);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– </a:t>
            </a:r>
            <a:r>
              <a:rPr lang="ru-RU" sz="1800" dirty="0"/>
              <a:t>разнообразие голосовых характеристик: темп, ритм, интонирование и громкость речи меняются в зависимости от контекста и значимости ситуации</a:t>
            </a:r>
            <a:r>
              <a:rPr lang="ru-RU" sz="1800" dirty="0" smtClean="0"/>
              <a:t>;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dirty="0"/>
              <a:t>– тенденция к разговорчивости. Часто любят просто поговорить «ни о чем»; – значимое выделение </a:t>
            </a:r>
            <a:r>
              <a:rPr lang="ru-RU" sz="1800" dirty="0" err="1"/>
              <a:t>критериальных</a:t>
            </a:r>
            <a:r>
              <a:rPr lang="ru-RU" sz="1800" dirty="0"/>
              <a:t> и ценностных слов.</a:t>
            </a:r>
            <a:endParaRPr lang="ru-RU" sz="18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5687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23616"/>
            <a:ext cx="8229600" cy="792088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Уклончивый и прямой ответ</a:t>
            </a:r>
            <a:endParaRPr lang="ru-RU" b="1" i="1" dirty="0" smtClean="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42767"/>
            <a:ext cx="8229600" cy="3388069"/>
          </a:xfrm>
        </p:spPr>
      </p:pic>
    </p:spTree>
    <p:extLst>
      <p:ext uri="{BB962C8B-B14F-4D97-AF65-F5344CB8AC3E}">
        <p14:creationId xmlns:p14="http://schemas.microsoft.com/office/powerpoint/2010/main" val="194585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4756" y="443803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А.Филатов: несколько слов о себе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921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773238"/>
            <a:ext cx="28336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2840038" y="1773238"/>
            <a:ext cx="60531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Высшее медицинское и психологическое образование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Дополнительное образование в области когнитивистики, нейронаук</a:t>
            </a:r>
            <a:r>
              <a:rPr lang="en-US" altLang="ru-RU" sz="2400" b="1">
                <a:solidFill>
                  <a:srgbClr val="17375E"/>
                </a:solidFill>
              </a:rPr>
              <a:t>,</a:t>
            </a:r>
            <a:r>
              <a:rPr lang="ru-RU" altLang="ru-RU" sz="2400" b="1">
                <a:solidFill>
                  <a:srgbClr val="17375E"/>
                </a:solidFill>
              </a:rPr>
              <a:t> нейротехнологий и </a:t>
            </a:r>
            <a:r>
              <a:rPr lang="en-US" altLang="ru-RU" sz="2400" b="1">
                <a:solidFill>
                  <a:srgbClr val="17375E"/>
                </a:solidFill>
              </a:rPr>
              <a:t>IT.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Руководитель лаборатории цифрового профайлинга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Эксперт-профайлер международного уровня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Автор энциклопедии профайлинга</a:t>
            </a:r>
          </a:p>
          <a:p>
            <a:pPr algn="r" eaLnBrk="1" hangingPunct="1"/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" y="0"/>
            <a:ext cx="9122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2866" name="Заголовок 1"/>
          <p:cNvSpPr txBox="1">
            <a:spLocks/>
          </p:cNvSpPr>
          <p:nvPr/>
        </p:nvSpPr>
        <p:spPr bwMode="auto">
          <a:xfrm>
            <a:off x="0" y="25558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Стыд</a:t>
            </a:r>
            <a:endParaRPr lang="en-US" altLang="ru-RU" sz="2600" b="1"/>
          </a:p>
        </p:txBody>
      </p:sp>
      <p:sp>
        <p:nvSpPr>
          <p:cNvPr id="29286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286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303338" y="1106488"/>
            <a:ext cx="7416800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Публичное нарушение норм и обязательств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2870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612900"/>
            <a:ext cx="374173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1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12875"/>
            <a:ext cx="4157663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2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4022725"/>
            <a:ext cx="36449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3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23616"/>
            <a:ext cx="8229600" cy="391008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0066"/>
                </a:solidFill>
                <a:latin typeface="Arial Black" pitchFamily="34" charset="0"/>
              </a:rPr>
              <a:t>Проявления лжи</a:t>
            </a: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56" y="836712"/>
            <a:ext cx="6044764" cy="5574777"/>
          </a:xfrm>
        </p:spPr>
      </p:pic>
    </p:spTree>
    <p:extLst>
      <p:ext uri="{BB962C8B-B14F-4D97-AF65-F5344CB8AC3E}">
        <p14:creationId xmlns:p14="http://schemas.microsoft.com/office/powerpoint/2010/main" val="171780873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23616"/>
            <a:ext cx="8229600" cy="391008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0066"/>
                </a:solidFill>
                <a:latin typeface="Arial Black" pitchFamily="34" charset="0"/>
              </a:rPr>
              <a:t>Стратегия речевой лжи</a:t>
            </a: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Умолчание</a:t>
            </a:r>
          </a:p>
          <a:p>
            <a:r>
              <a:rPr lang="ru-RU" dirty="0" smtClean="0"/>
              <a:t>Перевод темы</a:t>
            </a:r>
          </a:p>
          <a:p>
            <a:r>
              <a:rPr lang="ru-RU" dirty="0" smtClean="0"/>
              <a:t>Обобщение</a:t>
            </a:r>
          </a:p>
          <a:p>
            <a:r>
              <a:rPr lang="ru-RU" dirty="0" smtClean="0"/>
              <a:t>Первичное искажение</a:t>
            </a:r>
          </a:p>
          <a:p>
            <a:r>
              <a:rPr lang="ru-RU" dirty="0" smtClean="0"/>
              <a:t>Легенда</a:t>
            </a:r>
          </a:p>
          <a:p>
            <a:r>
              <a:rPr lang="ru-RU" dirty="0" smtClean="0"/>
              <a:t>Косвенная ложь</a:t>
            </a:r>
          </a:p>
          <a:p>
            <a:r>
              <a:rPr lang="ru-RU" dirty="0" smtClean="0"/>
              <a:t>Прямая ложь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09300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Дополнительные признаки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1412776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err="1" smtClean="0">
                <a:latin typeface="Arial" charset="0"/>
              </a:rPr>
              <a:t>Агенсные</a:t>
            </a:r>
            <a:r>
              <a:rPr lang="ru-RU" sz="3000" b="1" dirty="0" smtClean="0">
                <a:latin typeface="Arial" charset="0"/>
              </a:rPr>
              <a:t> и </a:t>
            </a:r>
            <a:r>
              <a:rPr lang="ru-RU" sz="3000" b="1" dirty="0" err="1" smtClean="0">
                <a:latin typeface="Arial" charset="0"/>
              </a:rPr>
              <a:t>неАгенсные</a:t>
            </a:r>
            <a:r>
              <a:rPr lang="ru-RU" sz="3000" b="1" dirty="0" smtClean="0">
                <a:latin typeface="Arial" charset="0"/>
              </a:rPr>
              <a:t> конструкции</a:t>
            </a:r>
          </a:p>
          <a:p>
            <a:pPr>
              <a:buAutoNum type="arabicPeriod"/>
            </a:pPr>
            <a:r>
              <a:rPr lang="ru-RU" sz="1800" dirty="0" err="1" smtClean="0"/>
              <a:t>Агенсные</a:t>
            </a:r>
            <a:r>
              <a:rPr lang="ru-RU" sz="1800" dirty="0" smtClean="0"/>
              <a:t> </a:t>
            </a:r>
            <a:r>
              <a:rPr lang="ru-RU" sz="1800" dirty="0"/>
              <a:t>конструкции (</a:t>
            </a:r>
            <a:r>
              <a:rPr lang="ru-RU" sz="1800" dirty="0" err="1"/>
              <a:t>Ag</a:t>
            </a:r>
            <a:r>
              <a:rPr lang="ru-RU" sz="1800" dirty="0"/>
              <a:t>.). Параметр соотнесенности с актом свободы Семантика параметра: Некто совершает действие по своей воле. Формальные показатели: наличие одушевленного существительного или замещающего его личного местоимения в номинативе (кроме глагола "быть" и "долженствовать"). Примеры: он идет, пишет, думает. </a:t>
            </a:r>
            <a:endParaRPr lang="ru-RU" sz="1800" dirty="0" smtClean="0"/>
          </a:p>
          <a:p>
            <a:pPr>
              <a:buAutoNum type="arabicPeriod"/>
            </a:pPr>
            <a:endParaRPr lang="ru-RU" sz="1800" dirty="0" smtClean="0"/>
          </a:p>
          <a:p>
            <a:pPr>
              <a:buAutoNum type="arabicPeriod"/>
            </a:pPr>
            <a:r>
              <a:rPr lang="ru-RU" sz="1800" dirty="0" err="1" smtClean="0"/>
              <a:t>Неагенсные</a:t>
            </a:r>
            <a:r>
              <a:rPr lang="ru-RU" sz="1800" dirty="0" smtClean="0"/>
              <a:t> </a:t>
            </a:r>
            <a:r>
              <a:rPr lang="ru-RU" sz="1800" dirty="0"/>
              <a:t>конструкции (</a:t>
            </a:r>
            <a:r>
              <a:rPr lang="ru-RU" sz="1800" dirty="0" err="1"/>
              <a:t>nAg</a:t>
            </a:r>
            <a:r>
              <a:rPr lang="ru-RU" sz="1800" dirty="0"/>
              <a:t>). Параметр соотнесенности с актом несвободы и с отсутствием силы. Семантика параметра: Некто совершает действие не по своей воле, или: с ним совершает действие кто-то или что-то. Формальные показатели: отсутствие одушевленного существительного или замещающего его личного местоимения в номинативе при глаголе, либо их наличие при глаголе "быть" и "долженствовать". Примеры: ему пришло в голову, открытие было совершено, компьютеры захватят мир.</a:t>
            </a:r>
            <a:endParaRPr lang="ru-RU" sz="18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5400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4343"/>
            <a:ext cx="8229600" cy="792088"/>
          </a:xfrm>
        </p:spPr>
        <p:txBody>
          <a:bodyPr/>
          <a:lstStyle/>
          <a:p>
            <a:r>
              <a:rPr lang="ru-RU" sz="3400" b="1" i="1" dirty="0" smtClean="0">
                <a:solidFill>
                  <a:srgbClr val="000066"/>
                </a:solidFill>
                <a:latin typeface="Arial Black" pitchFamily="34" charset="0"/>
              </a:rPr>
              <a:t>Дополнительные признаки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8229600" cy="44644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Внешнее – Внутреннее</a:t>
            </a:r>
          </a:p>
          <a:p>
            <a:pPr>
              <a:buAutoNum type="arabicPeriod"/>
            </a:pPr>
            <a:r>
              <a:rPr lang="ru-RU" sz="1600" dirty="0" smtClean="0"/>
              <a:t>Внешние </a:t>
            </a:r>
            <a:r>
              <a:rPr lang="ru-RU" sz="1600" dirty="0"/>
              <a:t>предикаты (</a:t>
            </a:r>
            <a:r>
              <a:rPr lang="ru-RU" sz="1600" dirty="0" err="1"/>
              <a:t>Ex</a:t>
            </a:r>
            <a:r>
              <a:rPr lang="ru-RU" sz="1600" dirty="0"/>
              <a:t>). Параметр соотнесенности с внешним пространством и с движением. Семантика: событие происходит во внешнем пространстве, т.е. его можно видеть и/или слышать. Формальных показателей, поскольку речь идет о семантической оппозиции, нет; но диагностирующими индикаторами служат: описания актов физического перемещения из одного места в другое, описания мимических и пантомимических движений, актов говорения и другого звучания ( т.е. движения голосовых связок и звуковых волн); актов изменений физических свойств и характеристик; актов </a:t>
            </a:r>
            <a:r>
              <a:rPr lang="ru-RU" sz="1600" dirty="0" err="1"/>
              <a:t>категоризаций</a:t>
            </a:r>
            <a:r>
              <a:rPr lang="ru-RU" sz="1600" dirty="0"/>
              <a:t> по физическим признакам. Примеры: он побежал, покраснел, был толстым, является алкоголиком</a:t>
            </a:r>
            <a:r>
              <a:rPr lang="ru-RU" sz="1600" dirty="0" smtClean="0"/>
              <a:t>.</a:t>
            </a:r>
          </a:p>
          <a:p>
            <a:pPr>
              <a:buAutoNum type="arabicPeriod"/>
            </a:pPr>
            <a:r>
              <a:rPr lang="ru-RU" sz="1600" dirty="0" smtClean="0"/>
              <a:t> Внутренние </a:t>
            </a:r>
            <a:r>
              <a:rPr lang="ru-RU" sz="1600" dirty="0"/>
              <a:t>предикаты (</a:t>
            </a:r>
            <a:r>
              <a:rPr lang="ru-RU" sz="1600" dirty="0" err="1"/>
              <a:t>In</a:t>
            </a:r>
            <a:r>
              <a:rPr lang="ru-RU" sz="1600" dirty="0"/>
              <a:t>). Параметр соотнесенности с внутренним пространством и с недоступностью для наблюдения. Семантика: Событие происходит во внутреннем пространстве, душевном или телесном. Оно </a:t>
            </a:r>
            <a:r>
              <a:rPr lang="ru-RU" sz="1600" dirty="0" err="1"/>
              <a:t>ненаблюдаемо</a:t>
            </a:r>
            <a:r>
              <a:rPr lang="ru-RU" sz="1600" dirty="0"/>
              <a:t> извне. Формальных показателей, поскольку речь идет о семантической оппозиции, нет; но диагностирующими индикаторами служат: наличие недоступного зрению и слуху внутреннего пространства, а также - и благодаря этому - наличие событий, не осмысляемых как физическое движение. Примеры: он помнит, хочет, боится, у него изменился ход мысли (в последнем случае имеет место метафора движения, но не оно само</a:t>
            </a:r>
            <a:r>
              <a:rPr lang="ru-RU" sz="1600" dirty="0" smtClean="0"/>
              <a:t>).</a:t>
            </a:r>
          </a:p>
          <a:p>
            <a:pPr>
              <a:buAutoNum type="arabicPeriod"/>
            </a:pPr>
            <a:endParaRPr lang="ru-RU" sz="18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835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4343"/>
            <a:ext cx="8229600" cy="792088"/>
          </a:xfrm>
        </p:spPr>
        <p:txBody>
          <a:bodyPr/>
          <a:lstStyle/>
          <a:p>
            <a:r>
              <a:rPr lang="ru-RU" sz="3400" b="1" i="1" dirty="0" smtClean="0">
                <a:solidFill>
                  <a:srgbClr val="000066"/>
                </a:solidFill>
                <a:latin typeface="Arial Black" pitchFamily="34" charset="0"/>
              </a:rPr>
              <a:t>Дополнительные признаки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8229600" cy="44644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Время Прошлое</a:t>
            </a:r>
          </a:p>
          <a:p>
            <a:pPr>
              <a:buAutoNum type="arabicPeriod"/>
            </a:pPr>
            <a:r>
              <a:rPr lang="ru-RU" sz="2400" dirty="0" smtClean="0"/>
              <a:t>Прошедшее </a:t>
            </a:r>
            <a:r>
              <a:rPr lang="ru-RU" sz="2400" dirty="0"/>
              <a:t>время (</a:t>
            </a:r>
            <a:r>
              <a:rPr lang="ru-RU" sz="2400" dirty="0" err="1"/>
              <a:t>P</a:t>
            </a:r>
            <a:r>
              <a:rPr lang="ru-RU" sz="2400" dirty="0"/>
              <a:t>). Параметр соотносится с утверждением говорящего, что событие началось и завершилось - произошло. Семантика: событие перестало быть наблюдаемо непосредственно, и уже никто и ничто не обладает силами его изменить. Соответственно, говорящий независимо от характера и оценки события, репрезентирует себя по отношению к нему в рамках оппозиций " быть сильным/слабым" и "быть активным/пассивным" как "слабого" и "пассивного" (в момент говорения). Формальные показатели: грамматические форманты прошедшего времени.</a:t>
            </a:r>
            <a:endParaRPr lang="ru-RU" sz="24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08479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4343"/>
            <a:ext cx="8229600" cy="792088"/>
          </a:xfrm>
        </p:spPr>
        <p:txBody>
          <a:bodyPr/>
          <a:lstStyle/>
          <a:p>
            <a:r>
              <a:rPr lang="ru-RU" sz="3400" b="1" i="1" dirty="0" smtClean="0">
                <a:solidFill>
                  <a:srgbClr val="000066"/>
                </a:solidFill>
                <a:latin typeface="Arial Black" pitchFamily="34" charset="0"/>
              </a:rPr>
              <a:t>Дополнительные признаки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8229600" cy="44644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Время Настоящее</a:t>
            </a:r>
          </a:p>
          <a:p>
            <a:pPr>
              <a:buAutoNum type="arabicPeriod"/>
            </a:pPr>
            <a:r>
              <a:rPr lang="ru-RU" sz="2400" dirty="0"/>
              <a:t>Настоящее время (</a:t>
            </a:r>
            <a:r>
              <a:rPr lang="ru-RU" sz="2400" dirty="0" err="1"/>
              <a:t>Pr</a:t>
            </a:r>
            <a:r>
              <a:rPr lang="ru-RU" sz="2400" dirty="0"/>
              <a:t>). Параметр соотносится с утверждением говорящего, что событие длится сейчас. Семантика: В длящемся сейчас событии говорящий присутствует и непосредственно его переживает или наблюдает пусть со стороны, но тоже непосредственно, и, соответственно, он обладает силой воздействовать на его дальнейший ход и завершение, однако ему неизвестно, чем завершится это событие. Соответственно, говорящий волен репрезентировать себя любым образом в рамках оппозиций "быть сильным/ слабым" и "быть активным/ пассивным" (в момент говорения). Формальные показатели: грамматические форманты настоящего времени</a:t>
            </a:r>
            <a:endParaRPr lang="ru-RU" sz="24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752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4343"/>
            <a:ext cx="8229600" cy="792088"/>
          </a:xfrm>
        </p:spPr>
        <p:txBody>
          <a:bodyPr/>
          <a:lstStyle/>
          <a:p>
            <a:r>
              <a:rPr lang="ru-RU" sz="3400" b="1" i="1" dirty="0" smtClean="0">
                <a:solidFill>
                  <a:srgbClr val="000066"/>
                </a:solidFill>
                <a:latin typeface="Arial Black" pitchFamily="34" charset="0"/>
              </a:rPr>
              <a:t>Дополнительные признаки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8229600" cy="44644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Время Будущее</a:t>
            </a:r>
          </a:p>
          <a:p>
            <a:pPr>
              <a:buAutoNum type="arabicPeriod"/>
            </a:pPr>
            <a:r>
              <a:rPr lang="ru-RU" sz="2400" dirty="0"/>
              <a:t>Будущее время (</a:t>
            </a:r>
            <a:r>
              <a:rPr lang="ru-RU" sz="2400" dirty="0" err="1"/>
              <a:t>F</a:t>
            </a:r>
            <a:r>
              <a:rPr lang="ru-RU" sz="2400" dirty="0"/>
              <a:t>). Параметр соотносится с утверждением говорящего, что события еще нет, но некто или нечто может повлиять на то, чтобы оно началось или не начиналось, как и на то, чем оно завершится. Семантика: Говорящий оценивает, обладает ли он, или кто-либо другой, или что-либо другое, силой воздействовать на ход и завершение события. Соответственно, говорящий волен репрезентировать себя любым образом в рамках оппозиций "быть сильным/ слабым" и "быть активным/ пассивным" (в момент говорения). Формальные показатели: грамматические форманты будущего времени. </a:t>
            </a:r>
            <a:endParaRPr lang="ru-RU" sz="24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1795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4343"/>
            <a:ext cx="8229600" cy="792088"/>
          </a:xfrm>
        </p:spPr>
        <p:txBody>
          <a:bodyPr/>
          <a:lstStyle/>
          <a:p>
            <a:r>
              <a:rPr lang="ru-RU" sz="3400" b="1" i="1" dirty="0" smtClean="0">
                <a:solidFill>
                  <a:srgbClr val="000066"/>
                </a:solidFill>
                <a:latin typeface="Arial Black" pitchFamily="34" charset="0"/>
              </a:rPr>
              <a:t>Дополнительные признаки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8229600" cy="44644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Количество Фигур</a:t>
            </a:r>
          </a:p>
          <a:p>
            <a:pPr marL="0" indent="0">
              <a:buNone/>
            </a:pPr>
            <a:r>
              <a:rPr lang="ru-RU" sz="2000" dirty="0"/>
              <a:t>Количество фигур (</a:t>
            </a:r>
            <a:r>
              <a:rPr lang="ru-RU" sz="2000" dirty="0" err="1"/>
              <a:t>Nf</a:t>
            </a:r>
            <a:r>
              <a:rPr lang="ru-RU" sz="2000" dirty="0"/>
              <a:t>). Параметр соотносится с более или менее «эгоцентрической вселенной» автора текста. Семантика: наличие лишь одной фигуры в тексте (</a:t>
            </a:r>
            <a:r>
              <a:rPr lang="ru-RU" sz="2000" dirty="0" err="1"/>
              <a:t>Nf</a:t>
            </a:r>
            <a:r>
              <a:rPr lang="ru-RU" sz="2000" dirty="0"/>
              <a:t>=1) означает предельную степень эгоцентризма и одиночество, обычно неосознаваемое, автора текста, который, создавая свой сюжет, сконцентрирован исключительно на себе и не испытывает надобности ввести в текст фигуры других людей; наличие нескольких необобщенных фигур (</a:t>
            </a:r>
            <a:r>
              <a:rPr lang="ru-RU" sz="2000" dirty="0" err="1"/>
              <a:t>Nf</a:t>
            </a:r>
            <a:r>
              <a:rPr lang="ru-RU" sz="2000" dirty="0"/>
              <a:t>&gt;1) означает, что «мир других людей» автора текста не пуст. Примеры: Мне удалось похудеть на 20 кг. Это стоило больших усилий. Из рациона были исключены вредные продукты, пришлось заниматься в бассейне и на тренажерах. Теперь я счастлива (</a:t>
            </a:r>
            <a:r>
              <a:rPr lang="ru-RU" sz="2000" dirty="0" err="1"/>
              <a:t>Nf</a:t>
            </a:r>
            <a:r>
              <a:rPr lang="ru-RU" sz="2000" dirty="0"/>
              <a:t>=1). Я сбросила лишний вес. Это было трудно. Мама отнеслась к моему похудению с обидой и раздражением. Но мой муж меня поддержал, даже готовил мне салатики. Сейчас и он, и дети мной гордятся (</a:t>
            </a:r>
            <a:r>
              <a:rPr lang="ru-RU" sz="2000" dirty="0" err="1"/>
              <a:t>Nf</a:t>
            </a:r>
            <a:r>
              <a:rPr lang="ru-RU" sz="2000" dirty="0"/>
              <a:t>&gt;1).</a:t>
            </a:r>
            <a:endParaRPr lang="ru-RU" sz="20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3659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4343"/>
            <a:ext cx="8229600" cy="792088"/>
          </a:xfrm>
        </p:spPr>
        <p:txBody>
          <a:bodyPr/>
          <a:lstStyle/>
          <a:p>
            <a:r>
              <a:rPr lang="ru-RU" sz="3400" b="1" i="1" dirty="0" smtClean="0">
                <a:solidFill>
                  <a:srgbClr val="000066"/>
                </a:solidFill>
                <a:latin typeface="Arial Black" pitchFamily="34" charset="0"/>
              </a:rPr>
              <a:t>Дополнительные признаки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8229600" cy="44644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Уровень отождествления</a:t>
            </a:r>
          </a:p>
          <a:p>
            <a:pPr marL="0" indent="0">
              <a:buNone/>
            </a:pPr>
            <a:r>
              <a:rPr lang="ru-RU" sz="2400" dirty="0"/>
              <a:t>Уровни </a:t>
            </a:r>
            <a:r>
              <a:rPr lang="ru-RU" sz="2400" dirty="0" err="1"/>
              <a:t>самоотождествления</a:t>
            </a:r>
            <a:r>
              <a:rPr lang="ru-RU" sz="2400" dirty="0"/>
              <a:t> (</a:t>
            </a:r>
            <a:r>
              <a:rPr lang="ru-RU" sz="2400" dirty="0" err="1"/>
              <a:t>Zon</a:t>
            </a:r>
            <a:r>
              <a:rPr lang="ru-RU" sz="2400" dirty="0"/>
              <a:t> A-E). Параметр соотнесен со степенями отождествления говорящего с теми, о ком он говорит. Семантика: в зависимости от помещения фигуры на тот или иной уровень тождественности самому говорящему, а также от того, какие уровни остаются незаполненными, говорящий сообщает о существующих у него представлениях о проницаемости внутреннего мира других людей и о сопоставимости их внутреннего мира с его собственным, а также об актуальности/ неактуальности для него осуществить акты проникновения и сопоставления. Формальные маркеры.</a:t>
            </a:r>
            <a:endParaRPr lang="ru-RU" sz="24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5128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4343"/>
            <a:ext cx="8229600" cy="792088"/>
          </a:xfrm>
        </p:spPr>
        <p:txBody>
          <a:bodyPr/>
          <a:lstStyle/>
          <a:p>
            <a:r>
              <a:rPr lang="ru-RU" sz="3400" b="1" i="1" dirty="0" smtClean="0">
                <a:solidFill>
                  <a:srgbClr val="000066"/>
                </a:solidFill>
                <a:latin typeface="Arial Black" pitchFamily="34" charset="0"/>
              </a:rPr>
              <a:t>Дополнительные признаки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8229600" cy="44644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Уровень отождествления</a:t>
            </a:r>
          </a:p>
          <a:p>
            <a:pPr marL="0" indent="0">
              <a:buNone/>
            </a:pPr>
            <a:r>
              <a:rPr lang="ru-RU" sz="1800" dirty="0" err="1"/>
              <a:t>ZonА</a:t>
            </a:r>
            <a:r>
              <a:rPr lang="ru-RU" sz="1800" dirty="0"/>
              <a:t>: в описании фигуры присутствуют внутренние предикаты, выводящие за границы </a:t>
            </a:r>
            <a:r>
              <a:rPr lang="ru-RU" sz="1800" dirty="0" err="1"/>
              <a:t>хронотопа</a:t>
            </a:r>
            <a:r>
              <a:rPr lang="ru-RU" sz="1800" dirty="0"/>
              <a:t> "здесь и/или сейчас". Примеры: он вспомнил, как бывал в этом месте прошлым летом;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err="1" smtClean="0"/>
              <a:t>ZonВ</a:t>
            </a:r>
            <a:r>
              <a:rPr lang="ru-RU" sz="1800" dirty="0"/>
              <a:t>: в описании фигуры присутствуют внутренние предикаты, которые указывают на наличие другого </a:t>
            </a:r>
            <a:r>
              <a:rPr lang="ru-RU" sz="1800" dirty="0" err="1"/>
              <a:t>хронотопа</a:t>
            </a:r>
            <a:r>
              <a:rPr lang="ru-RU" sz="1800" dirty="0"/>
              <a:t>, чем "здесь и сейчас", но не вводят его описание. Примеры: он что-то вспомнил; я мечтаю.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err="1" smtClean="0"/>
              <a:t>ZonС</a:t>
            </a:r>
            <a:r>
              <a:rPr lang="ru-RU" sz="1800" dirty="0"/>
              <a:t>: в описании фигуры (а чаще - обобщенного множества фигур) присутствуют внутренние предикаты, не указывающие на наличие другого </a:t>
            </a:r>
            <a:r>
              <a:rPr lang="ru-RU" sz="1800" dirty="0" err="1"/>
              <a:t>хронотопа</a:t>
            </a:r>
            <a:r>
              <a:rPr lang="ru-RU" sz="1800" dirty="0"/>
              <a:t>, чем "здесь и сейчас", и направленные только и исключительно на одного персонажа. Примеры: он мной восхищается; они все меня осуждают.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err="1" smtClean="0"/>
              <a:t>ZonD</a:t>
            </a:r>
            <a:r>
              <a:rPr lang="ru-RU" sz="1800" dirty="0"/>
              <a:t>: в описании фигуры (или обобщенного множества фигур) присутствуют только внешние предикаты при отсутствии внешних деталей. Примеры: он стоял у стены.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err="1" smtClean="0"/>
              <a:t>ZonЕ</a:t>
            </a:r>
            <a:r>
              <a:rPr lang="ru-RU" sz="1800" dirty="0"/>
              <a:t>: в описании фигуры присутствуют только внешние предикаты, а также более, чем 2 внешние детали. Примеры: он неподвижно стоял у стены, его волосы растрепались, а плечи были напряжены.</a:t>
            </a:r>
            <a:endParaRPr lang="ru-RU" sz="18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61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4914" name="Заголовок 1"/>
          <p:cNvSpPr txBox="1">
            <a:spLocks/>
          </p:cNvSpPr>
          <p:nvPr/>
        </p:nvSpPr>
        <p:spPr bwMode="auto">
          <a:xfrm>
            <a:off x="-19050" y="19685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Робость</a:t>
            </a:r>
            <a:endParaRPr lang="en-US" altLang="ru-RU" sz="2600" b="1"/>
          </a:p>
        </p:txBody>
      </p:sp>
      <p:sp>
        <p:nvSpPr>
          <p:cNvPr id="29491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491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5213" y="966788"/>
            <a:ext cx="6026150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Боязнь ответственности и принятия решения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4918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16063"/>
            <a:ext cx="37814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9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4235450"/>
            <a:ext cx="27876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0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492250"/>
            <a:ext cx="3240087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21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4343"/>
            <a:ext cx="8229600" cy="792088"/>
          </a:xfrm>
        </p:spPr>
        <p:txBody>
          <a:bodyPr/>
          <a:lstStyle/>
          <a:p>
            <a:r>
              <a:rPr lang="ru-RU" sz="3400" b="1" i="1" dirty="0" smtClean="0">
                <a:solidFill>
                  <a:srgbClr val="000066"/>
                </a:solidFill>
                <a:latin typeface="Arial Black" pitchFamily="34" charset="0"/>
              </a:rPr>
              <a:t>Дополнительные признаки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8229600" cy="44644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Ценности</a:t>
            </a:r>
          </a:p>
          <a:p>
            <a:pPr marL="0" indent="0">
              <a:buNone/>
            </a:pPr>
            <a:r>
              <a:rPr lang="ru-RU" sz="1800" dirty="0" err="1" smtClean="0"/>
              <a:t>ZonА</a:t>
            </a:r>
            <a:r>
              <a:rPr lang="ru-RU" sz="1800" dirty="0" smtClean="0"/>
              <a:t>: в описании фигуры присутствуют внутренние предикаты, выводящие за границы </a:t>
            </a:r>
            <a:r>
              <a:rPr lang="ru-RU" sz="1800" dirty="0" err="1" smtClean="0"/>
              <a:t>хронотопа</a:t>
            </a:r>
            <a:r>
              <a:rPr lang="ru-RU" sz="1800" dirty="0" smtClean="0"/>
              <a:t> "здесь и/или сейчас". Примеры: он вспомнил, как бывал в этом месте прошлым летом; </a:t>
            </a:r>
          </a:p>
          <a:p>
            <a:pPr marL="0" indent="0">
              <a:buNone/>
            </a:pPr>
            <a:r>
              <a:rPr lang="ru-RU" sz="1800" dirty="0" err="1" smtClean="0"/>
              <a:t>ZonВ</a:t>
            </a:r>
            <a:r>
              <a:rPr lang="ru-RU" sz="1800" dirty="0" smtClean="0"/>
              <a:t>: в описании фигуры присутствуют внутренние предикаты, которые указывают на наличие другого </a:t>
            </a:r>
            <a:r>
              <a:rPr lang="ru-RU" sz="1800" dirty="0" err="1" smtClean="0"/>
              <a:t>хронотопа</a:t>
            </a:r>
            <a:r>
              <a:rPr lang="ru-RU" sz="1800" dirty="0" smtClean="0"/>
              <a:t>, чем "здесь и сейчас", но не вводят его описание. Примеры: он что-то вспомнил; я мечтаю. </a:t>
            </a:r>
          </a:p>
          <a:p>
            <a:pPr marL="0" indent="0">
              <a:buNone/>
            </a:pPr>
            <a:r>
              <a:rPr lang="ru-RU" sz="1800" dirty="0" err="1" smtClean="0"/>
              <a:t>ZonС</a:t>
            </a:r>
            <a:r>
              <a:rPr lang="ru-RU" sz="1800" dirty="0" smtClean="0"/>
              <a:t>: в описании фигуры (а чаще - обобщенного множества фигур) присутствуют внутренние предикаты, не указывающие на наличие другого </a:t>
            </a:r>
            <a:r>
              <a:rPr lang="ru-RU" sz="1800" dirty="0" err="1" smtClean="0"/>
              <a:t>хронотопа</a:t>
            </a:r>
            <a:r>
              <a:rPr lang="ru-RU" sz="1800" dirty="0" smtClean="0"/>
              <a:t>, чем "здесь и сейчас", и направленные только и исключительно на одного персонажа. Примеры: он мной восхищается; они все меня осуждают. </a:t>
            </a:r>
          </a:p>
          <a:p>
            <a:pPr marL="0" indent="0">
              <a:buNone/>
            </a:pPr>
            <a:r>
              <a:rPr lang="ru-RU" sz="1800" dirty="0" err="1" smtClean="0"/>
              <a:t>ZonD</a:t>
            </a:r>
            <a:r>
              <a:rPr lang="ru-RU" sz="1800" dirty="0" smtClean="0"/>
              <a:t>: в описании фигуры (или обобщенного множества фигур) присутствуют только внешние предикаты при отсутствии внешних деталей. Примеры: он стоял у стены. </a:t>
            </a:r>
          </a:p>
          <a:p>
            <a:pPr marL="0" indent="0">
              <a:buNone/>
            </a:pPr>
            <a:r>
              <a:rPr lang="ru-RU" sz="1800" dirty="0" err="1" smtClean="0"/>
              <a:t>ZonЕ</a:t>
            </a:r>
            <a:r>
              <a:rPr lang="ru-RU" sz="1800" dirty="0" smtClean="0"/>
              <a:t>: в описании фигуры присутствуют только внешние предикаты, а также более, чем 2 внешние детали. Примеры: он неподвижно стоял у стены, его волосы растрепались, а плечи были напряжены.</a:t>
            </a:r>
            <a:endParaRPr lang="ru-RU" sz="1800" b="1" dirty="0" smtClean="0">
              <a:latin typeface="Arial" charset="0"/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51520" y="1556783"/>
          <a:ext cx="8640960" cy="4608520"/>
        </p:xfrm>
        <a:graphic>
          <a:graphicData uri="http://schemas.openxmlformats.org/drawingml/2006/table">
            <a:tbl>
              <a:tblPr firstRow="1" firstCol="1" bandRow="1"/>
              <a:tblGrid>
                <a:gridCol w="3239560"/>
                <a:gridCol w="5401400"/>
              </a:tblGrid>
              <a:tr h="46085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Ценности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Универсализм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085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Традиции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085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Стимуляция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085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Самостоятельность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085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Гедонизм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085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Доброта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085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Конформность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085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Безопасность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085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Власть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085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Достижение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98371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4343"/>
            <a:ext cx="8229600" cy="792088"/>
          </a:xfrm>
        </p:spPr>
        <p:txBody>
          <a:bodyPr/>
          <a:lstStyle/>
          <a:p>
            <a:r>
              <a:rPr lang="ru-RU" sz="3400" b="1" i="1" dirty="0" smtClean="0">
                <a:solidFill>
                  <a:srgbClr val="000066"/>
                </a:solidFill>
                <a:latin typeface="Arial Black" pitchFamily="34" charset="0"/>
              </a:rPr>
              <a:t>Дополнительные признаки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8229600" cy="44644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Сюжет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Преступление и наказание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Фундаментальный запрет</a:t>
            </a:r>
          </a:p>
          <a:p>
            <a:pPr marL="0" indent="0" algn="ctr">
              <a:buNone/>
            </a:pPr>
            <a:r>
              <a:rPr lang="ru-RU" sz="3000" b="1" dirty="0" err="1" smtClean="0">
                <a:latin typeface="Arial" charset="0"/>
              </a:rPr>
              <a:t>Сенсорика</a:t>
            </a:r>
            <a:r>
              <a:rPr lang="ru-RU" sz="3000" b="1" dirty="0" smtClean="0">
                <a:latin typeface="Arial" charset="0"/>
              </a:rPr>
              <a:t> и достижения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Победа-поражение</a:t>
            </a: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9806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395536" y="34343"/>
            <a:ext cx="8229600" cy="792088"/>
          </a:xfrm>
        </p:spPr>
        <p:txBody>
          <a:bodyPr/>
          <a:lstStyle/>
          <a:p>
            <a:r>
              <a:rPr lang="ru-RU" sz="3400" b="1" i="1" dirty="0" smtClean="0">
                <a:solidFill>
                  <a:srgbClr val="000066"/>
                </a:solidFill>
                <a:latin typeface="Arial Black" pitchFamily="34" charset="0"/>
              </a:rPr>
              <a:t>ТМ Марины Новиковой-Грунд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395536" y="2348880"/>
            <a:ext cx="8229600" cy="2232248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Мой главный поступок от лица Ребенка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Мой главный поступок от лица старика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Мой главный поступок от лица безумца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Мой главный поступок от лица антипода</a:t>
            </a: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5118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404001" y="332656"/>
            <a:ext cx="8229600" cy="1143000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Эмоции в тексте</a:t>
            </a:r>
            <a:endParaRPr lang="ru-RU" b="1" i="1" dirty="0" smtClean="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Радость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Гнев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Печаль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Отвращение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Презрение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Страх</a:t>
            </a:r>
          </a:p>
          <a:p>
            <a:pPr marL="0" indent="0" algn="ctr">
              <a:buNone/>
            </a:pPr>
            <a:r>
              <a:rPr lang="ru-RU" sz="3000" b="1" dirty="0" smtClean="0">
                <a:latin typeface="Arial" charset="0"/>
              </a:rPr>
              <a:t>Удивление</a:t>
            </a: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861321" y="6492875"/>
            <a:ext cx="5282679" cy="365125"/>
          </a:xfrm>
        </p:spPr>
        <p:txBody>
          <a:bodyPr/>
          <a:lstStyle/>
          <a:p>
            <a:pPr algn="r">
              <a:defRPr/>
            </a:pPr>
            <a:r>
              <a:rPr lang="ru-RU" sz="1300" dirty="0" err="1">
                <a:solidFill>
                  <a:schemeClr val="bg1"/>
                </a:solidFill>
              </a:rPr>
              <a:t>А.Филатов</a:t>
            </a:r>
            <a:r>
              <a:rPr lang="ru-RU" sz="1300" dirty="0">
                <a:solidFill>
                  <a:schemeClr val="bg1"/>
                </a:solidFill>
              </a:rPr>
              <a:t>. </a:t>
            </a:r>
          </a:p>
          <a:p>
            <a:pPr algn="r">
              <a:defRPr/>
            </a:pPr>
            <a:r>
              <a:rPr lang="ru-RU" sz="1300" dirty="0">
                <a:solidFill>
                  <a:schemeClr val="bg1"/>
                </a:solidFill>
              </a:rPr>
              <a:t>Профайлинг, </a:t>
            </a:r>
            <a:r>
              <a:rPr lang="ru-RU" sz="1300" dirty="0" err="1">
                <a:solidFill>
                  <a:schemeClr val="bg1"/>
                </a:solidFill>
              </a:rPr>
              <a:t>нейротехнологии</a:t>
            </a:r>
            <a:r>
              <a:rPr lang="ru-RU" sz="1300" dirty="0">
                <a:solidFill>
                  <a:schemeClr val="bg1"/>
                </a:solidFill>
              </a:rPr>
              <a:t>, верификация лжи.</a:t>
            </a:r>
          </a:p>
          <a:p>
            <a:pPr algn="r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89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6962" name="Заголовок 1"/>
          <p:cNvSpPr txBox="1">
            <a:spLocks/>
          </p:cNvSpPr>
          <p:nvPr/>
        </p:nvSpPr>
        <p:spPr bwMode="auto">
          <a:xfrm>
            <a:off x="0" y="1984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Застенчивость</a:t>
            </a:r>
            <a:endParaRPr lang="en-US" altLang="ru-RU" sz="2600" b="1"/>
          </a:p>
        </p:txBody>
      </p:sp>
      <p:sp>
        <p:nvSpPr>
          <p:cNvPr id="29696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696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05013" y="1004888"/>
            <a:ext cx="4968875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Боязнь быть первым, боязнь лидерства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6966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82750"/>
            <a:ext cx="305911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638300"/>
            <a:ext cx="29860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8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076700"/>
            <a:ext cx="30591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9" name="Изображение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4076700"/>
            <a:ext cx="3563938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70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9010" name="Заголовок 1"/>
          <p:cNvSpPr txBox="1">
            <a:spLocks/>
          </p:cNvSpPr>
          <p:nvPr/>
        </p:nvSpPr>
        <p:spPr bwMode="auto">
          <a:xfrm>
            <a:off x="-82550" y="1984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Гордость </a:t>
            </a:r>
            <a:endParaRPr lang="en-US" altLang="ru-RU" sz="2600" b="1"/>
          </a:p>
        </p:txBody>
      </p:sp>
      <p:sp>
        <p:nvSpPr>
          <p:cNvPr id="29901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901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05013" y="1004888"/>
            <a:ext cx="4968875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Удовлетворение собой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9014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30659"/>
          <a:stretch>
            <a:fillRect/>
          </a:stretch>
        </p:blipFill>
        <p:spPr bwMode="auto">
          <a:xfrm>
            <a:off x="165100" y="1338263"/>
            <a:ext cx="22463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5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60350"/>
            <a:ext cx="2709863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6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2"/>
          <a:stretch>
            <a:fillRect/>
          </a:stretch>
        </p:blipFill>
        <p:spPr bwMode="auto">
          <a:xfrm>
            <a:off x="179388" y="3644900"/>
            <a:ext cx="302418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7" name="Изображение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3441700"/>
            <a:ext cx="4932363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8" name="Изображение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338263"/>
            <a:ext cx="278447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9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01058" name="Заголовок 1"/>
          <p:cNvSpPr txBox="1">
            <a:spLocks/>
          </p:cNvSpPr>
          <p:nvPr/>
        </p:nvSpPr>
        <p:spPr bwMode="auto">
          <a:xfrm>
            <a:off x="-180975" y="73025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Достижение</a:t>
            </a:r>
            <a:endParaRPr lang="en-US" altLang="ru-RU" sz="2600" b="1"/>
          </a:p>
        </p:txBody>
      </p:sp>
      <p:sp>
        <p:nvSpPr>
          <p:cNvPr id="30105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30106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47813" y="668338"/>
            <a:ext cx="4967287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Достижение большого результата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301062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62050"/>
            <a:ext cx="38512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3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62375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4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201738"/>
            <a:ext cx="4310062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5" name="Изображение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784600"/>
            <a:ext cx="40322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6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03106" name="Заголовок 1"/>
          <p:cNvSpPr txBox="1">
            <a:spLocks/>
          </p:cNvSpPr>
          <p:nvPr/>
        </p:nvSpPr>
        <p:spPr bwMode="auto">
          <a:xfrm>
            <a:off x="-196850" y="17780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Удовлетворение</a:t>
            </a:r>
            <a:endParaRPr lang="en-US" altLang="ru-RU" sz="2600" b="1"/>
          </a:p>
        </p:txBody>
      </p:sp>
      <p:sp>
        <p:nvSpPr>
          <p:cNvPr id="30310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30310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27300" y="917575"/>
            <a:ext cx="4967288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Спокойное довольство собой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303110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35088"/>
            <a:ext cx="36576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1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2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1276350"/>
            <a:ext cx="39465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3" name="Изображение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3949700"/>
            <a:ext cx="343693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14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05154" name="Заголовок 1"/>
          <p:cNvSpPr txBox="1">
            <a:spLocks/>
          </p:cNvSpPr>
          <p:nvPr/>
        </p:nvSpPr>
        <p:spPr bwMode="auto">
          <a:xfrm>
            <a:off x="-180975" y="24606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Облегчение</a:t>
            </a:r>
            <a:endParaRPr lang="en-US" altLang="ru-RU" sz="2600" b="1"/>
          </a:p>
        </p:txBody>
      </p:sp>
      <p:sp>
        <p:nvSpPr>
          <p:cNvPr id="30515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30515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27300" y="1154113"/>
            <a:ext cx="4967288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Теперь все будет хорошо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305158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198688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9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192338"/>
            <a:ext cx="3659188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60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94989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Примерно так мы выглядим, когда стараемся за улыбкой скрыть страх и физическое перенапряжение.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826393"/>
            <a:ext cx="5244463" cy="3933347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0"/>
            <a:ext cx="8820472" cy="64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16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785813" y="500063"/>
            <a:ext cx="7772400" cy="3432993"/>
          </a:xfrm>
        </p:spPr>
        <p:txBody>
          <a:bodyPr/>
          <a:lstStyle/>
          <a:p>
            <a:pPr eaLnBrk="1" hangingPunct="1">
              <a:defRPr/>
            </a:pPr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Эмоции, состояния, эмблемы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4581128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Основные эмоциональные проявления лица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0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Эмоции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,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состояния, эмблемы</a:t>
            </a:r>
          </a:p>
        </p:txBody>
      </p:sp>
      <p:pic>
        <p:nvPicPr>
          <p:cNvPr id="3075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1268413"/>
            <a:ext cx="4864100" cy="491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9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71600" y="4343400"/>
            <a:ext cx="7772400" cy="197485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ПОДАВЛЕНИЕ ЭМОЦИЙ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786063"/>
            <a:ext cx="8929688" cy="371475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</a:p>
          <a:p>
            <a:pPr algn="ctr"/>
            <a:endPara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47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-конечная звезда 7"/>
          <p:cNvSpPr/>
          <p:nvPr/>
        </p:nvSpPr>
        <p:spPr>
          <a:xfrm>
            <a:off x="1042988" y="188913"/>
            <a:ext cx="6985000" cy="6451600"/>
          </a:xfrm>
          <a:prstGeom prst="star8">
            <a:avLst>
              <a:gd name="adj" fmla="val 218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2987675" y="1989138"/>
            <a:ext cx="3052763" cy="28797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151188" y="2906713"/>
            <a:ext cx="1412875" cy="522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151188" y="3403600"/>
            <a:ext cx="1450975" cy="530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895725" y="3429000"/>
            <a:ext cx="619125" cy="136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4564063" y="3414713"/>
            <a:ext cx="604837" cy="1382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4622800" y="3429000"/>
            <a:ext cx="1331913" cy="446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4559300" y="2906713"/>
            <a:ext cx="1323975" cy="488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4559300" y="2116138"/>
            <a:ext cx="517525" cy="1298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946525" y="2116138"/>
            <a:ext cx="568325" cy="127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8" name="TextBox 28"/>
          <p:cNvSpPr txBox="1">
            <a:spLocks noChangeArrowheads="1"/>
          </p:cNvSpPr>
          <p:nvPr/>
        </p:nvSpPr>
        <p:spPr bwMode="auto">
          <a:xfrm>
            <a:off x="3276600" y="2660650"/>
            <a:ext cx="8048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Интерес</a:t>
            </a:r>
          </a:p>
        </p:txBody>
      </p:sp>
      <p:sp>
        <p:nvSpPr>
          <p:cNvPr id="4109" name="TextBox 39"/>
          <p:cNvSpPr txBox="1">
            <a:spLocks noChangeArrowheads="1"/>
          </p:cNvSpPr>
          <p:nvPr/>
        </p:nvSpPr>
        <p:spPr bwMode="auto">
          <a:xfrm>
            <a:off x="4205288" y="2236788"/>
            <a:ext cx="660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Восторг</a:t>
            </a:r>
          </a:p>
        </p:txBody>
      </p:sp>
      <p:sp>
        <p:nvSpPr>
          <p:cNvPr id="4110" name="TextBox 40"/>
          <p:cNvSpPr txBox="1">
            <a:spLocks noChangeArrowheads="1"/>
          </p:cNvSpPr>
          <p:nvPr/>
        </p:nvSpPr>
        <p:spPr bwMode="auto">
          <a:xfrm>
            <a:off x="4818063" y="2668588"/>
            <a:ext cx="1016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Восхищение</a:t>
            </a:r>
          </a:p>
        </p:txBody>
      </p:sp>
      <p:sp>
        <p:nvSpPr>
          <p:cNvPr id="4111" name="TextBox 41"/>
          <p:cNvSpPr txBox="1">
            <a:spLocks noChangeArrowheads="1"/>
          </p:cNvSpPr>
          <p:nvPr/>
        </p:nvSpPr>
        <p:spPr bwMode="auto">
          <a:xfrm>
            <a:off x="5003800" y="3230563"/>
            <a:ext cx="8794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Ужас</a:t>
            </a:r>
          </a:p>
        </p:txBody>
      </p:sp>
      <p:sp>
        <p:nvSpPr>
          <p:cNvPr id="4112" name="TextBox 42"/>
          <p:cNvSpPr txBox="1">
            <a:spLocks noChangeArrowheads="1"/>
          </p:cNvSpPr>
          <p:nvPr/>
        </p:nvSpPr>
        <p:spPr bwMode="auto">
          <a:xfrm>
            <a:off x="4818063" y="3933825"/>
            <a:ext cx="11366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Изумление</a:t>
            </a:r>
          </a:p>
        </p:txBody>
      </p:sp>
      <p:sp>
        <p:nvSpPr>
          <p:cNvPr id="4113" name="TextBox 43"/>
          <p:cNvSpPr txBox="1">
            <a:spLocks noChangeArrowheads="1"/>
          </p:cNvSpPr>
          <p:nvPr/>
        </p:nvSpPr>
        <p:spPr bwMode="auto">
          <a:xfrm>
            <a:off x="4300538" y="4425950"/>
            <a:ext cx="5445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Горе</a:t>
            </a:r>
          </a:p>
        </p:txBody>
      </p:sp>
      <p:sp>
        <p:nvSpPr>
          <p:cNvPr id="4114" name="TextBox 46"/>
          <p:cNvSpPr txBox="1">
            <a:spLocks noChangeArrowheads="1"/>
          </p:cNvSpPr>
          <p:nvPr/>
        </p:nvSpPr>
        <p:spPr bwMode="auto">
          <a:xfrm>
            <a:off x="3203848" y="3983038"/>
            <a:ext cx="10220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dirty="0" smtClean="0"/>
              <a:t>Отвращение</a:t>
            </a:r>
            <a:endParaRPr lang="ru-RU" sz="1000" dirty="0"/>
          </a:p>
        </p:txBody>
      </p:sp>
      <p:sp>
        <p:nvSpPr>
          <p:cNvPr id="4115" name="TextBox 47"/>
          <p:cNvSpPr txBox="1">
            <a:spLocks noChangeArrowheads="1"/>
          </p:cNvSpPr>
          <p:nvPr/>
        </p:nvSpPr>
        <p:spPr bwMode="auto">
          <a:xfrm>
            <a:off x="3049588" y="3306763"/>
            <a:ext cx="10937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Ярость</a:t>
            </a:r>
          </a:p>
        </p:txBody>
      </p:sp>
      <p:sp>
        <p:nvSpPr>
          <p:cNvPr id="49" name="Дуга 48"/>
          <p:cNvSpPr/>
          <p:nvPr/>
        </p:nvSpPr>
        <p:spPr>
          <a:xfrm>
            <a:off x="6564313" y="3068638"/>
            <a:ext cx="288925" cy="136842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Дуга 49"/>
          <p:cNvSpPr/>
          <p:nvPr/>
        </p:nvSpPr>
        <p:spPr>
          <a:xfrm>
            <a:off x="5834063" y="1589088"/>
            <a:ext cx="561975" cy="893762"/>
          </a:xfrm>
          <a:prstGeom prst="arc">
            <a:avLst>
              <a:gd name="adj1" fmla="val 15277408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Дуга 58"/>
          <p:cNvSpPr/>
          <p:nvPr/>
        </p:nvSpPr>
        <p:spPr>
          <a:xfrm flipH="1" flipV="1">
            <a:off x="2682875" y="4143375"/>
            <a:ext cx="930275" cy="1081088"/>
          </a:xfrm>
          <a:prstGeom prst="arc">
            <a:avLst>
              <a:gd name="adj1" fmla="val 17032877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Дуга 59"/>
          <p:cNvSpPr/>
          <p:nvPr/>
        </p:nvSpPr>
        <p:spPr>
          <a:xfrm flipH="1">
            <a:off x="2195513" y="3068638"/>
            <a:ext cx="288925" cy="122396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Дуга 60"/>
          <p:cNvSpPr/>
          <p:nvPr/>
        </p:nvSpPr>
        <p:spPr>
          <a:xfrm flipH="1">
            <a:off x="2611438" y="1589088"/>
            <a:ext cx="665162" cy="89376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Дуга 61"/>
          <p:cNvSpPr/>
          <p:nvPr/>
        </p:nvSpPr>
        <p:spPr>
          <a:xfrm flipH="1">
            <a:off x="4144963" y="1125538"/>
            <a:ext cx="747712" cy="647700"/>
          </a:xfrm>
          <a:prstGeom prst="arc">
            <a:avLst>
              <a:gd name="adj1" fmla="val 11285569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Дуга 62"/>
          <p:cNvSpPr/>
          <p:nvPr/>
        </p:nvSpPr>
        <p:spPr>
          <a:xfrm flipH="1" flipV="1">
            <a:off x="4183063" y="5373688"/>
            <a:ext cx="661987" cy="358775"/>
          </a:xfrm>
          <a:prstGeom prst="arc">
            <a:avLst>
              <a:gd name="adj1" fmla="val 10710401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Дуга 63"/>
          <p:cNvSpPr/>
          <p:nvPr/>
        </p:nvSpPr>
        <p:spPr>
          <a:xfrm flipV="1">
            <a:off x="5407025" y="4470400"/>
            <a:ext cx="1019175" cy="65405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25" name="TextBox 65"/>
          <p:cNvSpPr txBox="1">
            <a:spLocks noChangeArrowheads="1"/>
          </p:cNvSpPr>
          <p:nvPr/>
        </p:nvSpPr>
        <p:spPr bwMode="auto">
          <a:xfrm>
            <a:off x="4081463" y="1449388"/>
            <a:ext cx="9223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Радость</a:t>
            </a:r>
          </a:p>
        </p:txBody>
      </p:sp>
      <p:sp>
        <p:nvSpPr>
          <p:cNvPr id="4126" name="TextBox 66"/>
          <p:cNvSpPr txBox="1">
            <a:spLocks noChangeArrowheads="1"/>
          </p:cNvSpPr>
          <p:nvPr/>
        </p:nvSpPr>
        <p:spPr bwMode="auto">
          <a:xfrm>
            <a:off x="5443538" y="1989138"/>
            <a:ext cx="952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Доверие</a:t>
            </a:r>
          </a:p>
        </p:txBody>
      </p:sp>
      <p:sp>
        <p:nvSpPr>
          <p:cNvPr id="4127" name="TextBox 67"/>
          <p:cNvSpPr txBox="1">
            <a:spLocks noChangeArrowheads="1"/>
          </p:cNvSpPr>
          <p:nvPr/>
        </p:nvSpPr>
        <p:spPr bwMode="auto">
          <a:xfrm>
            <a:off x="6040438" y="3249613"/>
            <a:ext cx="81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Страх</a:t>
            </a:r>
          </a:p>
        </p:txBody>
      </p:sp>
      <p:sp>
        <p:nvSpPr>
          <p:cNvPr id="4128" name="TextBox 68"/>
          <p:cNvSpPr txBox="1">
            <a:spLocks noChangeArrowheads="1"/>
          </p:cNvSpPr>
          <p:nvPr/>
        </p:nvSpPr>
        <p:spPr bwMode="auto">
          <a:xfrm>
            <a:off x="5407025" y="4560888"/>
            <a:ext cx="11572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Удивление</a:t>
            </a:r>
          </a:p>
        </p:txBody>
      </p:sp>
      <p:sp>
        <p:nvSpPr>
          <p:cNvPr id="4129" name="TextBox 69"/>
          <p:cNvSpPr txBox="1">
            <a:spLocks noChangeArrowheads="1"/>
          </p:cNvSpPr>
          <p:nvPr/>
        </p:nvSpPr>
        <p:spPr bwMode="auto">
          <a:xfrm>
            <a:off x="4202113" y="5073650"/>
            <a:ext cx="72072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Грусть</a:t>
            </a:r>
          </a:p>
        </p:txBody>
      </p:sp>
      <p:sp>
        <p:nvSpPr>
          <p:cNvPr id="4130" name="TextBox 70"/>
          <p:cNvSpPr txBox="1">
            <a:spLocks noChangeArrowheads="1"/>
          </p:cNvSpPr>
          <p:nvPr/>
        </p:nvSpPr>
        <p:spPr bwMode="auto">
          <a:xfrm>
            <a:off x="2327275" y="3352800"/>
            <a:ext cx="8239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Гнев</a:t>
            </a:r>
          </a:p>
        </p:txBody>
      </p:sp>
      <p:sp>
        <p:nvSpPr>
          <p:cNvPr id="4131" name="TextBox 71"/>
          <p:cNvSpPr txBox="1">
            <a:spLocks noChangeArrowheads="1"/>
          </p:cNvSpPr>
          <p:nvPr/>
        </p:nvSpPr>
        <p:spPr bwMode="auto">
          <a:xfrm>
            <a:off x="2649538" y="4560888"/>
            <a:ext cx="9969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dirty="0" smtClean="0"/>
              <a:t>Презрение</a:t>
            </a:r>
            <a:endParaRPr lang="ru-RU" sz="1000" dirty="0"/>
          </a:p>
        </p:txBody>
      </p:sp>
      <p:sp>
        <p:nvSpPr>
          <p:cNvPr id="4132" name="TextBox 72"/>
          <p:cNvSpPr txBox="1">
            <a:spLocks noChangeArrowheads="1"/>
          </p:cNvSpPr>
          <p:nvPr/>
        </p:nvSpPr>
        <p:spPr bwMode="auto">
          <a:xfrm>
            <a:off x="1403350" y="3290888"/>
            <a:ext cx="10080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Досада</a:t>
            </a:r>
          </a:p>
        </p:txBody>
      </p:sp>
      <p:sp>
        <p:nvSpPr>
          <p:cNvPr id="4133" name="TextBox 73"/>
          <p:cNvSpPr txBox="1">
            <a:spLocks noChangeArrowheads="1"/>
          </p:cNvSpPr>
          <p:nvPr/>
        </p:nvSpPr>
        <p:spPr bwMode="auto">
          <a:xfrm>
            <a:off x="1763713" y="1341438"/>
            <a:ext cx="1295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Настороженность</a:t>
            </a:r>
          </a:p>
        </p:txBody>
      </p:sp>
      <p:sp>
        <p:nvSpPr>
          <p:cNvPr id="4134" name="TextBox 74"/>
          <p:cNvSpPr txBox="1">
            <a:spLocks noChangeArrowheads="1"/>
          </p:cNvSpPr>
          <p:nvPr/>
        </p:nvSpPr>
        <p:spPr bwMode="auto">
          <a:xfrm>
            <a:off x="3770313" y="757238"/>
            <a:ext cx="14970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Удовлетворенность</a:t>
            </a:r>
          </a:p>
        </p:txBody>
      </p:sp>
      <p:sp>
        <p:nvSpPr>
          <p:cNvPr id="4135" name="TextBox 75"/>
          <p:cNvSpPr txBox="1">
            <a:spLocks noChangeArrowheads="1"/>
          </p:cNvSpPr>
          <p:nvPr/>
        </p:nvSpPr>
        <p:spPr bwMode="auto">
          <a:xfrm>
            <a:off x="6089650" y="1449388"/>
            <a:ext cx="9064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Принятие</a:t>
            </a:r>
          </a:p>
        </p:txBody>
      </p:sp>
      <p:sp>
        <p:nvSpPr>
          <p:cNvPr id="4136" name="TextBox 76"/>
          <p:cNvSpPr txBox="1">
            <a:spLocks noChangeArrowheads="1"/>
          </p:cNvSpPr>
          <p:nvPr/>
        </p:nvSpPr>
        <p:spPr bwMode="auto">
          <a:xfrm>
            <a:off x="6853238" y="3241675"/>
            <a:ext cx="8143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Тревога</a:t>
            </a:r>
          </a:p>
        </p:txBody>
      </p:sp>
      <p:sp>
        <p:nvSpPr>
          <p:cNvPr id="4137" name="TextBox 77"/>
          <p:cNvSpPr txBox="1">
            <a:spLocks noChangeArrowheads="1"/>
          </p:cNvSpPr>
          <p:nvPr/>
        </p:nvSpPr>
        <p:spPr bwMode="auto">
          <a:xfrm>
            <a:off x="6040438" y="5224463"/>
            <a:ext cx="11953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Возбуждение</a:t>
            </a:r>
          </a:p>
        </p:txBody>
      </p:sp>
      <p:sp>
        <p:nvSpPr>
          <p:cNvPr id="4138" name="TextBox 78"/>
          <p:cNvSpPr txBox="1">
            <a:spLocks noChangeArrowheads="1"/>
          </p:cNvSpPr>
          <p:nvPr/>
        </p:nvSpPr>
        <p:spPr bwMode="auto">
          <a:xfrm>
            <a:off x="4225925" y="5741988"/>
            <a:ext cx="6619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Печаль</a:t>
            </a:r>
          </a:p>
        </p:txBody>
      </p:sp>
      <p:sp>
        <p:nvSpPr>
          <p:cNvPr id="4139" name="TextBox 79"/>
          <p:cNvSpPr txBox="1">
            <a:spLocks noChangeArrowheads="1"/>
          </p:cNvSpPr>
          <p:nvPr/>
        </p:nvSpPr>
        <p:spPr bwMode="auto">
          <a:xfrm>
            <a:off x="2339975" y="5124450"/>
            <a:ext cx="6477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Скука</a:t>
            </a:r>
          </a:p>
        </p:txBody>
      </p:sp>
      <p:sp>
        <p:nvSpPr>
          <p:cNvPr id="4140" name="TextBox 80"/>
          <p:cNvSpPr txBox="1">
            <a:spLocks noChangeArrowheads="1"/>
          </p:cNvSpPr>
          <p:nvPr/>
        </p:nvSpPr>
        <p:spPr bwMode="auto">
          <a:xfrm>
            <a:off x="971550" y="635000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Шизоид</a:t>
            </a:r>
          </a:p>
        </p:txBody>
      </p:sp>
      <p:sp>
        <p:nvSpPr>
          <p:cNvPr id="4141" name="TextBox 81"/>
          <p:cNvSpPr txBox="1">
            <a:spLocks noChangeArrowheads="1"/>
          </p:cNvSpPr>
          <p:nvPr/>
        </p:nvSpPr>
        <p:spPr bwMode="auto">
          <a:xfrm>
            <a:off x="3906838" y="79375"/>
            <a:ext cx="1223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Истероид</a:t>
            </a:r>
          </a:p>
        </p:txBody>
      </p:sp>
      <p:sp>
        <p:nvSpPr>
          <p:cNvPr id="4142" name="TextBox 82"/>
          <p:cNvSpPr txBox="1">
            <a:spLocks noChangeArrowheads="1"/>
          </p:cNvSpPr>
          <p:nvPr/>
        </p:nvSpPr>
        <p:spPr bwMode="auto">
          <a:xfrm>
            <a:off x="6745288" y="757238"/>
            <a:ext cx="1030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Эмотив</a:t>
            </a:r>
          </a:p>
        </p:txBody>
      </p:sp>
      <p:sp>
        <p:nvSpPr>
          <p:cNvPr id="4143" name="TextBox 83"/>
          <p:cNvSpPr txBox="1">
            <a:spLocks noChangeArrowheads="1"/>
          </p:cNvSpPr>
          <p:nvPr/>
        </p:nvSpPr>
        <p:spPr bwMode="auto">
          <a:xfrm>
            <a:off x="7726363" y="3168650"/>
            <a:ext cx="1512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Тревожно-мнительный</a:t>
            </a:r>
          </a:p>
        </p:txBody>
      </p:sp>
      <p:sp>
        <p:nvSpPr>
          <p:cNvPr id="4144" name="TextBox 84"/>
          <p:cNvSpPr txBox="1">
            <a:spLocks noChangeArrowheads="1"/>
          </p:cNvSpPr>
          <p:nvPr/>
        </p:nvSpPr>
        <p:spPr bwMode="auto">
          <a:xfrm>
            <a:off x="6751638" y="5864225"/>
            <a:ext cx="1341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Гипертим</a:t>
            </a:r>
          </a:p>
        </p:txBody>
      </p:sp>
      <p:sp>
        <p:nvSpPr>
          <p:cNvPr id="4145" name="TextBox 85"/>
          <p:cNvSpPr txBox="1">
            <a:spLocks noChangeArrowheads="1"/>
          </p:cNvSpPr>
          <p:nvPr/>
        </p:nvSpPr>
        <p:spPr bwMode="auto">
          <a:xfrm>
            <a:off x="3703638" y="6211888"/>
            <a:ext cx="1676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Депрессивно-печальный</a:t>
            </a:r>
          </a:p>
        </p:txBody>
      </p:sp>
      <p:sp>
        <p:nvSpPr>
          <p:cNvPr id="4146" name="TextBox 86"/>
          <p:cNvSpPr txBox="1">
            <a:spLocks noChangeArrowheads="1"/>
          </p:cNvSpPr>
          <p:nvPr/>
        </p:nvSpPr>
        <p:spPr bwMode="auto">
          <a:xfrm>
            <a:off x="828675" y="5741988"/>
            <a:ext cx="129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Параноял</a:t>
            </a:r>
          </a:p>
        </p:txBody>
      </p:sp>
      <p:sp>
        <p:nvSpPr>
          <p:cNvPr id="4147" name="TextBox 87"/>
          <p:cNvSpPr txBox="1">
            <a:spLocks noChangeArrowheads="1"/>
          </p:cNvSpPr>
          <p:nvPr/>
        </p:nvSpPr>
        <p:spPr bwMode="auto">
          <a:xfrm>
            <a:off x="-36513" y="3244850"/>
            <a:ext cx="1584326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Эпилептоид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71800" y="198884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Ожидание</a:t>
            </a:r>
            <a:endParaRPr lang="ru-RU" sz="1200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6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23728" y="332656"/>
            <a:ext cx="4680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Эмблемы и выражения лица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196752"/>
            <a:ext cx="74888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i="1" dirty="0">
                <a:latin typeface="CustomSerif" charset="0"/>
              </a:rPr>
              <a:t>Эмблемы</a:t>
            </a:r>
            <a:r>
              <a:rPr lang="ru-RU" sz="2600" dirty="0">
                <a:latin typeface="CustomSerif" charset="0"/>
              </a:rPr>
              <a:t> — это невербальные действия, для которых существуют прямые словарные эквиваленты, у них есть словарная дефиниция (состоит из слова или двух или может быть выражена фразой), и они знакомы представителям культуры или субкультуры Если действие можно заменить одним словом или несколькими без изменения передаваемой информации, это эмблема.</a:t>
            </a:r>
            <a:endParaRPr lang="ru-RU" sz="26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546531"/>
            <a:ext cx="2728422" cy="181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4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268760"/>
            <a:ext cx="66247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ustomSerif" charset="0"/>
              </a:rPr>
              <a:t>Эмоции и эмблемы </a:t>
            </a:r>
            <a:r>
              <a:rPr lang="ru-RU" sz="2800" dirty="0">
                <a:latin typeface="CustomSerif" charset="0"/>
              </a:rPr>
              <a:t>различаются по трем </a:t>
            </a:r>
            <a:r>
              <a:rPr lang="ru-RU" sz="2800" dirty="0" smtClean="0">
                <a:latin typeface="CustomSerif" charset="0"/>
              </a:rPr>
              <a:t>признакам:</a:t>
            </a:r>
          </a:p>
          <a:p>
            <a:r>
              <a:rPr lang="ru-RU" sz="2800" dirty="0" smtClean="0">
                <a:latin typeface="CustomSerif" charset="0"/>
              </a:rPr>
              <a:t>— </a:t>
            </a:r>
            <a:r>
              <a:rPr lang="ru-RU" sz="2800" dirty="0">
                <a:latin typeface="CustomSerif" charset="0"/>
              </a:rPr>
              <a:t>движениями тела, </a:t>
            </a:r>
            <a:endParaRPr lang="ru-RU" sz="2800" dirty="0" smtClean="0">
              <a:latin typeface="CustomSerif" charset="0"/>
            </a:endParaRPr>
          </a:p>
          <a:p>
            <a:r>
              <a:rPr lang="ru-RU" sz="2800" dirty="0">
                <a:latin typeface="CustomSerif" charset="0"/>
              </a:rPr>
              <a:t>— </a:t>
            </a:r>
            <a:r>
              <a:rPr lang="ru-RU" sz="2800" dirty="0" smtClean="0">
                <a:latin typeface="CustomSerif" charset="0"/>
              </a:rPr>
              <a:t> сообщениями</a:t>
            </a:r>
            <a:r>
              <a:rPr lang="ru-RU" sz="2800" dirty="0">
                <a:latin typeface="CustomSerif" charset="0"/>
              </a:rPr>
              <a:t>, которые передают, </a:t>
            </a:r>
            <a:endParaRPr lang="ru-RU" sz="2800" dirty="0" smtClean="0">
              <a:latin typeface="CustomSerif" charset="0"/>
            </a:endParaRPr>
          </a:p>
          <a:p>
            <a:r>
              <a:rPr lang="ru-RU" sz="2800" dirty="0">
                <a:latin typeface="CustomSerif" charset="0"/>
              </a:rPr>
              <a:t>— </a:t>
            </a:r>
            <a:r>
              <a:rPr lang="ru-RU" sz="2800" dirty="0" smtClean="0">
                <a:latin typeface="CustomSerif" charset="0"/>
              </a:rPr>
              <a:t>и</a:t>
            </a:r>
            <a:r>
              <a:rPr lang="ru-RU" sz="2800" dirty="0">
                <a:latin typeface="CustomSerif" charset="0"/>
              </a:rPr>
              <a:t> тем, как их используют. </a:t>
            </a:r>
            <a:endParaRPr lang="ru-RU" sz="2800" dirty="0" smtClean="0">
              <a:latin typeface="CustomSerif" charset="0"/>
            </a:endParaRPr>
          </a:p>
          <a:p>
            <a:endParaRPr lang="ru-RU" sz="2800" dirty="0">
              <a:latin typeface="CustomSerif" charset="0"/>
            </a:endParaRPr>
          </a:p>
          <a:p>
            <a:r>
              <a:rPr lang="ru-RU" sz="2800" dirty="0" smtClean="0">
                <a:latin typeface="CustomSerif" charset="0"/>
              </a:rPr>
              <a:t>Эмблемы </a:t>
            </a:r>
            <a:r>
              <a:rPr lang="ru-RU" sz="2800" dirty="0">
                <a:latin typeface="CustomSerif" charset="0"/>
              </a:rPr>
              <a:t>могут выражаться с помощью любой части тела, но чаще всего с помощью движений рук. </a:t>
            </a:r>
            <a:r>
              <a:rPr lang="ru-RU" sz="2800" dirty="0" smtClean="0">
                <a:latin typeface="CustomSerif" charset="0"/>
              </a:rPr>
              <a:t>Хотя нередко </a:t>
            </a:r>
            <a:r>
              <a:rPr lang="mr-IN" sz="2800" dirty="0" smtClean="0">
                <a:latin typeface="CustomSerif" charset="0"/>
              </a:rPr>
              <a:t>–</a:t>
            </a:r>
            <a:r>
              <a:rPr lang="ru-RU" sz="2800" dirty="0" smtClean="0">
                <a:latin typeface="CustomSerif" charset="0"/>
              </a:rPr>
              <a:t> и лица.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332656"/>
            <a:ext cx="4680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Эмблемы и выражения лица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56911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268760"/>
            <a:ext cx="66247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Лицо</a:t>
            </a:r>
            <a:r>
              <a:rPr lang="ru-RU" sz="2800" dirty="0"/>
              <a:t> — это «полигон», где действуют </a:t>
            </a:r>
            <a:endParaRPr lang="ru-RU" sz="2800" dirty="0" smtClean="0"/>
          </a:p>
          <a:p>
            <a:pPr marL="457200" indent="-457200">
              <a:buFontTx/>
              <a:buChar char="-"/>
            </a:pPr>
            <a:r>
              <a:rPr lang="ru-RU" sz="2800" i="1" dirty="0" smtClean="0"/>
              <a:t>иллюстраторы</a:t>
            </a:r>
            <a:r>
              <a:rPr lang="ru-RU" sz="2800" dirty="0"/>
              <a:t> (например, с помощью движений бровей усиливается значение сообщения), </a:t>
            </a:r>
            <a:endParaRPr lang="ru-RU" sz="2800" dirty="0" smtClean="0"/>
          </a:p>
          <a:p>
            <a:pPr marL="457200" indent="-457200">
              <a:buFontTx/>
              <a:buChar char="-"/>
            </a:pPr>
            <a:r>
              <a:rPr lang="ru-RU" sz="2800" i="1" dirty="0" smtClean="0"/>
              <a:t>регуляторы</a:t>
            </a:r>
            <a:r>
              <a:rPr lang="ru-RU" sz="2800" dirty="0"/>
              <a:t> (в основном когда человек бросает на что-то быстрый взгляд) и </a:t>
            </a:r>
            <a:endParaRPr lang="ru-RU" sz="2800" dirty="0" smtClean="0"/>
          </a:p>
          <a:p>
            <a:pPr marL="457200" indent="-457200">
              <a:buFontTx/>
              <a:buChar char="-"/>
            </a:pPr>
            <a:r>
              <a:rPr lang="ru-RU" sz="2800" i="1" dirty="0" smtClean="0"/>
              <a:t>эмблемы</a:t>
            </a:r>
            <a:r>
              <a:rPr lang="ru-RU" sz="2800" dirty="0"/>
              <a:t> (например, когда человек подмигивает или показывает язык).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064214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268760"/>
            <a:ext cx="66247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Эмблемы не возникают, когда человек ни с кем не общается (поскольку эмблемы используются для того, чтобы передать сообщение собеседнику). </a:t>
            </a:r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Выражения </a:t>
            </a:r>
            <a:r>
              <a:rPr lang="ru-RU" sz="2800" dirty="0"/>
              <a:t>эмоций могут возникнуть, когда человек совсем один, например, когда он смотрит телевизор.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60733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68760"/>
            <a:ext cx="86409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/>
              <a:t>Эмблемы часто используются, когда люди не могут использовать слова (они далеко друг от друга, из-за шума или потому что нужно соблюдать тишину), но они возникают и в сочетании с речью. </a:t>
            </a:r>
            <a:endParaRPr lang="ru-RU" sz="2600" dirty="0" smtClean="0"/>
          </a:p>
          <a:p>
            <a:endParaRPr lang="ru-RU" sz="2600" dirty="0" smtClean="0"/>
          </a:p>
          <a:p>
            <a:r>
              <a:rPr lang="ru-RU" sz="2600" dirty="0" smtClean="0"/>
              <a:t>Выражение </a:t>
            </a:r>
            <a:r>
              <a:rPr lang="ru-RU" sz="2600" dirty="0"/>
              <a:t>эмоций, связанных с общением, происходит сдержанно в присутствии другого человека, поскольку необходимо соблюдать правила выражения эмоций, но они проявляются в речи. Люди обычно осознают свои эмблемы и знают, когда использовать их.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6601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268760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/>
              <a:t>Эмблематическое выражение эмоций внешне значительно отличается и от реального выражения эмоций, и от симуляции.</a:t>
            </a:r>
            <a:endParaRPr lang="ru-RU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16" y="2911972"/>
            <a:ext cx="4716016" cy="31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48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798" y="847155"/>
            <a:ext cx="5922404" cy="39778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5616" y="4949899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Resting</a:t>
            </a:r>
            <a:r>
              <a:rPr lang="ru-RU" dirty="0"/>
              <a:t> </a:t>
            </a:r>
            <a:r>
              <a:rPr lang="ru-RU" dirty="0" err="1"/>
              <a:t>Bitch</a:t>
            </a:r>
            <a:r>
              <a:rPr lang="ru-RU" dirty="0"/>
              <a:t> </a:t>
            </a:r>
            <a:r>
              <a:rPr lang="ru-RU" dirty="0" err="1"/>
              <a:t>Face</a:t>
            </a:r>
            <a:r>
              <a:rPr lang="ru-RU" dirty="0"/>
              <a:t> - так называют презрительное выражение лица, проявляющееся в моменты, когда человек расслаблен или уверен, что на него никто не смотрит. </a:t>
            </a:r>
          </a:p>
        </p:txBody>
      </p:sp>
    </p:spTree>
    <p:extLst>
      <p:ext uri="{BB962C8B-B14F-4D97-AF65-F5344CB8AC3E}">
        <p14:creationId xmlns:p14="http://schemas.microsoft.com/office/powerpoint/2010/main" val="226438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67644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Эмблемы и выражения лица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94989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Примерно так мы выглядим, когда стараемся за улыбкой скрыть страх и физическое перенапряжение.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826393"/>
            <a:ext cx="5244463" cy="39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вгений\Documents\Рабочая папка\Фото\003564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0"/>
            <a:ext cx="8388350" cy="6935788"/>
          </a:xfrm>
          <a:noFill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57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Подавление гнева</a:t>
            </a:r>
          </a:p>
        </p:txBody>
      </p:sp>
      <p:pic>
        <p:nvPicPr>
          <p:cNvPr id="99331" name="Picture 3" descr="Картинка 36 из 57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2060575"/>
            <a:ext cx="6624638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6195830"/>
      </p:ext>
    </p:extLst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Нейтральное лицо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844675"/>
            <a:ext cx="4352925" cy="429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5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i="1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Трансовое</a:t>
            </a: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состояние</a:t>
            </a:r>
          </a:p>
        </p:txBody>
      </p:sp>
      <p:pic>
        <p:nvPicPr>
          <p:cNvPr id="9219" name="Picture 2" descr="C:\Users\Оля\Desktop\12gipnoz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t="632"/>
          <a:stretch>
            <a:fillRect/>
          </a:stretch>
        </p:blipFill>
        <p:spPr>
          <a:xfrm>
            <a:off x="6012160" y="1759330"/>
            <a:ext cx="2982913" cy="3846512"/>
          </a:xfrm>
          <a:effectLst>
            <a:softEdge rad="112500"/>
          </a:effectLst>
        </p:spPr>
      </p:pic>
      <p:pic>
        <p:nvPicPr>
          <p:cNvPr id="9220" name="Picture 3" descr="C:\Users\Оля\Desktop\1513201.2.3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9" t="861" r="38659" b="23540"/>
          <a:stretch/>
        </p:blipFill>
        <p:spPr bwMode="auto">
          <a:xfrm>
            <a:off x="107504" y="1916831"/>
            <a:ext cx="2568813" cy="3540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:\Users\Asus\Desktop\Вероника\a_8e6229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14" y="2128597"/>
            <a:ext cx="3123596" cy="3107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11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i="1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Трансовое</a:t>
            </a: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состояние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smtClean="0"/>
              <a:t>фиксация взгляда</a:t>
            </a:r>
          </a:p>
          <a:p>
            <a:r>
              <a:rPr lang="ru-RU" sz="2000" smtClean="0"/>
              <a:t>расширение либо сужение зрачков</a:t>
            </a:r>
          </a:p>
          <a:p>
            <a:r>
              <a:rPr lang="ru-RU" sz="2000" smtClean="0"/>
              <a:t>замедление глотательного и мигательного рефлексов</a:t>
            </a:r>
          </a:p>
          <a:p>
            <a:r>
              <a:rPr lang="ru-RU" sz="2000" smtClean="0"/>
              <a:t>замедление и углубление дыхания</a:t>
            </a:r>
          </a:p>
          <a:p>
            <a:r>
              <a:rPr lang="ru-RU" sz="2000" smtClean="0"/>
              <a:t>замедление частоты сердцебиения</a:t>
            </a:r>
          </a:p>
          <a:p>
            <a:r>
              <a:rPr lang="ru-RU" sz="2000" smtClean="0"/>
              <a:t>снижение реакции на внешние раздражители</a:t>
            </a:r>
          </a:p>
          <a:p>
            <a:r>
              <a:rPr lang="ru-RU" sz="2000" smtClean="0"/>
              <a:t>мышечная релаксация</a:t>
            </a:r>
          </a:p>
          <a:p>
            <a:r>
              <a:rPr lang="ru-RU" sz="2000" smtClean="0"/>
              <a:t>разглаживание складок на лице</a:t>
            </a:r>
          </a:p>
          <a:p>
            <a:r>
              <a:rPr lang="ru-RU" sz="2000" smtClean="0"/>
              <a:t>задержка моторных реакций</a:t>
            </a:r>
          </a:p>
          <a:p>
            <a:pPr>
              <a:buFont typeface="Arial" charset="0"/>
              <a:buNone/>
            </a:pPr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6012160" y="6307397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err="1" smtClean="0"/>
              <a:t>А.Филатов</a:t>
            </a:r>
            <a:r>
              <a:rPr lang="ru-RU" dirty="0" smtClean="0"/>
              <a:t>. </a:t>
            </a:r>
            <a:r>
              <a:rPr lang="ru-RU" dirty="0" err="1" smtClean="0"/>
              <a:t>Профайлинг</a:t>
            </a:r>
            <a:r>
              <a:rPr lang="ru-RU" dirty="0" smtClean="0"/>
              <a:t>, </a:t>
            </a:r>
            <a:r>
              <a:rPr lang="ru-RU" dirty="0" err="1" smtClean="0"/>
              <a:t>нейротехнлогии</a:t>
            </a:r>
            <a:r>
              <a:rPr lang="ru-RU" dirty="0" smtClean="0"/>
              <a:t> и </a:t>
            </a:r>
            <a:r>
              <a:rPr lang="ru-RU" dirty="0" err="1" smtClean="0"/>
              <a:t>детекция</a:t>
            </a:r>
            <a:r>
              <a:rPr lang="ru-RU" dirty="0" smtClean="0"/>
              <a:t> лжи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230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755650" y="14843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Аффекты</a:t>
            </a:r>
            <a:br>
              <a:rPr lang="ru-RU" sz="54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интенсивные эмоциональные состояния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57313" y="3286125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8 базовых аффектов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76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1. Ярость</a:t>
            </a:r>
            <a:endParaRPr lang="ru-RU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225" y="1677988"/>
            <a:ext cx="5543550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3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i="1" smtClean="0">
                <a:solidFill>
                  <a:srgbClr val="000066"/>
                </a:solidFill>
                <a:latin typeface="Arial Black" pitchFamily="34" charset="0"/>
              </a:rPr>
              <a:t>Ярость</a:t>
            </a: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2" cstate="print"/>
          <a:srcRect l="26283" t="11438" r="21693" b="6250"/>
          <a:stretch>
            <a:fillRect/>
          </a:stretch>
        </p:blipFill>
        <p:spPr bwMode="auto">
          <a:xfrm>
            <a:off x="395288" y="2276475"/>
            <a:ext cx="3783012" cy="336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12" name="Picture 4" descr="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557338"/>
            <a:ext cx="4572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93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i="1" smtClean="0">
                <a:solidFill>
                  <a:srgbClr val="000066"/>
                </a:solidFill>
                <a:latin typeface="Arial Black" pitchFamily="34" charset="0"/>
              </a:rPr>
              <a:t>Ярость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п</a:t>
            </a:r>
            <a:r>
              <a:rPr lang="ru-RU" sz="2800" dirty="0" smtClean="0"/>
              <a:t>оявление препятствия (негативного стимула) непреодолимой силы.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разрядка, агрессивное поведение с высоким уровнем возбуждения</a:t>
            </a:r>
            <a:r>
              <a:rPr lang="en-US" sz="2800" dirty="0" smtClean="0">
                <a:latin typeface="Arial" charset="0"/>
              </a:rPr>
              <a:t>, </a:t>
            </a:r>
            <a:r>
              <a:rPr lang="ru-RU" sz="2800" dirty="0" smtClean="0">
                <a:latin typeface="Arial" charset="0"/>
              </a:rPr>
              <a:t>потеря самоконтроля.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-</a:t>
            </a:r>
            <a:r>
              <a:rPr lang="ru-RU" sz="2800" dirty="0" smtClean="0"/>
              <a:t>4+5+6+7+9+10+12+13 </a:t>
            </a:r>
          </a:p>
          <a:p>
            <a:pPr>
              <a:buFont typeface="Arial" charset="0"/>
              <a:buNone/>
            </a:pPr>
            <a:r>
              <a:rPr lang="ru-RU" sz="2800" dirty="0" smtClean="0"/>
              <a:t>     (подавление  23+24+18+28+22)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5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Бешенство</a:t>
            </a:r>
            <a:r>
              <a:rPr lang="ru-RU" smtClean="0"/>
              <a:t> 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 l="7995" r="5856"/>
          <a:stretch>
            <a:fillRect/>
          </a:stretch>
        </p:blipFill>
        <p:spPr bwMode="auto">
          <a:xfrm>
            <a:off x="2143108" y="1844675"/>
            <a:ext cx="4857784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Бешенство</a:t>
            </a:r>
          </a:p>
        </p:txBody>
      </p:sp>
      <p:pic>
        <p:nvPicPr>
          <p:cNvPr id="55299" name="Picture 4" descr="31-633-beshenstv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334327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6" descr="1274994363_zlost45427(300x238)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785794"/>
            <a:ext cx="3727319" cy="294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1" name="Picture 5" descr="D:\Ника\МАИЛ\картинки эмоций\9771584c0ac3.jpg"/>
          <p:cNvPicPr>
            <a:picLocks noChangeAspect="1" noChangeArrowheads="1"/>
          </p:cNvPicPr>
          <p:nvPr/>
        </p:nvPicPr>
        <p:blipFill>
          <a:blip r:embed="rId6" cstate="print"/>
          <a:srcRect l="22781" t="11285" r="13709" b="40891"/>
          <a:stretch>
            <a:fillRect/>
          </a:stretch>
        </p:blipFill>
        <p:spPr bwMode="auto">
          <a:xfrm>
            <a:off x="3929058" y="3714752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9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Бешенство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п</a:t>
            </a:r>
            <a:r>
              <a:rPr lang="ru-RU" sz="2800" dirty="0" smtClean="0"/>
              <a:t>оявление препятствия (негативного стимула) непреодолимой силы, </a:t>
            </a:r>
            <a:r>
              <a:rPr lang="ru-RU" sz="2800" dirty="0" smtClean="0">
                <a:latin typeface="Arial" charset="0"/>
              </a:rPr>
              <a:t>максимальное нарастание раздражения в результате сильного желания устранения преграды.</a:t>
            </a: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разрядка, потеря самоконтроля.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-</a:t>
            </a:r>
            <a:r>
              <a:rPr lang="ru-RU" sz="2800" dirty="0" smtClean="0"/>
              <a:t>4+5+6+7+9+10+12+13 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9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Подавленный стыд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 cstate="print"/>
          <a:srcRect l="22917" r="22031" b="40749"/>
          <a:stretch>
            <a:fillRect/>
          </a:stretch>
        </p:blipFill>
        <p:spPr bwMode="auto">
          <a:xfrm>
            <a:off x="250825" y="1557338"/>
            <a:ext cx="8713788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837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2. Плач, горе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 l="12601" b="2824"/>
          <a:stretch>
            <a:fillRect/>
          </a:stretch>
        </p:blipFill>
        <p:spPr bwMode="auto">
          <a:xfrm>
            <a:off x="2214563" y="1500188"/>
            <a:ext cx="4764087" cy="450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88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Плач, горе</a:t>
            </a:r>
          </a:p>
        </p:txBody>
      </p:sp>
      <p:pic>
        <p:nvPicPr>
          <p:cNvPr id="19461" name="Picture 5" descr="C:\Users\Asus\Desktop\Вероника\Does-Hating-These-Movies-Make-You-A-Bad-Person-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21800" r="43286"/>
          <a:stretch/>
        </p:blipFill>
        <p:spPr bwMode="auto">
          <a:xfrm>
            <a:off x="4932040" y="1704451"/>
            <a:ext cx="3960440" cy="4530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Asus\Desktop\Вероника\b8c360c16faffecca184db8ea909fcd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 r="17966"/>
          <a:stretch/>
        </p:blipFill>
        <p:spPr bwMode="auto">
          <a:xfrm>
            <a:off x="422922" y="2077523"/>
            <a:ext cx="4509118" cy="4157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Горе</a:t>
            </a:r>
          </a:p>
        </p:txBody>
      </p:sp>
      <p:pic>
        <p:nvPicPr>
          <p:cNvPr id="5" name="Picture 4" descr="Кто на поле громко плачет?"/>
          <p:cNvPicPr>
            <a:picLocks noChangeAspect="1" noChangeArrowheads="1"/>
          </p:cNvPicPr>
          <p:nvPr/>
        </p:nvPicPr>
        <p:blipFill rotWithShape="1">
          <a:blip r:embed="rId3" cstate="print"/>
          <a:srcRect l="37610" r="21314" b="8993"/>
          <a:stretch/>
        </p:blipFill>
        <p:spPr bwMode="auto">
          <a:xfrm>
            <a:off x="5292080" y="1628798"/>
            <a:ext cx="3024336" cy="460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C:\Users\Asus\Desktop\Вероника\zelenaya-milya-3752-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7" r="22196"/>
          <a:stretch/>
        </p:blipFill>
        <p:spPr bwMode="auto">
          <a:xfrm>
            <a:off x="683567" y="1484783"/>
            <a:ext cx="4176465" cy="4711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47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Горе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невосполнимая утрата значимого критерия.</a:t>
            </a:r>
            <a:endParaRPr lang="en-US" sz="2800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призыв о помощи к социуму, максимальная разрядка напряжения, нарастающего в результате частичного (полного) разрушения картины мира.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-</a:t>
            </a:r>
            <a:r>
              <a:rPr lang="ru-RU" sz="2800" dirty="0" smtClean="0"/>
              <a:t>1+6+11+14+15+16+17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275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3. Интерес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1500188"/>
            <a:ext cx="4848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333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857250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Интерес</a:t>
            </a:r>
          </a:p>
        </p:txBody>
      </p:sp>
      <p:pic>
        <p:nvPicPr>
          <p:cNvPr id="152579" name="Picture 3" descr="D:\Ника\МАИЛ\картинки эмоций\0_946bd_e5346a1_L.jpg"/>
          <p:cNvPicPr>
            <a:picLocks noChangeAspect="1" noChangeArrowheads="1"/>
          </p:cNvPicPr>
          <p:nvPr/>
        </p:nvPicPr>
        <p:blipFill>
          <a:blip r:embed="rId2" cstate="print"/>
          <a:srcRect l="34625" t="5005" r="30687" b="31605"/>
          <a:stretch>
            <a:fillRect/>
          </a:stretch>
        </p:blipFill>
        <p:spPr bwMode="auto">
          <a:xfrm>
            <a:off x="5072066" y="1071546"/>
            <a:ext cx="3000396" cy="3081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2582" name="Picture 6" descr="D:\Ника\МАИЛ\картинки эмоций\normal_interest107~3.jpg"/>
          <p:cNvPicPr>
            <a:picLocks noChangeAspect="1" noChangeArrowheads="1"/>
          </p:cNvPicPr>
          <p:nvPr/>
        </p:nvPicPr>
        <p:blipFill>
          <a:blip r:embed="rId3" cstate="print"/>
          <a:srcRect l="17647" t="3907" r="15686" b="19627"/>
          <a:stretch>
            <a:fillRect/>
          </a:stretch>
        </p:blipFill>
        <p:spPr bwMode="auto">
          <a:xfrm>
            <a:off x="5051027" y="4133270"/>
            <a:ext cx="307659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7" descr="C:\Users\Asus\Desktop\Вероника\7ad37b510ba6.png"/>
          <p:cNvPicPr>
            <a:picLocks noChangeAspect="1" noChangeArrowheads="1"/>
          </p:cNvPicPr>
          <p:nvPr/>
        </p:nvPicPr>
        <p:blipFill>
          <a:blip r:embed="rId4" cstate="print"/>
          <a:srcRect l="35974" r="30910"/>
          <a:stretch>
            <a:fillRect/>
          </a:stretch>
        </p:blipFill>
        <p:spPr bwMode="auto">
          <a:xfrm>
            <a:off x="684213" y="1268413"/>
            <a:ext cx="33655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Интерес</a:t>
            </a:r>
            <a:endParaRPr lang="ru-RU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r>
              <a:rPr lang="ru-RU" b="1" dirty="0" smtClean="0">
                <a:latin typeface="Arial" charset="0"/>
              </a:rPr>
              <a:t>Причина состояния</a:t>
            </a:r>
            <a:r>
              <a:rPr lang="ru-RU" dirty="0" smtClean="0">
                <a:latin typeface="Arial" charset="0"/>
              </a:rPr>
              <a:t> – д</a:t>
            </a:r>
            <a:r>
              <a:rPr lang="ru-RU" dirty="0" smtClean="0"/>
              <a:t>олгий стимул, познание стимула, потребность в новизне, знании.</a:t>
            </a:r>
            <a:endParaRPr lang="en-US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Функция </a:t>
            </a:r>
            <a:r>
              <a:rPr lang="ru-RU" dirty="0" smtClean="0">
                <a:latin typeface="Arial" charset="0"/>
              </a:rPr>
              <a:t>– п</a:t>
            </a:r>
            <a:r>
              <a:rPr lang="ru-RU" dirty="0" smtClean="0"/>
              <a:t>огружение в другой опыт и переживание позитивных эмоций, эмоционально-когнитивный процесс.</a:t>
            </a:r>
            <a:endParaRPr lang="ru-RU" dirty="0" smtClean="0">
              <a:latin typeface="Arial" charset="0"/>
            </a:endParaRP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3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4. Ужас</a:t>
            </a:r>
            <a:r>
              <a:rPr lang="ru-RU" smtClean="0"/>
              <a:t> 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713" y="1428750"/>
            <a:ext cx="53387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Ужас</a:t>
            </a:r>
            <a:r>
              <a:rPr lang="ru-RU" smtClean="0"/>
              <a:t> </a:t>
            </a:r>
          </a:p>
        </p:txBody>
      </p:sp>
      <p:pic>
        <p:nvPicPr>
          <p:cNvPr id="26627" name="Picture 5" descr="0_61e76_f58bf60e_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40120"/>
            <a:ext cx="2808312" cy="569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Ника\МАИЛ\картинки эмоций\st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3514" y="1839418"/>
            <a:ext cx="3120894" cy="4298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3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Robert-Plutchik-emotion-whee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1714488"/>
            <a:ext cx="4597382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6195" name="Picture 3" descr="D:\Ника\МАИЛ\картинки эмоций\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466" y="1643050"/>
            <a:ext cx="3807158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2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Ужас</a:t>
            </a:r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82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25538"/>
            <a:ext cx="7559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124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Ужас</a:t>
            </a:r>
          </a:p>
        </p:txBody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Причина состояния</a:t>
            </a:r>
            <a:r>
              <a:rPr lang="ru-RU" sz="2800" dirty="0" smtClean="0">
                <a:latin typeface="+mj-lt"/>
              </a:rPr>
              <a:t> –внезапное быстрое приближение стимула;  угроза значимого критерия, не подлежащая устранению.</a:t>
            </a: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Функции </a:t>
            </a:r>
            <a:r>
              <a:rPr lang="ru-RU" sz="2800" dirty="0" smtClean="0">
                <a:latin typeface="+mj-lt"/>
              </a:rPr>
              <a:t>– активно-оборонительная - </a:t>
            </a:r>
            <a:r>
              <a:rPr lang="en-US" sz="2800" dirty="0" err="1" smtClean="0">
                <a:latin typeface="+mj-lt"/>
              </a:rPr>
              <a:t>защитн</a:t>
            </a:r>
            <a:r>
              <a:rPr lang="ru-RU" sz="2800" dirty="0" err="1" smtClean="0">
                <a:latin typeface="+mj-lt"/>
              </a:rPr>
              <a:t>ая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биологическ</a:t>
            </a:r>
            <a:r>
              <a:rPr lang="ru-RU" sz="2800" dirty="0" err="1" smtClean="0">
                <a:latin typeface="+mj-lt"/>
              </a:rPr>
              <a:t>ая</a:t>
            </a:r>
            <a:r>
              <a:rPr lang="ru-RU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реакци</a:t>
            </a:r>
            <a:r>
              <a:rPr lang="ru-RU" sz="2800" dirty="0" smtClean="0">
                <a:latin typeface="+mj-lt"/>
              </a:rPr>
              <a:t>я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человека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при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переживании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им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реальной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или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мнимой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опасности</a:t>
            </a:r>
            <a:r>
              <a:rPr lang="ru-RU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для</a:t>
            </a:r>
            <a:r>
              <a:rPr lang="en-US" sz="2800" dirty="0" smtClean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его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здоровья</a:t>
            </a:r>
            <a:r>
              <a:rPr lang="en-US" sz="2800" dirty="0" smtClean="0">
                <a:latin typeface="+mj-lt"/>
              </a:rPr>
              <a:t> и </a:t>
            </a:r>
            <a:r>
              <a:rPr lang="en-US" sz="2800" dirty="0" err="1" smtClean="0">
                <a:latin typeface="+mj-lt"/>
              </a:rPr>
              <a:t>благополучия</a:t>
            </a:r>
            <a:r>
              <a:rPr lang="ru-RU" sz="2800" dirty="0" smtClean="0">
                <a:latin typeface="+mj-lt"/>
              </a:rPr>
              <a:t>. </a:t>
            </a:r>
            <a:r>
              <a:rPr lang="ru-RU" sz="2800" dirty="0" smtClean="0"/>
              <a:t>Инстинктивное стремление уйти от опасности. </a:t>
            </a:r>
            <a:endParaRPr lang="en-US" sz="2800" dirty="0" smtClean="0">
              <a:latin typeface="+mj-lt"/>
            </a:endParaRPr>
          </a:p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latin typeface="+mj-lt"/>
              </a:rPr>
              <a:t>Кодировка </a:t>
            </a:r>
            <a:r>
              <a:rPr lang="en-US" sz="2800" b="1" dirty="0" smtClean="0">
                <a:latin typeface="+mj-lt"/>
              </a:rPr>
              <a:t>FACS</a:t>
            </a:r>
            <a:r>
              <a:rPr lang="ru-RU" sz="2800" dirty="0" smtClean="0">
                <a:latin typeface="+mj-lt"/>
              </a:rPr>
              <a:t> -1+2+5+7+20+16+21+28 </a:t>
            </a:r>
          </a:p>
          <a:p>
            <a:pPr>
              <a:lnSpc>
                <a:spcPct val="90000"/>
              </a:lnSpc>
              <a:defRPr/>
            </a:pPr>
            <a:endParaRPr lang="ru-RU" sz="2800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74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5. Изумление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700212"/>
            <a:ext cx="4967593" cy="460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5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Изумление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 l="22818"/>
          <a:stretch>
            <a:fillRect/>
          </a:stretch>
        </p:blipFill>
        <p:spPr bwMode="auto">
          <a:xfrm>
            <a:off x="4714876" y="1643050"/>
            <a:ext cx="4135210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7218" name="Picture 2" descr="D:\Ника\МАИЛ\картинки эмоций\1247054803376.jpg"/>
          <p:cNvPicPr>
            <a:picLocks noChangeAspect="1" noChangeArrowheads="1"/>
          </p:cNvPicPr>
          <p:nvPr/>
        </p:nvPicPr>
        <p:blipFill>
          <a:blip r:embed="rId3" cstate="print"/>
          <a:srcRect b="5660"/>
          <a:stretch>
            <a:fillRect/>
          </a:stretch>
        </p:blipFill>
        <p:spPr bwMode="auto">
          <a:xfrm>
            <a:off x="857224" y="1643050"/>
            <a:ext cx="3641447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5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Изумление</a:t>
            </a:r>
          </a:p>
        </p:txBody>
      </p:sp>
      <p:sp>
        <p:nvSpPr>
          <p:cNvPr id="1351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latin typeface="+mj-lt"/>
              </a:rPr>
              <a:t>Причина состояния</a:t>
            </a:r>
            <a:r>
              <a:rPr lang="ru-RU" dirty="0" smtClean="0">
                <a:latin typeface="+mj-lt"/>
              </a:rPr>
              <a:t> – резкое появление стимула, который ранее не классифицировался, критерия нет в опыте.</a:t>
            </a:r>
            <a:endParaRPr lang="en-US" dirty="0" smtClean="0">
              <a:latin typeface="+mj-lt"/>
            </a:endParaRPr>
          </a:p>
          <a:p>
            <a:pPr>
              <a:defRPr/>
            </a:pPr>
            <a:r>
              <a:rPr lang="ru-RU" b="1" dirty="0" smtClean="0">
                <a:latin typeface="+mj-lt"/>
              </a:rPr>
              <a:t>Функция </a:t>
            </a:r>
            <a:r>
              <a:rPr lang="ru-RU" dirty="0" smtClean="0">
                <a:latin typeface="+mj-lt"/>
              </a:rPr>
              <a:t>– </a:t>
            </a:r>
            <a:r>
              <a:rPr lang="ru-RU" dirty="0" smtClean="0"/>
              <a:t>классификация нового стимула на основе прошлого опыта, </a:t>
            </a:r>
            <a:r>
              <a:rPr lang="ru-RU" dirty="0" smtClean="0">
                <a:latin typeface="+mj-lt"/>
              </a:rPr>
              <a:t>обучение, познание.</a:t>
            </a:r>
          </a:p>
          <a:p>
            <a:pPr>
              <a:defRPr/>
            </a:pPr>
            <a:r>
              <a:rPr lang="ru-RU" b="1" dirty="0" smtClean="0">
                <a:latin typeface="+mj-lt"/>
              </a:rPr>
              <a:t>Кодировка </a:t>
            </a:r>
            <a:r>
              <a:rPr lang="en-US" b="1" dirty="0" smtClean="0">
                <a:latin typeface="+mj-lt"/>
              </a:rPr>
              <a:t>FACS</a:t>
            </a:r>
            <a:r>
              <a:rPr lang="ru-RU" dirty="0" smtClean="0">
                <a:latin typeface="+mj-lt"/>
              </a:rPr>
              <a:t> -2+5+26+28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8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6.Омерзение</a:t>
            </a:r>
            <a:endParaRPr lang="ru-RU" smtClean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 l="16727"/>
          <a:stretch>
            <a:fillRect/>
          </a:stretch>
        </p:blipFill>
        <p:spPr bwMode="auto">
          <a:xfrm>
            <a:off x="1763689" y="1284851"/>
            <a:ext cx="5043512" cy="48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9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Омерзение</a:t>
            </a:r>
          </a:p>
        </p:txBody>
      </p:sp>
      <p:sp>
        <p:nvSpPr>
          <p:cNvPr id="33795" name="AutoShape 10" descr="i?id=459927903-36-72&amp;n=21">
            <a:hlinkClick r:id="rId2" invalidUrl="http://images.yandex.ru/yandsearch?img_url=kinesica.ucoz.ru/image/_20091114_2022495121.jpg&amp;iorient=&amp;icolor=&amp;p=1&amp;site=&amp;text=%D1%84%D0%BE%D1%82%D0%BE %D1%8D%D0%BC%D0%BE%D1%86%D0%B8%D1%8F %D0%BE%D0%BC%D0%B5%D1%80%D0%B7%D0%B5%D0%BD%D0%B8%D0%B5&amp;wp=&amp;pos=43&amp;isize=&amp;type=&amp;recent=&amp;rpt=simage&amp;itype=&amp;nojs=1"/>
          </p:cNvPr>
          <p:cNvSpPr>
            <a:spLocks noChangeAspect="1" noChangeArrowheads="1"/>
          </p:cNvSpPr>
          <p:nvPr/>
        </p:nvSpPr>
        <p:spPr bwMode="auto">
          <a:xfrm>
            <a:off x="4043363" y="2714625"/>
            <a:ext cx="10572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8372" name="Picture 12" descr="3c-Brief-AgeEmotion-Disgus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0384" r="27373" b="1757"/>
          <a:stretch>
            <a:fillRect/>
          </a:stretch>
        </p:blipFill>
        <p:spPr bwMode="auto">
          <a:xfrm>
            <a:off x="0" y="1500174"/>
            <a:ext cx="2681026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3" name="Picture 14" descr="disgusted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5050" t="20625" r="22240" b="2499"/>
          <a:stretch>
            <a:fillRect/>
          </a:stretch>
        </p:blipFill>
        <p:spPr bwMode="auto">
          <a:xfrm>
            <a:off x="6530415" y="1285860"/>
            <a:ext cx="2613585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3" name="Picture 7" descr="C:\Users\Asus\Desktop\Вероника\dezgustat8.jpg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25634" r="8169" b="38051"/>
          <a:stretch/>
        </p:blipFill>
        <p:spPr bwMode="auto">
          <a:xfrm>
            <a:off x="2605127" y="1737425"/>
            <a:ext cx="3933745" cy="366890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8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Омерзение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нарушение ассоциативных личностных критериев, отравление, неприятие критерия.</a:t>
            </a:r>
          </a:p>
          <a:p>
            <a:r>
              <a:rPr lang="ru-RU" sz="2800" b="1" dirty="0" smtClean="0">
                <a:latin typeface="Arial" charset="0"/>
              </a:rPr>
              <a:t>Функция эмоции</a:t>
            </a:r>
            <a:r>
              <a:rPr lang="ru-RU" sz="2800" dirty="0" smtClean="0">
                <a:latin typeface="Arial" charset="0"/>
              </a:rPr>
              <a:t> – отказ от негативного, очищение, </a:t>
            </a:r>
            <a:r>
              <a:rPr lang="ru-RU" sz="2800" dirty="0" err="1" smtClean="0"/>
              <a:t>дистанцирование</a:t>
            </a:r>
            <a:r>
              <a:rPr lang="ru-RU" sz="2800" dirty="0" smtClean="0"/>
              <a:t>, сокращение коммуникации, избегание стимула.</a:t>
            </a:r>
            <a:endParaRPr lang="ru-RU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 </a:t>
            </a:r>
            <a:r>
              <a:rPr lang="ru-RU" dirty="0" smtClean="0"/>
              <a:t>4+6+7+9+10+14 </a:t>
            </a:r>
            <a:r>
              <a:rPr lang="ru-RU" sz="2800" dirty="0" smtClean="0"/>
              <a:t> 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i="1" smtClean="0">
                <a:solidFill>
                  <a:srgbClr val="000066"/>
                </a:solidFill>
                <a:latin typeface="Arial Black" pitchFamily="34" charset="0"/>
              </a:rPr>
              <a:t>7. Восторг,«феерия»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 cstate="print"/>
          <a:srcRect l="14078"/>
          <a:stretch>
            <a:fillRect/>
          </a:stretch>
        </p:blipFill>
        <p:spPr bwMode="auto">
          <a:xfrm>
            <a:off x="1907704" y="1417638"/>
            <a:ext cx="5093758" cy="4878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Восторг</a:t>
            </a:r>
          </a:p>
        </p:txBody>
      </p:sp>
      <p:pic>
        <p:nvPicPr>
          <p:cNvPr id="86019" name="Picture 5" descr="88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453" t="5762" r="7504" b="3488"/>
          <a:stretch>
            <a:fillRect/>
          </a:stretch>
        </p:blipFill>
        <p:spPr bwMode="auto">
          <a:xfrm>
            <a:off x="214282" y="1500174"/>
            <a:ext cx="5715040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42" name="Picture 2" descr="D:\Ника\МАИЛ\картинки эмоций\phoca_thumb_l_vostorg_1178178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000240"/>
            <a:ext cx="3143240" cy="32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ctrTitle"/>
          </p:nvPr>
        </p:nvSpPr>
        <p:spPr>
          <a:xfrm>
            <a:off x="785813" y="571500"/>
            <a:ext cx="7772400" cy="928688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Восторг</a:t>
            </a:r>
          </a:p>
        </p:txBody>
      </p:sp>
      <p:sp>
        <p:nvSpPr>
          <p:cNvPr id="389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1714500"/>
            <a:ext cx="7572375" cy="4286250"/>
          </a:xfrm>
        </p:spPr>
        <p:txBody>
          <a:bodyPr/>
          <a:lstStyle/>
          <a:p>
            <a:pPr algn="l">
              <a:buFont typeface="Arial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 Причина состояния </a:t>
            </a:r>
            <a:r>
              <a:rPr lang="ru-RU" dirty="0" smtClean="0">
                <a:solidFill>
                  <a:schemeClr val="tx1"/>
                </a:solidFill>
              </a:rPr>
              <a:t>- избыточное удовлетворение критерия.</a:t>
            </a:r>
          </a:p>
          <a:p>
            <a:pPr algn="l">
              <a:buFont typeface="Arial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 Функция </a:t>
            </a:r>
            <a:r>
              <a:rPr lang="ru-RU" dirty="0" smtClean="0">
                <a:solidFill>
                  <a:schemeClr val="tx1"/>
                </a:solidFill>
              </a:rPr>
              <a:t>– подкрепление мотивации.</a:t>
            </a:r>
          </a:p>
          <a:p>
            <a:pPr algn="l">
              <a:buFont typeface="Arial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FACS</a:t>
            </a:r>
            <a:r>
              <a:rPr lang="en-US" sz="2800" dirty="0" smtClean="0">
                <a:solidFill>
                  <a:schemeClr val="tx1"/>
                </a:solidFill>
              </a:rPr>
              <a:t> – </a:t>
            </a:r>
            <a:r>
              <a:rPr lang="ru-RU" dirty="0" smtClean="0">
                <a:solidFill>
                  <a:schemeClr val="tx1"/>
                </a:solidFill>
              </a:rPr>
              <a:t>2+5+6+12+13+14+25 </a:t>
            </a:r>
          </a:p>
          <a:p>
            <a:pPr algn="l">
              <a:buFont typeface="Arial" charset="0"/>
              <a:buChar char="•"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8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Вина</a:t>
            </a:r>
          </a:p>
        </p:txBody>
      </p:sp>
      <p:pic>
        <p:nvPicPr>
          <p:cNvPr id="117763" name="Picture 3" descr="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38100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4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66"/>
            <a:ext cx="403225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14375" b="7918"/>
          <a:stretch>
            <a:fillRect/>
          </a:stretch>
        </p:blipFill>
        <p:spPr bwMode="auto">
          <a:xfrm>
            <a:off x="2357422" y="2797405"/>
            <a:ext cx="6045216" cy="365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624734"/>
      </p:ext>
    </p:extLst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8. Восхищение</a:t>
            </a:r>
          </a:p>
        </p:txBody>
      </p:sp>
      <p:sp>
        <p:nvSpPr>
          <p:cNvPr id="39939" name="Содержимое 5"/>
          <p:cNvSpPr>
            <a:spLocks noGrp="1"/>
          </p:cNvSpPr>
          <p:nvPr>
            <p:ph idx="1"/>
          </p:nvPr>
        </p:nvSpPr>
        <p:spPr>
          <a:xfrm>
            <a:off x="5072063" y="1500188"/>
            <a:ext cx="3614737" cy="4625975"/>
          </a:xfrm>
        </p:spPr>
        <p:txBody>
          <a:bodyPr/>
          <a:lstStyle/>
          <a:p>
            <a:r>
              <a:rPr lang="ru-RU" sz="2300" smtClean="0"/>
              <a:t>При восхищении широко открыты глаза (вспышки глазами), от этого брови немного приподняты, и неотрывный взгляд: глазами как будто хочется съесть, вместить в себя как можно больше. Восхищение сопровождается улыбкой, полуоткрытым ртом.</a:t>
            </a:r>
          </a:p>
        </p:txBody>
      </p:sp>
      <p:pic>
        <p:nvPicPr>
          <p:cNvPr id="139267" name="Picture 3" descr="D:\Ника\МАИЛ\картинки эмоций\phoca_thumb_l_535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4181475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Восхищение</a:t>
            </a:r>
            <a:endParaRPr lang="ru-RU" smtClean="0"/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 Причина состояния </a:t>
            </a:r>
            <a:r>
              <a:rPr lang="ru-RU" dirty="0" smtClean="0"/>
              <a:t>– радостное удовлетворение, состояние </a:t>
            </a:r>
            <a:r>
              <a:rPr lang="ru-RU" dirty="0" err="1" smtClean="0"/>
              <a:t>очарованности</a:t>
            </a:r>
            <a:r>
              <a:rPr lang="ru-RU" dirty="0" smtClean="0"/>
              <a:t> объектом, полное совпадение критерия.</a:t>
            </a:r>
          </a:p>
          <a:p>
            <a:r>
              <a:rPr lang="ru-RU" b="1" dirty="0" smtClean="0"/>
              <a:t>Функция </a:t>
            </a:r>
            <a:r>
              <a:rPr lang="ru-RU" dirty="0" smtClean="0"/>
              <a:t>- уравновешивание, выброс избыточной энергии. Кратковременное, сильное выражение отношения к чему-то или кому-то. 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6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28625" y="2214563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  <a:latin typeface="Arial Black" pitchFamily="34" charset="0"/>
              </a:rPr>
              <a:t>Негативные состояния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Боль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 l="36526" t="6891" r="40004" b="48813"/>
          <a:stretch>
            <a:fillRect/>
          </a:stretch>
        </p:blipFill>
        <p:spPr bwMode="auto">
          <a:xfrm>
            <a:off x="1475656" y="266454"/>
            <a:ext cx="5328369" cy="565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53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    Боль</a:t>
            </a:r>
          </a:p>
        </p:txBody>
      </p:sp>
      <p:pic>
        <p:nvPicPr>
          <p:cNvPr id="20483" name="Picture 5" descr="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74617"/>
            <a:ext cx="4716462" cy="354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1" name="Picture 5" descr="C:\Users\Asus\Desktop\Вероника\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12852"/>
            <a:ext cx="3645446" cy="3645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C:\Users\Asus\Desktop\Вероника\photo_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3" t="8591" r="32722" b="36934"/>
          <a:stretch/>
        </p:blipFill>
        <p:spPr bwMode="auto">
          <a:xfrm>
            <a:off x="3227806" y="0"/>
            <a:ext cx="2592288" cy="3409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000066"/>
                </a:solidFill>
                <a:latin typeface="Arial Black" pitchFamily="34" charset="0"/>
              </a:rPr>
              <a:t>Боль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</a:rPr>
              <a:t>Причина состояния</a:t>
            </a:r>
            <a:r>
              <a:rPr lang="ru-RU" dirty="0" smtClean="0">
                <a:latin typeface="Arial" charset="0"/>
              </a:rPr>
              <a:t> – интенсивное переживание дискомфортного стимула.</a:t>
            </a:r>
            <a:endParaRPr lang="en-US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Функция эмоции</a:t>
            </a:r>
            <a:r>
              <a:rPr lang="ru-RU" dirty="0" smtClean="0">
                <a:latin typeface="Arial" charset="0"/>
              </a:rPr>
              <a:t> – разрядка нарастающего напряжения.</a:t>
            </a:r>
          </a:p>
          <a:p>
            <a:r>
              <a:rPr lang="ru-RU" b="1" dirty="0" smtClean="0">
                <a:latin typeface="Arial" charset="0"/>
              </a:rPr>
              <a:t>Кодировка </a:t>
            </a:r>
            <a:r>
              <a:rPr lang="en-US" b="1" dirty="0" smtClean="0">
                <a:latin typeface="Arial" charset="0"/>
              </a:rPr>
              <a:t>FACS</a:t>
            </a:r>
            <a:r>
              <a:rPr lang="ru-RU" dirty="0" smtClean="0">
                <a:latin typeface="Arial" charset="0"/>
              </a:rPr>
              <a:t>–</a:t>
            </a:r>
            <a:r>
              <a:rPr lang="ru-RU" dirty="0" smtClean="0"/>
              <a:t>6+7+9+10+12+13+23+24+18+28+22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Дистресс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/>
          <a:srcRect l="32372" t="14764" r="43829" b="44266"/>
          <a:stretch>
            <a:fillRect/>
          </a:stretch>
        </p:blipFill>
        <p:spPr bwMode="auto">
          <a:xfrm>
            <a:off x="1979613" y="1412875"/>
            <a:ext cx="4679950" cy="453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1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/>
          </p:cNvSpPr>
          <p:nvPr>
            <p:ph type="body" idx="1"/>
          </p:nvPr>
        </p:nvSpPr>
        <p:spPr>
          <a:xfrm>
            <a:off x="539750" y="333375"/>
            <a:ext cx="8229600" cy="10080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Дистресс</a:t>
            </a:r>
          </a:p>
        </p:txBody>
      </p:sp>
      <p:pic>
        <p:nvPicPr>
          <p:cNvPr id="36867" name="Picture 5" descr="4ee15ad5180ea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7398" t="1" b="-3560"/>
          <a:stretch/>
        </p:blipFill>
        <p:spPr bwMode="auto">
          <a:xfrm>
            <a:off x="971600" y="1686795"/>
            <a:ext cx="3743275" cy="475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5" name="Picture 7" descr="C:\Users\Asus\Desktop\Вероника\stres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0" r="32667" b="7573"/>
          <a:stretch/>
        </p:blipFill>
        <p:spPr bwMode="auto">
          <a:xfrm>
            <a:off x="5076056" y="1661395"/>
            <a:ext cx="3439886" cy="4671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6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Дистресс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 максимальная перегрузка в результате продолжительной утраты и </a:t>
            </a:r>
            <a:r>
              <a:rPr lang="ru-RU" sz="2800" dirty="0" err="1" smtClean="0">
                <a:latin typeface="Arial" charset="0"/>
              </a:rPr>
              <a:t>недостижения</a:t>
            </a:r>
            <a:r>
              <a:rPr lang="ru-RU" sz="2800" dirty="0" smtClean="0">
                <a:latin typeface="Arial" charset="0"/>
              </a:rPr>
              <a:t> значимых критериев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эмоции</a:t>
            </a:r>
            <a:r>
              <a:rPr lang="ru-RU" sz="2800" dirty="0" smtClean="0">
                <a:latin typeface="Arial" charset="0"/>
              </a:rPr>
              <a:t> – сигнал о максимальном истощении психики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- </a:t>
            </a:r>
            <a:r>
              <a:rPr lang="ru-RU" sz="2800" dirty="0" smtClean="0"/>
              <a:t>1+6+11+14+15+16+17</a:t>
            </a:r>
          </a:p>
          <a:p>
            <a:endParaRPr lang="ru-RU" sz="2800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61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Фрустрация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 l="38104" t="24609" r="29242" b="33064"/>
          <a:stretch>
            <a:fillRect/>
          </a:stretch>
        </p:blipFill>
        <p:spPr bwMode="auto">
          <a:xfrm>
            <a:off x="1547813" y="1628775"/>
            <a:ext cx="5616575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1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2386" name="Заголовок 1"/>
          <p:cNvSpPr txBox="1">
            <a:spLocks/>
          </p:cNvSpPr>
          <p:nvPr/>
        </p:nvSpPr>
        <p:spPr bwMode="auto">
          <a:xfrm>
            <a:off x="0" y="204788"/>
            <a:ext cx="91440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 dirty="0" smtClean="0"/>
              <a:t>Смешанные эмоции</a:t>
            </a:r>
            <a:endParaRPr lang="en-US" altLang="ru-RU" sz="2600" b="1" dirty="0"/>
          </a:p>
        </p:txBody>
      </p:sp>
      <p:sp>
        <p:nvSpPr>
          <p:cNvPr id="27238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72390" name="Прямоугольник 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" b="52781"/>
          <a:stretch/>
        </p:blipFill>
        <p:spPr>
          <a:xfrm>
            <a:off x="539552" y="890132"/>
            <a:ext cx="828092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Фрустрация</a:t>
            </a:r>
          </a:p>
        </p:txBody>
      </p:sp>
      <p:pic>
        <p:nvPicPr>
          <p:cNvPr id="39939" name="Picture 5" descr="2028124480_88278e880f_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2" y="1628775"/>
            <a:ext cx="3168649" cy="447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7" descr="2833659-an-older-balding-man-pulling-out-his-hair-in-frustration-or-despai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2090" t="16932" r="15100"/>
          <a:stretch>
            <a:fillRect/>
          </a:stretch>
        </p:blipFill>
        <p:spPr bwMode="auto">
          <a:xfrm>
            <a:off x="5072066" y="1713432"/>
            <a:ext cx="3214710" cy="403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6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66"/>
                </a:solidFill>
                <a:latin typeface="Arial Black" pitchFamily="34" charset="0"/>
              </a:rPr>
              <a:t>Фрустрация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smtClean="0">
                <a:latin typeface="Arial" charset="0"/>
              </a:rPr>
              <a:t>Причина эмоции</a:t>
            </a:r>
            <a:r>
              <a:rPr lang="ru-RU" smtClean="0">
                <a:latin typeface="Arial" charset="0"/>
              </a:rPr>
              <a:t> – продолжительный безрезультатный поиск значимых критериев</a:t>
            </a:r>
            <a:endParaRPr lang="en-US" smtClean="0">
              <a:latin typeface="Arial" charset="0"/>
            </a:endParaRPr>
          </a:p>
          <a:p>
            <a:r>
              <a:rPr lang="ru-RU" b="1" smtClean="0">
                <a:latin typeface="Arial" charset="0"/>
              </a:rPr>
              <a:t>Функция эмоции</a:t>
            </a:r>
            <a:r>
              <a:rPr lang="ru-RU" smtClean="0">
                <a:latin typeface="Arial" charset="0"/>
              </a:rPr>
              <a:t> – транс, гармонизация</a:t>
            </a:r>
          </a:p>
          <a:p>
            <a:r>
              <a:rPr lang="ru-RU" b="1" smtClean="0">
                <a:latin typeface="Arial" charset="0"/>
              </a:rPr>
              <a:t>Кодировка </a:t>
            </a:r>
            <a:r>
              <a:rPr lang="en-US" b="1" smtClean="0">
                <a:latin typeface="Arial" charset="0"/>
              </a:rPr>
              <a:t>FACS</a:t>
            </a:r>
            <a:r>
              <a:rPr lang="ru-RU" smtClean="0">
                <a:latin typeface="Arial" charset="0"/>
              </a:rPr>
              <a:t> - </a:t>
            </a:r>
            <a:r>
              <a:rPr lang="ru-RU" smtClean="0"/>
              <a:t> 2+5+26+28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428625" y="2357438"/>
            <a:ext cx="8229600" cy="1143000"/>
          </a:xfrm>
        </p:spPr>
        <p:txBody>
          <a:bodyPr/>
          <a:lstStyle/>
          <a:p>
            <a:r>
              <a:rPr lang="ru-RU" sz="6000" b="1" i="1" dirty="0" smtClean="0">
                <a:solidFill>
                  <a:srgbClr val="000066"/>
                </a:solidFill>
                <a:latin typeface="Arial Black" pitchFamily="34" charset="0"/>
              </a:rPr>
              <a:t>Вторичные </a:t>
            </a:r>
            <a:br>
              <a:rPr lang="ru-RU" sz="6000" b="1" i="1" dirty="0" smtClean="0">
                <a:solidFill>
                  <a:srgbClr val="000066"/>
                </a:solidFill>
                <a:latin typeface="Arial Black" pitchFamily="34" charset="0"/>
              </a:rPr>
            </a:br>
            <a:r>
              <a:rPr lang="ru-RU" sz="6000" b="1" i="1" dirty="0" smtClean="0">
                <a:solidFill>
                  <a:srgbClr val="000066"/>
                </a:solidFill>
                <a:latin typeface="Arial Black" pitchFamily="34" charset="0"/>
              </a:rPr>
              <a:t>эмоциональные состояния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i="1" smtClean="0">
                <a:solidFill>
                  <a:srgbClr val="000066"/>
                </a:solidFill>
                <a:latin typeface="Arial Black" pitchFamily="34" charset="0"/>
              </a:rPr>
              <a:t>Недовольство</a:t>
            </a:r>
          </a:p>
        </p:txBody>
      </p:sp>
      <p:pic>
        <p:nvPicPr>
          <p:cNvPr id="6758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65288" y="1647825"/>
            <a:ext cx="5811837" cy="4429125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i="1" smtClean="0">
                <a:solidFill>
                  <a:srgbClr val="000066"/>
                </a:solidFill>
                <a:latin typeface="Arial Black" pitchFamily="34" charset="0"/>
              </a:rPr>
              <a:t>Недовольство</a:t>
            </a:r>
          </a:p>
        </p:txBody>
      </p:sp>
      <p:pic>
        <p:nvPicPr>
          <p:cNvPr id="76804" name="Picture 7" descr="0211-natalie-portman-angry-06-400x470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8213" t="-1" r="23060" b="24618"/>
          <a:stretch/>
        </p:blipFill>
        <p:spPr bwMode="auto">
          <a:xfrm>
            <a:off x="3106056" y="1428736"/>
            <a:ext cx="2966142" cy="4478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434" name="Picture 2" descr="D:\Ника\МАИЛ\картинки эмоций\100100000011551.jpg"/>
          <p:cNvPicPr>
            <a:picLocks noChangeAspect="1" noChangeArrowheads="1"/>
          </p:cNvPicPr>
          <p:nvPr/>
        </p:nvPicPr>
        <p:blipFill>
          <a:blip r:embed="rId4" cstate="print"/>
          <a:srcRect l="23928" r="28216" b="15384"/>
          <a:stretch>
            <a:fillRect/>
          </a:stretch>
        </p:blipFill>
        <p:spPr bwMode="auto">
          <a:xfrm>
            <a:off x="6072198" y="1857364"/>
            <a:ext cx="2927267" cy="3443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435" name="Picture 3" descr="D:\Ника\МАИЛ\картинки эмоций\2389.jpg"/>
          <p:cNvPicPr>
            <a:picLocks noChangeAspect="1" noChangeArrowheads="1"/>
          </p:cNvPicPr>
          <p:nvPr/>
        </p:nvPicPr>
        <p:blipFill rotWithShape="1">
          <a:blip r:embed="rId5" cstate="print"/>
          <a:srcRect l="34008" t="9656" r="37445" b="37517"/>
          <a:stretch/>
        </p:blipFill>
        <p:spPr bwMode="auto">
          <a:xfrm>
            <a:off x="251520" y="1951939"/>
            <a:ext cx="2636484" cy="325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5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Недовольство</a:t>
            </a:r>
          </a:p>
        </p:txBody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latin typeface="Arial" charset="0"/>
              </a:rPr>
              <a:t>Причина состояния</a:t>
            </a:r>
            <a:r>
              <a:rPr lang="ru-RU" sz="2800" dirty="0" smtClean="0">
                <a:latin typeface="Arial" charset="0"/>
              </a:rPr>
              <a:t> –раздражение в результате наличия преграды в удовлетворении критерия.</a:t>
            </a:r>
            <a:endParaRPr lang="en-US" sz="2800" dirty="0" smtClean="0">
              <a:latin typeface="Arial" charset="0"/>
            </a:endParaRPr>
          </a:p>
          <a:p>
            <a:r>
              <a:rPr lang="ru-RU" sz="2800" b="1" dirty="0" smtClean="0">
                <a:latin typeface="Arial" charset="0"/>
              </a:rPr>
              <a:t>Функция </a:t>
            </a:r>
            <a:r>
              <a:rPr lang="ru-RU" sz="2800" dirty="0" smtClean="0">
                <a:latin typeface="Arial" charset="0"/>
              </a:rPr>
              <a:t>– разрядка накопленного раздражения.</a:t>
            </a:r>
          </a:p>
          <a:p>
            <a:r>
              <a:rPr lang="ru-RU" sz="2800" b="1" dirty="0" smtClean="0">
                <a:latin typeface="Arial" charset="0"/>
              </a:rPr>
              <a:t>Кодировка </a:t>
            </a:r>
            <a:r>
              <a:rPr lang="en-US" sz="2800" b="1" dirty="0" smtClean="0">
                <a:latin typeface="Arial" charset="0"/>
              </a:rPr>
              <a:t>FACS</a:t>
            </a:r>
            <a:r>
              <a:rPr lang="ru-RU" sz="2800" dirty="0" smtClean="0">
                <a:latin typeface="Arial" charset="0"/>
              </a:rPr>
              <a:t> –</a:t>
            </a:r>
            <a:r>
              <a:rPr lang="ru-RU" sz="2800" dirty="0" smtClean="0"/>
              <a:t> 4+5+6+7+9+10+12+13   (подавление  23+24+18+28+22)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50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Ожидание</a:t>
            </a:r>
          </a:p>
        </p:txBody>
      </p:sp>
      <p:pic>
        <p:nvPicPr>
          <p:cNvPr id="150530" name="Picture 2" descr="D:\Ника\МАИЛ\картинки эмоций\65370640_1287231602_106340.jpg"/>
          <p:cNvPicPr>
            <a:picLocks noChangeAspect="1" noChangeArrowheads="1"/>
          </p:cNvPicPr>
          <p:nvPr/>
        </p:nvPicPr>
        <p:blipFill>
          <a:blip r:embed="rId2" cstate="print"/>
          <a:srcRect l="19953" t="15021" r="38444" b="31331"/>
          <a:stretch>
            <a:fillRect/>
          </a:stretch>
        </p:blipFill>
        <p:spPr bwMode="auto">
          <a:xfrm>
            <a:off x="500034" y="1643050"/>
            <a:ext cx="2571768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0531" name="Picture 3" descr="D:\Ника\МАИЛ\картинки эмоций\olga-cats-1.jpg"/>
          <p:cNvPicPr>
            <a:picLocks noChangeAspect="1" noChangeArrowheads="1"/>
          </p:cNvPicPr>
          <p:nvPr/>
        </p:nvPicPr>
        <p:blipFill>
          <a:blip r:embed="rId3" cstate="print"/>
          <a:srcRect l="51471" r="5882" b="10840"/>
          <a:stretch>
            <a:fillRect/>
          </a:stretch>
        </p:blipFill>
        <p:spPr bwMode="auto">
          <a:xfrm>
            <a:off x="6215074" y="1714488"/>
            <a:ext cx="2571768" cy="345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0532" name="Picture 4" descr="D:\Ника\МАИЛ\картинки эмоций\x_1e8e0630.jpg"/>
          <p:cNvPicPr>
            <a:picLocks noChangeAspect="1" noChangeArrowheads="1"/>
          </p:cNvPicPr>
          <p:nvPr/>
        </p:nvPicPr>
        <p:blipFill>
          <a:blip r:embed="rId4" cstate="print"/>
          <a:srcRect l="49907" t="6980" r="19912" b="37621"/>
          <a:stretch>
            <a:fillRect/>
          </a:stretch>
        </p:blipFill>
        <p:spPr bwMode="auto">
          <a:xfrm>
            <a:off x="3286116" y="1857364"/>
            <a:ext cx="2643206" cy="3221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8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Ожидание</a:t>
            </a:r>
            <a:endParaRPr lang="ru-RU" smtClean="0"/>
          </a:p>
        </p:txBody>
      </p:sp>
      <p:sp>
        <p:nvSpPr>
          <p:cNvPr id="747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latin typeface="Arial" charset="0"/>
              </a:rPr>
              <a:t>Причина эмоции</a:t>
            </a:r>
            <a:r>
              <a:rPr lang="ru-RU" smtClean="0">
                <a:latin typeface="Arial" charset="0"/>
              </a:rPr>
              <a:t> – предположение о появлении стимула.</a:t>
            </a:r>
            <a:endParaRPr lang="en-US" smtClean="0">
              <a:latin typeface="Arial" charset="0"/>
            </a:endParaRPr>
          </a:p>
          <a:p>
            <a:r>
              <a:rPr lang="ru-RU" b="1" smtClean="0">
                <a:latin typeface="Arial" charset="0"/>
              </a:rPr>
              <a:t>Функция эмоции</a:t>
            </a:r>
            <a:r>
              <a:rPr lang="ru-RU" smtClean="0">
                <a:latin typeface="Arial" charset="0"/>
              </a:rPr>
              <a:t> – п</a:t>
            </a:r>
            <a:r>
              <a:rPr lang="ru-RU" smtClean="0"/>
              <a:t>рогнозирование, </a:t>
            </a:r>
            <a:r>
              <a:rPr lang="ru-RU" smtClean="0">
                <a:latin typeface="Arial" charset="0"/>
              </a:rPr>
              <a:t>п</a:t>
            </a:r>
            <a:r>
              <a:rPr lang="ru-RU" smtClean="0"/>
              <a:t>ереживание процесса ожидания стимула. </a:t>
            </a:r>
            <a:endParaRPr lang="ru-RU" smtClean="0">
              <a:latin typeface="Arial" charset="0"/>
            </a:endParaRPr>
          </a:p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5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Досада</a:t>
            </a:r>
          </a:p>
        </p:txBody>
      </p:sp>
      <p:pic>
        <p:nvPicPr>
          <p:cNvPr id="151554" name="Picture 2" descr="D:\Ника\МАИЛ\картинки эмоций\Picture_MDF66521-pic3-700x467-32019.jpg"/>
          <p:cNvPicPr>
            <a:picLocks noChangeAspect="1" noChangeArrowheads="1"/>
          </p:cNvPicPr>
          <p:nvPr/>
        </p:nvPicPr>
        <p:blipFill>
          <a:blip r:embed="rId2" cstate="print"/>
          <a:srcRect l="29851" r="25371"/>
          <a:stretch>
            <a:fillRect/>
          </a:stretch>
        </p:blipFill>
        <p:spPr bwMode="auto">
          <a:xfrm>
            <a:off x="2928926" y="1214422"/>
            <a:ext cx="297822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55" name="Picture 3" descr="D:\Ника\МАИЛ\картинки эмоций\2006-03-12_173714_1318883ed1wb.jpg"/>
          <p:cNvPicPr>
            <a:picLocks noChangeAspect="1" noChangeArrowheads="1"/>
          </p:cNvPicPr>
          <p:nvPr/>
        </p:nvPicPr>
        <p:blipFill>
          <a:blip r:embed="rId3" cstate="print"/>
          <a:srcRect l="32813" t="10135" r="33437" b="23986"/>
          <a:stretch>
            <a:fillRect/>
          </a:stretch>
        </p:blipFill>
        <p:spPr bwMode="auto">
          <a:xfrm>
            <a:off x="214282" y="785794"/>
            <a:ext cx="257176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56" name="Picture 4" descr="D:\Ника\МАИЛ\картинки эмоций\t_14929_1321886106.jpg_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0754" y="714356"/>
            <a:ext cx="283513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57" name="Picture 5" descr="D:\Ника\МАИЛ\картинки эмоций\saul_a.jpg"/>
          <p:cNvPicPr>
            <a:picLocks noChangeAspect="1" noChangeArrowheads="1"/>
          </p:cNvPicPr>
          <p:nvPr/>
        </p:nvPicPr>
        <p:blipFill>
          <a:blip r:embed="rId5" cstate="print"/>
          <a:srcRect l="14095" t="2750" r="17088" b="35375"/>
          <a:stretch>
            <a:fillRect/>
          </a:stretch>
        </p:blipFill>
        <p:spPr bwMode="auto">
          <a:xfrm>
            <a:off x="6215074" y="3429000"/>
            <a:ext cx="2688666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9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Досада</a:t>
            </a:r>
            <a:endParaRPr lang="ru-RU" smtClean="0"/>
          </a:p>
        </p:txBody>
      </p:sp>
      <p:sp>
        <p:nvSpPr>
          <p:cNvPr id="768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  <a:cs typeface="Arial" charset="0"/>
              </a:rPr>
              <a:t>Причина состояния</a:t>
            </a:r>
            <a:r>
              <a:rPr lang="ru-RU" dirty="0" smtClean="0">
                <a:latin typeface="Arial" charset="0"/>
                <a:cs typeface="Arial" charset="0"/>
              </a:rPr>
              <a:t> – неудовольствие, следствие собственной неудачи.</a:t>
            </a:r>
            <a:endParaRPr lang="en-US" dirty="0" smtClean="0">
              <a:latin typeface="Arial" charset="0"/>
              <a:cs typeface="Arial" charset="0"/>
            </a:endParaRPr>
          </a:p>
          <a:p>
            <a:r>
              <a:rPr lang="ru-RU" b="1" dirty="0" smtClean="0">
                <a:latin typeface="Arial" charset="0"/>
                <a:cs typeface="Arial" charset="0"/>
              </a:rPr>
              <a:t>Функция эмоции</a:t>
            </a:r>
            <a:r>
              <a:rPr lang="ru-RU" dirty="0" smtClean="0">
                <a:latin typeface="Arial" charset="0"/>
                <a:cs typeface="Arial" charset="0"/>
              </a:rPr>
              <a:t> – проявление сожаления с примесью злости на обстоятельства.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9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2386" name="Заголовок 1"/>
          <p:cNvSpPr txBox="1">
            <a:spLocks/>
          </p:cNvSpPr>
          <p:nvPr/>
        </p:nvSpPr>
        <p:spPr bwMode="auto">
          <a:xfrm>
            <a:off x="0" y="204788"/>
            <a:ext cx="91440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 dirty="0" smtClean="0"/>
              <a:t>Смешанные эмоции</a:t>
            </a:r>
            <a:endParaRPr lang="en-US" altLang="ru-RU" sz="2600" b="1" dirty="0"/>
          </a:p>
        </p:txBody>
      </p:sp>
      <p:sp>
        <p:nvSpPr>
          <p:cNvPr id="27238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72390" name="Прямоугольник 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" b="94716"/>
          <a:stretch/>
        </p:blipFill>
        <p:spPr>
          <a:xfrm>
            <a:off x="552585" y="915919"/>
            <a:ext cx="8038827" cy="720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6" y="1643063"/>
            <a:ext cx="8038827" cy="45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Удовлетворенность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714500"/>
            <a:ext cx="44481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1530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Удовлетворенность</a:t>
            </a:r>
            <a:endParaRPr lang="ru-RU" smtClean="0"/>
          </a:p>
        </p:txBody>
      </p:sp>
      <p:pic>
        <p:nvPicPr>
          <p:cNvPr id="149506" name="Picture 2" descr="D:\Ника\МАИЛ\картинки эмоций\jose mourinho.jpg"/>
          <p:cNvPicPr>
            <a:picLocks noChangeAspect="1" noChangeArrowheads="1"/>
          </p:cNvPicPr>
          <p:nvPr/>
        </p:nvPicPr>
        <p:blipFill>
          <a:blip r:embed="rId2" cstate="print"/>
          <a:srcRect l="35000" t="781" r="20000" b="12031"/>
          <a:stretch>
            <a:fillRect/>
          </a:stretch>
        </p:blipFill>
        <p:spPr bwMode="auto">
          <a:xfrm>
            <a:off x="357158" y="2500306"/>
            <a:ext cx="2820649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9507" name="Picture 3" descr="D:\Ника\МАИЛ\картинки эмоций\putin6001324040050.jpg"/>
          <p:cNvPicPr>
            <a:picLocks noChangeAspect="1" noChangeArrowheads="1"/>
          </p:cNvPicPr>
          <p:nvPr/>
        </p:nvPicPr>
        <p:blipFill>
          <a:blip r:embed="rId3" cstate="print"/>
          <a:srcRect l="27500" t="20000" r="25000" b="22500"/>
          <a:stretch>
            <a:fillRect/>
          </a:stretch>
        </p:blipFill>
        <p:spPr bwMode="auto">
          <a:xfrm>
            <a:off x="6143636" y="2714620"/>
            <a:ext cx="271464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9508" name="Picture 4" descr="D:\Ника\МАИЛ\картинки эмоций\34732202_1_51_3.jpg"/>
          <p:cNvPicPr>
            <a:picLocks noChangeAspect="1" noChangeArrowheads="1"/>
          </p:cNvPicPr>
          <p:nvPr/>
        </p:nvPicPr>
        <p:blipFill>
          <a:blip r:embed="rId4" cstate="print"/>
          <a:srcRect l="12500" r="27735" b="1900"/>
          <a:stretch>
            <a:fillRect/>
          </a:stretch>
        </p:blipFill>
        <p:spPr bwMode="auto">
          <a:xfrm>
            <a:off x="3143240" y="1142984"/>
            <a:ext cx="2977315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Удовлетворенность</a:t>
            </a:r>
          </a:p>
        </p:txBody>
      </p:sp>
      <p:sp>
        <p:nvSpPr>
          <p:cNvPr id="798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latin typeface="Arial" charset="0"/>
              </a:rPr>
              <a:t>Причина эмоции</a:t>
            </a:r>
            <a:r>
              <a:rPr lang="ru-RU" smtClean="0">
                <a:latin typeface="Arial" charset="0"/>
              </a:rPr>
              <a:t> – н</a:t>
            </a:r>
            <a:r>
              <a:rPr lang="ru-RU" smtClean="0"/>
              <a:t>еоднократное удовлетворение потребностей, желаний, стремлений.</a:t>
            </a:r>
            <a:endParaRPr lang="en-US" smtClean="0">
              <a:latin typeface="Arial" charset="0"/>
            </a:endParaRPr>
          </a:p>
          <a:p>
            <a:r>
              <a:rPr lang="ru-RU" b="1" smtClean="0">
                <a:latin typeface="Arial" charset="0"/>
              </a:rPr>
              <a:t>Функция эмоции</a:t>
            </a:r>
            <a:r>
              <a:rPr lang="ru-RU" smtClean="0">
                <a:latin typeface="Arial" charset="0"/>
              </a:rPr>
              <a:t> – п</a:t>
            </a:r>
            <a:r>
              <a:rPr lang="ru-RU" smtClean="0"/>
              <a:t>ереживание процесса удовлетворения. Нормализация, умиротворение.</a:t>
            </a:r>
            <a:endParaRPr lang="ru-RU" smtClean="0">
              <a:latin typeface="Arial" charset="0"/>
            </a:endParaRPr>
          </a:p>
          <a:p>
            <a:endParaRPr 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2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1331640" y="2204864"/>
            <a:ext cx="4608512" cy="796925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Тревога</a:t>
            </a:r>
          </a:p>
        </p:txBody>
      </p:sp>
      <p:pic>
        <p:nvPicPr>
          <p:cNvPr id="153603" name="Picture 3" descr="D:\Ника\МАИЛ\картинки эмоций\ar122064739095806.jpg"/>
          <p:cNvPicPr>
            <a:picLocks noChangeAspect="1" noChangeArrowheads="1"/>
          </p:cNvPicPr>
          <p:nvPr/>
        </p:nvPicPr>
        <p:blipFill>
          <a:blip r:embed="rId2" cstate="print"/>
          <a:srcRect l="36875" t="17500" r="22812" b="16250"/>
          <a:stretch>
            <a:fillRect/>
          </a:stretch>
        </p:blipFill>
        <p:spPr bwMode="auto">
          <a:xfrm>
            <a:off x="6072198" y="214290"/>
            <a:ext cx="2666101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04" name="Picture 4" descr="D:\Ника\МАИЛ\картинки эмоций\anxiety-woman-6.jpg"/>
          <p:cNvPicPr>
            <a:picLocks noChangeAspect="1" noChangeArrowheads="1"/>
          </p:cNvPicPr>
          <p:nvPr/>
        </p:nvPicPr>
        <p:blipFill>
          <a:blip r:embed="rId3" cstate="print"/>
          <a:srcRect l="5948" r="10129"/>
          <a:stretch>
            <a:fillRect/>
          </a:stretch>
        </p:blipFill>
        <p:spPr bwMode="auto">
          <a:xfrm>
            <a:off x="4714876" y="3643314"/>
            <a:ext cx="3781826" cy="2988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36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Тревога</a:t>
            </a:r>
            <a:endParaRPr lang="ru-RU" smtClean="0"/>
          </a:p>
        </p:txBody>
      </p:sp>
      <p:sp>
        <p:nvSpPr>
          <p:cNvPr id="819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</a:rPr>
              <a:t>Причина состояния</a:t>
            </a:r>
            <a:r>
              <a:rPr lang="ru-RU" dirty="0" smtClean="0">
                <a:latin typeface="Arial" charset="0"/>
              </a:rPr>
              <a:t> – </a:t>
            </a:r>
            <a:r>
              <a:rPr lang="ru-RU" dirty="0" smtClean="0"/>
              <a:t>внутреннее </a:t>
            </a:r>
            <a:r>
              <a:rPr lang="ru-RU" dirty="0" err="1" smtClean="0"/>
              <a:t>нересурсное</a:t>
            </a:r>
            <a:r>
              <a:rPr lang="ru-RU" dirty="0" smtClean="0"/>
              <a:t> переживание.</a:t>
            </a:r>
            <a:endParaRPr lang="en-US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Функция </a:t>
            </a:r>
            <a:r>
              <a:rPr lang="ru-RU" dirty="0" smtClean="0">
                <a:latin typeface="Arial" charset="0"/>
              </a:rPr>
              <a:t>– п</a:t>
            </a:r>
            <a:r>
              <a:rPr lang="ru-RU" dirty="0" smtClean="0"/>
              <a:t>одготовка организма к противодействию.</a:t>
            </a:r>
            <a:endParaRPr lang="ru-RU" dirty="0" smtClean="0">
              <a:latin typeface="Arial" charset="0"/>
            </a:endParaRP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5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Возбуждение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700213"/>
            <a:ext cx="48958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4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Возбуждение</a:t>
            </a:r>
            <a:endParaRPr lang="ru-RU" smtClean="0"/>
          </a:p>
        </p:txBody>
      </p:sp>
      <p:pic>
        <p:nvPicPr>
          <p:cNvPr id="154627" name="Picture 3" descr="D:\Ника\МАИЛ\картинки эмоций\greedy.jpg"/>
          <p:cNvPicPr>
            <a:picLocks noChangeAspect="1" noChangeArrowheads="1"/>
          </p:cNvPicPr>
          <p:nvPr/>
        </p:nvPicPr>
        <p:blipFill>
          <a:blip r:embed="rId2" cstate="print"/>
          <a:srcRect l="20206" r="6919"/>
          <a:stretch>
            <a:fillRect/>
          </a:stretch>
        </p:blipFill>
        <p:spPr bwMode="auto">
          <a:xfrm>
            <a:off x="5000627" y="928670"/>
            <a:ext cx="3299741" cy="301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28" name="Picture 4" descr="D:\Ника\МАИЛ\картинки эмоций\3004771_large.gif"/>
          <p:cNvPicPr>
            <a:picLocks noChangeAspect="1" noChangeArrowheads="1"/>
          </p:cNvPicPr>
          <p:nvPr/>
        </p:nvPicPr>
        <p:blipFill>
          <a:blip r:embed="rId3" cstate="print"/>
          <a:srcRect l="35849" t="39847" r="21698" b="6853"/>
          <a:stretch>
            <a:fillRect/>
          </a:stretch>
        </p:blipFill>
        <p:spPr bwMode="auto">
          <a:xfrm>
            <a:off x="428596" y="928670"/>
            <a:ext cx="3143272" cy="338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26" name="Picture 2" descr="D:\Ника\МАИЛ\картинки эмоций\anticipation.jpg"/>
          <p:cNvPicPr>
            <a:picLocks noChangeAspect="1" noChangeArrowheads="1"/>
          </p:cNvPicPr>
          <p:nvPr/>
        </p:nvPicPr>
        <p:blipFill>
          <a:blip r:embed="rId4" cstate="print"/>
          <a:srcRect l="43038" t="37259" r="13924" b="-2032"/>
          <a:stretch>
            <a:fillRect/>
          </a:stretch>
        </p:blipFill>
        <p:spPr bwMode="auto">
          <a:xfrm>
            <a:off x="3071802" y="3500414"/>
            <a:ext cx="335758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Возбуждение</a:t>
            </a:r>
          </a:p>
        </p:txBody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/>
              <a:t>Причина состояния</a:t>
            </a:r>
            <a:r>
              <a:rPr lang="ru-RU" sz="2800" dirty="0" smtClean="0"/>
              <a:t> – настрой на достижение цели, желания (скорее всего критерий будет удовлетворен).</a:t>
            </a:r>
          </a:p>
          <a:p>
            <a:r>
              <a:rPr lang="ru-RU" sz="2800" b="1" dirty="0" smtClean="0"/>
              <a:t>Функция </a:t>
            </a:r>
            <a:r>
              <a:rPr lang="ru-RU" sz="2800" dirty="0" smtClean="0"/>
              <a:t>– подготовка организма к деятельности, мобилизация.</a:t>
            </a:r>
          </a:p>
          <a:p>
            <a:r>
              <a:rPr lang="en-US" sz="2800" b="1" dirty="0" smtClean="0"/>
              <a:t>FACS</a:t>
            </a:r>
            <a:r>
              <a:rPr lang="en-US" sz="2800" dirty="0" smtClean="0"/>
              <a:t> – </a:t>
            </a:r>
            <a:r>
              <a:rPr lang="ru-RU" dirty="0" smtClean="0"/>
              <a:t>2+5+6+12+13+14+25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6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Скука</a:t>
            </a:r>
          </a:p>
        </p:txBody>
      </p:sp>
      <p:pic>
        <p:nvPicPr>
          <p:cNvPr id="156674" name="Picture 2" descr="D:\Ника\МАИЛ\картинки эмоций\Jw7DqXUFQkg.jpg"/>
          <p:cNvPicPr>
            <a:picLocks noChangeAspect="1" noChangeArrowheads="1"/>
          </p:cNvPicPr>
          <p:nvPr/>
        </p:nvPicPr>
        <p:blipFill>
          <a:blip r:embed="rId2" cstate="print"/>
          <a:srcRect l="5000" t="12013" r="44079" b="10552"/>
          <a:stretch>
            <a:fillRect/>
          </a:stretch>
        </p:blipFill>
        <p:spPr bwMode="auto">
          <a:xfrm>
            <a:off x="785786" y="1071546"/>
            <a:ext cx="307183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675" name="Picture 3" descr="D:\Ника\МАИЛ\картинки эмоций\sxc-nia-aburridados.jpg"/>
          <p:cNvPicPr>
            <a:picLocks noChangeAspect="1" noChangeArrowheads="1"/>
          </p:cNvPicPr>
          <p:nvPr/>
        </p:nvPicPr>
        <p:blipFill>
          <a:blip r:embed="rId3" cstate="print"/>
          <a:srcRect r="13925"/>
          <a:stretch>
            <a:fillRect/>
          </a:stretch>
        </p:blipFill>
        <p:spPr bwMode="auto">
          <a:xfrm>
            <a:off x="4190996" y="1200150"/>
            <a:ext cx="3738590" cy="244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676" name="Picture 4" descr="D:\Ника\МАИЛ\картинки эмоций\85ae944f2c0f.jpg"/>
          <p:cNvPicPr>
            <a:picLocks noChangeAspect="1" noChangeArrowheads="1"/>
          </p:cNvPicPr>
          <p:nvPr/>
        </p:nvPicPr>
        <p:blipFill>
          <a:blip r:embed="rId4" cstate="print"/>
          <a:srcRect l="35211" t="17505" r="16901" b="14084"/>
          <a:stretch>
            <a:fillRect/>
          </a:stretch>
        </p:blipFill>
        <p:spPr bwMode="auto">
          <a:xfrm>
            <a:off x="4286248" y="3786166"/>
            <a:ext cx="30718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0066"/>
                </a:solidFill>
                <a:latin typeface="Arial Black" pitchFamily="34" charset="0"/>
              </a:rPr>
              <a:t>Скука</a:t>
            </a:r>
            <a:endParaRPr lang="ru-RU" smtClean="0"/>
          </a:p>
        </p:txBody>
      </p:sp>
      <p:sp>
        <p:nvSpPr>
          <p:cNvPr id="890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Причина состояния </a:t>
            </a:r>
            <a:r>
              <a:rPr lang="ru-RU" dirty="0" smtClean="0"/>
              <a:t>- постоянно предъявляемый, известный стимул, нет возможности разорвать коммуникацию, монотонность.</a:t>
            </a:r>
          </a:p>
          <a:p>
            <a:r>
              <a:rPr lang="ru-RU" b="1" dirty="0" smtClean="0"/>
              <a:t>Функция </a:t>
            </a:r>
            <a:r>
              <a:rPr lang="ru-RU" dirty="0" smtClean="0"/>
              <a:t>– транс, отдых сознательного, экономия энергии</a:t>
            </a:r>
          </a:p>
          <a:p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А.Филатов. Профайлинг, нейротехнлогии и детекция лжи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6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4770</TotalTime>
  <Words>7040</Words>
  <Application>Microsoft Macintosh PowerPoint</Application>
  <PresentationFormat>Экран (4:3)</PresentationFormat>
  <Paragraphs>1124</Paragraphs>
  <Slides>213</Slides>
  <Notes>58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213</vt:i4>
      </vt:variant>
    </vt:vector>
  </HeadingPairs>
  <TitlesOfParts>
    <vt:vector size="226" baseType="lpstr">
      <vt:lpstr>Arial Black</vt:lpstr>
      <vt:lpstr>Calibri</vt:lpstr>
      <vt:lpstr>CustomSerif</vt:lpstr>
      <vt:lpstr>Myriad Pro</vt:lpstr>
      <vt:lpstr>Segoe UI</vt:lpstr>
      <vt:lpstr>Segoe UI Semibold</vt:lpstr>
      <vt:lpstr>Segoe UI Semilight</vt:lpstr>
      <vt:lpstr>Tahoma</vt:lpstr>
      <vt:lpstr>Times New Roman</vt:lpstr>
      <vt:lpstr>Wingdings</vt:lpstr>
      <vt:lpstr>Arial</vt:lpstr>
      <vt:lpstr>Тема6</vt:lpstr>
      <vt:lpstr>Специальное оформление</vt:lpstr>
      <vt:lpstr>Презентация PowerPoint</vt:lpstr>
      <vt:lpstr>Презентация PowerPoint</vt:lpstr>
      <vt:lpstr>ПОДАВЛЕНИЕ ЭМОЦИЙ</vt:lpstr>
      <vt:lpstr>Подавление гнева</vt:lpstr>
      <vt:lpstr>Подавленный стыд</vt:lpstr>
      <vt:lpstr>Презентация PowerPoint</vt:lpstr>
      <vt:lpstr>Вина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Эмоции, состояния, эмблемы</vt:lpstr>
      <vt:lpstr>Эмоции, состояния, эмблемы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Нейтральное лицо</vt:lpstr>
      <vt:lpstr>Трансовое состояние</vt:lpstr>
      <vt:lpstr>Трансовое состояние</vt:lpstr>
      <vt:lpstr>Аффекты интенсивные эмоциональные состояния</vt:lpstr>
      <vt:lpstr>1. Ярость</vt:lpstr>
      <vt:lpstr>Ярость</vt:lpstr>
      <vt:lpstr>Ярость</vt:lpstr>
      <vt:lpstr>Бешенство </vt:lpstr>
      <vt:lpstr>Бешенство</vt:lpstr>
      <vt:lpstr>Бешенство</vt:lpstr>
      <vt:lpstr>2. Плач, горе</vt:lpstr>
      <vt:lpstr>Плач, горе</vt:lpstr>
      <vt:lpstr>Горе</vt:lpstr>
      <vt:lpstr>Горе</vt:lpstr>
      <vt:lpstr>3. Интерес</vt:lpstr>
      <vt:lpstr>Интерес</vt:lpstr>
      <vt:lpstr>Интерес</vt:lpstr>
      <vt:lpstr>4. Ужас </vt:lpstr>
      <vt:lpstr>Ужас </vt:lpstr>
      <vt:lpstr>Ужас</vt:lpstr>
      <vt:lpstr>Ужас</vt:lpstr>
      <vt:lpstr>5. Изумление</vt:lpstr>
      <vt:lpstr>Изумление</vt:lpstr>
      <vt:lpstr>Изумление</vt:lpstr>
      <vt:lpstr>6.Омерзение</vt:lpstr>
      <vt:lpstr>Омерзение</vt:lpstr>
      <vt:lpstr>Омерзение</vt:lpstr>
      <vt:lpstr>7. Восторг,«феерия»</vt:lpstr>
      <vt:lpstr>Восторг</vt:lpstr>
      <vt:lpstr>Восторг</vt:lpstr>
      <vt:lpstr>8. Восхищение</vt:lpstr>
      <vt:lpstr>Восхищение</vt:lpstr>
      <vt:lpstr>Негативные состояния</vt:lpstr>
      <vt:lpstr>Боль</vt:lpstr>
      <vt:lpstr>    Боль</vt:lpstr>
      <vt:lpstr>Боль</vt:lpstr>
      <vt:lpstr>Дистресс</vt:lpstr>
      <vt:lpstr>Презентация PowerPoint</vt:lpstr>
      <vt:lpstr>Дистресс</vt:lpstr>
      <vt:lpstr>Фрустрация</vt:lpstr>
      <vt:lpstr>Фрустрация</vt:lpstr>
      <vt:lpstr>Фрустрация</vt:lpstr>
      <vt:lpstr>Вторичные  эмоциональные состояния</vt:lpstr>
      <vt:lpstr>Недовольство</vt:lpstr>
      <vt:lpstr>Недовольство</vt:lpstr>
      <vt:lpstr>Недовольство</vt:lpstr>
      <vt:lpstr>Ожидание</vt:lpstr>
      <vt:lpstr>Ожидание</vt:lpstr>
      <vt:lpstr>Досада</vt:lpstr>
      <vt:lpstr>Досада</vt:lpstr>
      <vt:lpstr>Удовлетворенность</vt:lpstr>
      <vt:lpstr>Удовлетворенность</vt:lpstr>
      <vt:lpstr>Удовлетворенность</vt:lpstr>
      <vt:lpstr>Тревога</vt:lpstr>
      <vt:lpstr>Тревога</vt:lpstr>
      <vt:lpstr>Возбуждение</vt:lpstr>
      <vt:lpstr>Возбуждение</vt:lpstr>
      <vt:lpstr>Возбуждение</vt:lpstr>
      <vt:lpstr>Скука</vt:lpstr>
      <vt:lpstr>Скука</vt:lpstr>
      <vt:lpstr> Настороженность</vt:lpstr>
      <vt:lpstr>Настороженность</vt:lpstr>
      <vt:lpstr>Настороженность</vt:lpstr>
      <vt:lpstr>Стресс</vt:lpstr>
      <vt:lpstr>Презентация PowerPoint</vt:lpstr>
      <vt:lpstr>Стресс</vt:lpstr>
      <vt:lpstr>Неодобрение </vt:lpstr>
      <vt:lpstr>Неодобрение</vt:lpstr>
      <vt:lpstr>Неодобрение</vt:lpstr>
      <vt:lpstr>Огорчение</vt:lpstr>
      <vt:lpstr>Огорчение</vt:lpstr>
      <vt:lpstr>Огорчение</vt:lpstr>
      <vt:lpstr>Высокомерие </vt:lpstr>
      <vt:lpstr>Высокомерие</vt:lpstr>
      <vt:lpstr>Высокомерие</vt:lpstr>
      <vt:lpstr>Скептицизм </vt:lpstr>
      <vt:lpstr>Скептицизм</vt:lpstr>
      <vt:lpstr>Скептицизм</vt:lpstr>
      <vt:lpstr>Мстительность </vt:lpstr>
      <vt:lpstr>Мстительность</vt:lpstr>
      <vt:lpstr>Мстительность</vt:lpstr>
      <vt:lpstr>Раздражение</vt:lpstr>
      <vt:lpstr>Раздражение</vt:lpstr>
      <vt:lpstr>Раздражение</vt:lpstr>
      <vt:lpstr>СТЫД</vt:lpstr>
      <vt:lpstr>Стыд</vt:lpstr>
      <vt:lpstr>Подавленный стыд</vt:lpstr>
      <vt:lpstr>Вина, стыд</vt:lpstr>
      <vt:lpstr>Презентация PowerPoint</vt:lpstr>
      <vt:lpstr>Гордость, несогласие</vt:lpstr>
      <vt:lpstr>Гордость, несогласие</vt:lpstr>
      <vt:lpstr>Гордость, несогласие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Речь как отражение картины мира</vt:lpstr>
      <vt:lpstr>Речь как привычная стратегия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Параметры для анализа (стандарт)</vt:lpstr>
      <vt:lpstr>Эмоции в тексте</vt:lpstr>
      <vt:lpstr>Презентация PowerPoint</vt:lpstr>
      <vt:lpstr>Метапрограммы в тексе</vt:lpstr>
      <vt:lpstr>Метапрограммы в тексе</vt:lpstr>
      <vt:lpstr>Метапрограммы в тексе</vt:lpstr>
      <vt:lpstr>Метапрограммы в тексе</vt:lpstr>
      <vt:lpstr>Метапрограммы в тексе</vt:lpstr>
      <vt:lpstr>Метапрограммы в тексе</vt:lpstr>
      <vt:lpstr>Метапрограммы в тексе</vt:lpstr>
      <vt:lpstr>Метапрограммы в тексе</vt:lpstr>
      <vt:lpstr>Метапрограммы в тексе</vt:lpstr>
      <vt:lpstr>Метапрограммы в тексе</vt:lpstr>
      <vt:lpstr>Метапрограммы в тексе</vt:lpstr>
      <vt:lpstr>Метапрограммы в тексе</vt:lpstr>
      <vt:lpstr>Метапрограммы в тексе</vt:lpstr>
      <vt:lpstr>Метапрограммы в тексе</vt:lpstr>
      <vt:lpstr>Метапрограммы в тексе</vt:lpstr>
      <vt:lpstr>Уклончивый и прямой ответ</vt:lpstr>
      <vt:lpstr>Проявления лжи</vt:lpstr>
      <vt:lpstr>Стратегия речевой лжи</vt:lpstr>
      <vt:lpstr>Дополнительные признаки</vt:lpstr>
      <vt:lpstr>Дополнительные признаки</vt:lpstr>
      <vt:lpstr>Дополнительные признаки</vt:lpstr>
      <vt:lpstr>Дополнительные признаки</vt:lpstr>
      <vt:lpstr>Дополнительные признаки</vt:lpstr>
      <vt:lpstr>Дополнительные признаки</vt:lpstr>
      <vt:lpstr>Дополнительные признаки</vt:lpstr>
      <vt:lpstr>Дополнительные признаки</vt:lpstr>
      <vt:lpstr>Дополнительные признаки</vt:lpstr>
      <vt:lpstr>Дополнительные признаки</vt:lpstr>
      <vt:lpstr>ТМ Марины Новиковой-Грунд</vt:lpstr>
      <vt:lpstr>Эмоции в тексте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Microsoft Office</dc:creator>
  <cp:keywords/>
  <dc:description/>
  <cp:lastModifiedBy>Пользователь Microsoft Office</cp:lastModifiedBy>
  <cp:revision>40</cp:revision>
  <dcterms:created xsi:type="dcterms:W3CDTF">2018-02-05T14:49:00Z</dcterms:created>
  <dcterms:modified xsi:type="dcterms:W3CDTF">2018-11-06T16:37:12Z</dcterms:modified>
  <cp:category/>
</cp:coreProperties>
</file>