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266"/>
  </p:notesMasterIdLst>
  <p:sldIdLst>
    <p:sldId id="428" r:id="rId3"/>
    <p:sldId id="647" r:id="rId4"/>
    <p:sldId id="517" r:id="rId5"/>
    <p:sldId id="523" r:id="rId6"/>
    <p:sldId id="520" r:id="rId7"/>
    <p:sldId id="612" r:id="rId8"/>
    <p:sldId id="793" r:id="rId9"/>
    <p:sldId id="648" r:id="rId10"/>
    <p:sldId id="649" r:id="rId11"/>
    <p:sldId id="650" r:id="rId12"/>
    <p:sldId id="521" r:id="rId13"/>
    <p:sldId id="522" r:id="rId14"/>
    <p:sldId id="524" r:id="rId15"/>
    <p:sldId id="651" r:id="rId16"/>
    <p:sldId id="652" r:id="rId17"/>
    <p:sldId id="525" r:id="rId18"/>
    <p:sldId id="532" r:id="rId19"/>
    <p:sldId id="526" r:id="rId20"/>
    <p:sldId id="527" r:id="rId21"/>
    <p:sldId id="529" r:id="rId22"/>
    <p:sldId id="530" r:id="rId23"/>
    <p:sldId id="610" r:id="rId24"/>
    <p:sldId id="531" r:id="rId25"/>
    <p:sldId id="611" r:id="rId26"/>
    <p:sldId id="615" r:id="rId27"/>
    <p:sldId id="616" r:id="rId28"/>
    <p:sldId id="617" r:id="rId29"/>
    <p:sldId id="618" r:id="rId30"/>
    <p:sldId id="619" r:id="rId31"/>
    <p:sldId id="620" r:id="rId32"/>
    <p:sldId id="621" r:id="rId33"/>
    <p:sldId id="622" r:id="rId34"/>
    <p:sldId id="623" r:id="rId35"/>
    <p:sldId id="751" r:id="rId36"/>
    <p:sldId id="790" r:id="rId37"/>
    <p:sldId id="791" r:id="rId38"/>
    <p:sldId id="792" r:id="rId39"/>
    <p:sldId id="774" r:id="rId40"/>
    <p:sldId id="775" r:id="rId41"/>
    <p:sldId id="776" r:id="rId42"/>
    <p:sldId id="777" r:id="rId43"/>
    <p:sldId id="778" r:id="rId44"/>
    <p:sldId id="779" r:id="rId45"/>
    <p:sldId id="780" r:id="rId46"/>
    <p:sldId id="782" r:id="rId47"/>
    <p:sldId id="783" r:id="rId48"/>
    <p:sldId id="784" r:id="rId49"/>
    <p:sldId id="785" r:id="rId50"/>
    <p:sldId id="786" r:id="rId51"/>
    <p:sldId id="787" r:id="rId52"/>
    <p:sldId id="789" r:id="rId53"/>
    <p:sldId id="794" r:id="rId54"/>
    <p:sldId id="788" r:id="rId55"/>
    <p:sldId id="752" r:id="rId56"/>
    <p:sldId id="659" r:id="rId57"/>
    <p:sldId id="660" r:id="rId58"/>
    <p:sldId id="661" r:id="rId59"/>
    <p:sldId id="753" r:id="rId60"/>
    <p:sldId id="754" r:id="rId61"/>
    <p:sldId id="663" r:id="rId62"/>
    <p:sldId id="664" r:id="rId63"/>
    <p:sldId id="665" r:id="rId64"/>
    <p:sldId id="666" r:id="rId65"/>
    <p:sldId id="667" r:id="rId66"/>
    <p:sldId id="668" r:id="rId67"/>
    <p:sldId id="685" r:id="rId68"/>
    <p:sldId id="686" r:id="rId69"/>
    <p:sldId id="687" r:id="rId70"/>
    <p:sldId id="688" r:id="rId71"/>
    <p:sldId id="689" r:id="rId72"/>
    <p:sldId id="768" r:id="rId73"/>
    <p:sldId id="690" r:id="rId74"/>
    <p:sldId id="691" r:id="rId75"/>
    <p:sldId id="692" r:id="rId76"/>
    <p:sldId id="693" r:id="rId77"/>
    <p:sldId id="694" r:id="rId78"/>
    <p:sldId id="695" r:id="rId79"/>
    <p:sldId id="696" r:id="rId80"/>
    <p:sldId id="697" r:id="rId81"/>
    <p:sldId id="764" r:id="rId82"/>
    <p:sldId id="698" r:id="rId83"/>
    <p:sldId id="699" r:id="rId84"/>
    <p:sldId id="700" r:id="rId85"/>
    <p:sldId id="701" r:id="rId86"/>
    <p:sldId id="702" r:id="rId87"/>
    <p:sldId id="703" r:id="rId88"/>
    <p:sldId id="704" r:id="rId89"/>
    <p:sldId id="705" r:id="rId90"/>
    <p:sldId id="706" r:id="rId91"/>
    <p:sldId id="766" r:id="rId92"/>
    <p:sldId id="707" r:id="rId93"/>
    <p:sldId id="708" r:id="rId94"/>
    <p:sldId id="709" r:id="rId95"/>
    <p:sldId id="710" r:id="rId96"/>
    <p:sldId id="711" r:id="rId97"/>
    <p:sldId id="713" r:id="rId98"/>
    <p:sldId id="714" r:id="rId99"/>
    <p:sldId id="715" r:id="rId100"/>
    <p:sldId id="716" r:id="rId101"/>
    <p:sldId id="767" r:id="rId102"/>
    <p:sldId id="717" r:id="rId103"/>
    <p:sldId id="718" r:id="rId104"/>
    <p:sldId id="719" r:id="rId105"/>
    <p:sldId id="720" r:id="rId106"/>
    <p:sldId id="721" r:id="rId107"/>
    <p:sldId id="722" r:id="rId108"/>
    <p:sldId id="723" r:id="rId109"/>
    <p:sldId id="724" r:id="rId110"/>
    <p:sldId id="755" r:id="rId111"/>
    <p:sldId id="756" r:id="rId112"/>
    <p:sldId id="757" r:id="rId113"/>
    <p:sldId id="725" r:id="rId114"/>
    <p:sldId id="726" r:id="rId115"/>
    <p:sldId id="727" r:id="rId116"/>
    <p:sldId id="728" r:id="rId117"/>
    <p:sldId id="729" r:id="rId118"/>
    <p:sldId id="765" r:id="rId119"/>
    <p:sldId id="730" r:id="rId120"/>
    <p:sldId id="712" r:id="rId121"/>
    <p:sldId id="750" r:id="rId122"/>
    <p:sldId id="669" r:id="rId123"/>
    <p:sldId id="731" r:id="rId124"/>
    <p:sldId id="732" r:id="rId125"/>
    <p:sldId id="733" r:id="rId126"/>
    <p:sldId id="734" r:id="rId127"/>
    <p:sldId id="735" r:id="rId128"/>
    <p:sldId id="736" r:id="rId129"/>
    <p:sldId id="737" r:id="rId130"/>
    <p:sldId id="738" r:id="rId131"/>
    <p:sldId id="739" r:id="rId132"/>
    <p:sldId id="740" r:id="rId133"/>
    <p:sldId id="741" r:id="rId134"/>
    <p:sldId id="742" r:id="rId135"/>
    <p:sldId id="743" r:id="rId136"/>
    <p:sldId id="769" r:id="rId137"/>
    <p:sldId id="770" r:id="rId138"/>
    <p:sldId id="771" r:id="rId139"/>
    <p:sldId id="772" r:id="rId140"/>
    <p:sldId id="773" r:id="rId141"/>
    <p:sldId id="654" r:id="rId142"/>
    <p:sldId id="656" r:id="rId143"/>
    <p:sldId id="655" r:id="rId144"/>
    <p:sldId id="548" r:id="rId145"/>
    <p:sldId id="549" r:id="rId146"/>
    <p:sldId id="551" r:id="rId147"/>
    <p:sldId id="553" r:id="rId148"/>
    <p:sldId id="557" r:id="rId149"/>
    <p:sldId id="559" r:id="rId150"/>
    <p:sldId id="555" r:id="rId151"/>
    <p:sldId id="560" r:id="rId152"/>
    <p:sldId id="561" r:id="rId153"/>
    <p:sldId id="562" r:id="rId154"/>
    <p:sldId id="563" r:id="rId155"/>
    <p:sldId id="564" r:id="rId156"/>
    <p:sldId id="565" r:id="rId157"/>
    <p:sldId id="566" r:id="rId158"/>
    <p:sldId id="567" r:id="rId159"/>
    <p:sldId id="568" r:id="rId160"/>
    <p:sldId id="795" r:id="rId161"/>
    <p:sldId id="796" r:id="rId162"/>
    <p:sldId id="797" r:id="rId163"/>
    <p:sldId id="798" r:id="rId164"/>
    <p:sldId id="799" r:id="rId165"/>
    <p:sldId id="800" r:id="rId166"/>
    <p:sldId id="801" r:id="rId167"/>
    <p:sldId id="802" r:id="rId168"/>
    <p:sldId id="803" r:id="rId169"/>
    <p:sldId id="804" r:id="rId170"/>
    <p:sldId id="805" r:id="rId171"/>
    <p:sldId id="806" r:id="rId172"/>
    <p:sldId id="807" r:id="rId173"/>
    <p:sldId id="808" r:id="rId174"/>
    <p:sldId id="809" r:id="rId175"/>
    <p:sldId id="810" r:id="rId176"/>
    <p:sldId id="811" r:id="rId177"/>
    <p:sldId id="812" r:id="rId178"/>
    <p:sldId id="813" r:id="rId179"/>
    <p:sldId id="814" r:id="rId180"/>
    <p:sldId id="815" r:id="rId181"/>
    <p:sldId id="816" r:id="rId182"/>
    <p:sldId id="817" r:id="rId183"/>
    <p:sldId id="818" r:id="rId184"/>
    <p:sldId id="819" r:id="rId185"/>
    <p:sldId id="820" r:id="rId186"/>
    <p:sldId id="821" r:id="rId187"/>
    <p:sldId id="822" r:id="rId188"/>
    <p:sldId id="823" r:id="rId189"/>
    <p:sldId id="824" r:id="rId190"/>
    <p:sldId id="825" r:id="rId191"/>
    <p:sldId id="826" r:id="rId192"/>
    <p:sldId id="827" r:id="rId193"/>
    <p:sldId id="828" r:id="rId194"/>
    <p:sldId id="829" r:id="rId195"/>
    <p:sldId id="830" r:id="rId196"/>
    <p:sldId id="831" r:id="rId197"/>
    <p:sldId id="832" r:id="rId198"/>
    <p:sldId id="833" r:id="rId199"/>
    <p:sldId id="834" r:id="rId200"/>
    <p:sldId id="835" r:id="rId201"/>
    <p:sldId id="836" r:id="rId202"/>
    <p:sldId id="837" r:id="rId203"/>
    <p:sldId id="838" r:id="rId204"/>
    <p:sldId id="839" r:id="rId205"/>
    <p:sldId id="840" r:id="rId206"/>
    <p:sldId id="841" r:id="rId207"/>
    <p:sldId id="842" r:id="rId208"/>
    <p:sldId id="843" r:id="rId209"/>
    <p:sldId id="844" r:id="rId210"/>
    <p:sldId id="845" r:id="rId211"/>
    <p:sldId id="846" r:id="rId212"/>
    <p:sldId id="847" r:id="rId213"/>
    <p:sldId id="848" r:id="rId214"/>
    <p:sldId id="849" r:id="rId215"/>
    <p:sldId id="850" r:id="rId216"/>
    <p:sldId id="851" r:id="rId217"/>
    <p:sldId id="852" r:id="rId218"/>
    <p:sldId id="853" r:id="rId219"/>
    <p:sldId id="854" r:id="rId220"/>
    <p:sldId id="855" r:id="rId221"/>
    <p:sldId id="856" r:id="rId222"/>
    <p:sldId id="857" r:id="rId223"/>
    <p:sldId id="858" r:id="rId224"/>
    <p:sldId id="859" r:id="rId225"/>
    <p:sldId id="860" r:id="rId226"/>
    <p:sldId id="861" r:id="rId227"/>
    <p:sldId id="862" r:id="rId228"/>
    <p:sldId id="863" r:id="rId229"/>
    <p:sldId id="864" r:id="rId230"/>
    <p:sldId id="865" r:id="rId231"/>
    <p:sldId id="866" r:id="rId232"/>
    <p:sldId id="867" r:id="rId233"/>
    <p:sldId id="868" r:id="rId234"/>
    <p:sldId id="869" r:id="rId235"/>
    <p:sldId id="870" r:id="rId236"/>
    <p:sldId id="871" r:id="rId237"/>
    <p:sldId id="872" r:id="rId238"/>
    <p:sldId id="873" r:id="rId239"/>
    <p:sldId id="874" r:id="rId240"/>
    <p:sldId id="875" r:id="rId241"/>
    <p:sldId id="876" r:id="rId242"/>
    <p:sldId id="877" r:id="rId243"/>
    <p:sldId id="878" r:id="rId244"/>
    <p:sldId id="879" r:id="rId245"/>
    <p:sldId id="880" r:id="rId246"/>
    <p:sldId id="881" r:id="rId247"/>
    <p:sldId id="882" r:id="rId248"/>
    <p:sldId id="883" r:id="rId249"/>
    <p:sldId id="884" r:id="rId250"/>
    <p:sldId id="885" r:id="rId251"/>
    <p:sldId id="886" r:id="rId252"/>
    <p:sldId id="887" r:id="rId253"/>
    <p:sldId id="888" r:id="rId254"/>
    <p:sldId id="889" r:id="rId255"/>
    <p:sldId id="890" r:id="rId256"/>
    <p:sldId id="891" r:id="rId257"/>
    <p:sldId id="892" r:id="rId258"/>
    <p:sldId id="893" r:id="rId259"/>
    <p:sldId id="894" r:id="rId260"/>
    <p:sldId id="895" r:id="rId261"/>
    <p:sldId id="896" r:id="rId262"/>
    <p:sldId id="897" r:id="rId263"/>
    <p:sldId id="898" r:id="rId264"/>
    <p:sldId id="899" r:id="rId265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C0000"/>
    <a:srgbClr val="FFFF00"/>
    <a:srgbClr val="000000"/>
    <a:srgbClr val="A50021"/>
    <a:srgbClr val="FCF7D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05" autoAdjust="0"/>
    <p:restoredTop sz="94474" autoAdjust="0"/>
  </p:normalViewPr>
  <p:slideViewPr>
    <p:cSldViewPr>
      <p:cViewPr>
        <p:scale>
          <a:sx n="100" d="100"/>
          <a:sy n="100" d="100"/>
        </p:scale>
        <p:origin x="64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70" Type="http://schemas.openxmlformats.org/officeDocument/2006/relationships/slide" Target="slides/slide168.xml"/><Relationship Id="rId171" Type="http://schemas.openxmlformats.org/officeDocument/2006/relationships/slide" Target="slides/slide169.xml"/><Relationship Id="rId172" Type="http://schemas.openxmlformats.org/officeDocument/2006/relationships/slide" Target="slides/slide170.xml"/><Relationship Id="rId173" Type="http://schemas.openxmlformats.org/officeDocument/2006/relationships/slide" Target="slides/slide171.xml"/><Relationship Id="rId174" Type="http://schemas.openxmlformats.org/officeDocument/2006/relationships/slide" Target="slides/slide172.xml"/><Relationship Id="rId175" Type="http://schemas.openxmlformats.org/officeDocument/2006/relationships/slide" Target="slides/slide173.xml"/><Relationship Id="rId176" Type="http://schemas.openxmlformats.org/officeDocument/2006/relationships/slide" Target="slides/slide174.xml"/><Relationship Id="rId177" Type="http://schemas.openxmlformats.org/officeDocument/2006/relationships/slide" Target="slides/slide175.xml"/><Relationship Id="rId178" Type="http://schemas.openxmlformats.org/officeDocument/2006/relationships/slide" Target="slides/slide176.xml"/><Relationship Id="rId179" Type="http://schemas.openxmlformats.org/officeDocument/2006/relationships/slide" Target="slides/slide177.xml"/><Relationship Id="rId260" Type="http://schemas.openxmlformats.org/officeDocument/2006/relationships/slide" Target="slides/slide258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61" Type="http://schemas.openxmlformats.org/officeDocument/2006/relationships/slide" Target="slides/slide259.xml"/><Relationship Id="rId262" Type="http://schemas.openxmlformats.org/officeDocument/2006/relationships/slide" Target="slides/slide260.xml"/><Relationship Id="rId263" Type="http://schemas.openxmlformats.org/officeDocument/2006/relationships/slide" Target="slides/slide261.xml"/><Relationship Id="rId264" Type="http://schemas.openxmlformats.org/officeDocument/2006/relationships/slide" Target="slides/slide262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200" Type="http://schemas.openxmlformats.org/officeDocument/2006/relationships/slide" Target="slides/slide198.xml"/><Relationship Id="rId201" Type="http://schemas.openxmlformats.org/officeDocument/2006/relationships/slide" Target="slides/slide199.xml"/><Relationship Id="rId202" Type="http://schemas.openxmlformats.org/officeDocument/2006/relationships/slide" Target="slides/slide200.xml"/><Relationship Id="rId203" Type="http://schemas.openxmlformats.org/officeDocument/2006/relationships/slide" Target="slides/slide201.xml"/><Relationship Id="rId204" Type="http://schemas.openxmlformats.org/officeDocument/2006/relationships/slide" Target="slides/slide202.xml"/><Relationship Id="rId205" Type="http://schemas.openxmlformats.org/officeDocument/2006/relationships/slide" Target="slides/slide203.xml"/><Relationship Id="rId206" Type="http://schemas.openxmlformats.org/officeDocument/2006/relationships/slide" Target="slides/slide204.xml"/><Relationship Id="rId207" Type="http://schemas.openxmlformats.org/officeDocument/2006/relationships/slide" Target="slides/slide205.xml"/><Relationship Id="rId208" Type="http://schemas.openxmlformats.org/officeDocument/2006/relationships/slide" Target="slides/slide206.xml"/><Relationship Id="rId209" Type="http://schemas.openxmlformats.org/officeDocument/2006/relationships/slide" Target="slides/slide207.xml"/><Relationship Id="rId265" Type="http://schemas.openxmlformats.org/officeDocument/2006/relationships/slide" Target="slides/slide263.xml"/><Relationship Id="rId266" Type="http://schemas.openxmlformats.org/officeDocument/2006/relationships/notesMaster" Target="notesMasters/notesMaster1.xml"/><Relationship Id="rId267" Type="http://schemas.openxmlformats.org/officeDocument/2006/relationships/presProps" Target="presProps.xml"/><Relationship Id="rId268" Type="http://schemas.openxmlformats.org/officeDocument/2006/relationships/viewProps" Target="viewProps.xml"/><Relationship Id="rId26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80" Type="http://schemas.openxmlformats.org/officeDocument/2006/relationships/slide" Target="slides/slide178.xml"/><Relationship Id="rId181" Type="http://schemas.openxmlformats.org/officeDocument/2006/relationships/slide" Target="slides/slide179.xml"/><Relationship Id="rId182" Type="http://schemas.openxmlformats.org/officeDocument/2006/relationships/slide" Target="slides/slide180.xml"/><Relationship Id="rId183" Type="http://schemas.openxmlformats.org/officeDocument/2006/relationships/slide" Target="slides/slide181.xml"/><Relationship Id="rId184" Type="http://schemas.openxmlformats.org/officeDocument/2006/relationships/slide" Target="slides/slide182.xml"/><Relationship Id="rId185" Type="http://schemas.openxmlformats.org/officeDocument/2006/relationships/slide" Target="slides/slide183.xml"/><Relationship Id="rId186" Type="http://schemas.openxmlformats.org/officeDocument/2006/relationships/slide" Target="slides/slide184.xml"/><Relationship Id="rId187" Type="http://schemas.openxmlformats.org/officeDocument/2006/relationships/slide" Target="slides/slide185.xml"/><Relationship Id="rId188" Type="http://schemas.openxmlformats.org/officeDocument/2006/relationships/slide" Target="slides/slide186.xml"/><Relationship Id="rId189" Type="http://schemas.openxmlformats.org/officeDocument/2006/relationships/slide" Target="slides/slide187.xml"/><Relationship Id="rId27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210" Type="http://schemas.openxmlformats.org/officeDocument/2006/relationships/slide" Target="slides/slide208.xml"/><Relationship Id="rId211" Type="http://schemas.openxmlformats.org/officeDocument/2006/relationships/slide" Target="slides/slide209.xml"/><Relationship Id="rId212" Type="http://schemas.openxmlformats.org/officeDocument/2006/relationships/slide" Target="slides/slide210.xml"/><Relationship Id="rId213" Type="http://schemas.openxmlformats.org/officeDocument/2006/relationships/slide" Target="slides/slide211.xml"/><Relationship Id="rId214" Type="http://schemas.openxmlformats.org/officeDocument/2006/relationships/slide" Target="slides/slide212.xml"/><Relationship Id="rId215" Type="http://schemas.openxmlformats.org/officeDocument/2006/relationships/slide" Target="slides/slide213.xml"/><Relationship Id="rId216" Type="http://schemas.openxmlformats.org/officeDocument/2006/relationships/slide" Target="slides/slide214.xml"/><Relationship Id="rId217" Type="http://schemas.openxmlformats.org/officeDocument/2006/relationships/slide" Target="slides/slide215.xml"/><Relationship Id="rId218" Type="http://schemas.openxmlformats.org/officeDocument/2006/relationships/slide" Target="slides/slide216.xml"/><Relationship Id="rId219" Type="http://schemas.openxmlformats.org/officeDocument/2006/relationships/slide" Target="slides/slide21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90" Type="http://schemas.openxmlformats.org/officeDocument/2006/relationships/slide" Target="slides/slide188.xml"/><Relationship Id="rId191" Type="http://schemas.openxmlformats.org/officeDocument/2006/relationships/slide" Target="slides/slide189.xml"/><Relationship Id="rId192" Type="http://schemas.openxmlformats.org/officeDocument/2006/relationships/slide" Target="slides/slide190.xml"/><Relationship Id="rId193" Type="http://schemas.openxmlformats.org/officeDocument/2006/relationships/slide" Target="slides/slide191.xml"/><Relationship Id="rId194" Type="http://schemas.openxmlformats.org/officeDocument/2006/relationships/slide" Target="slides/slide192.xml"/><Relationship Id="rId195" Type="http://schemas.openxmlformats.org/officeDocument/2006/relationships/slide" Target="slides/slide193.xml"/><Relationship Id="rId196" Type="http://schemas.openxmlformats.org/officeDocument/2006/relationships/slide" Target="slides/slide194.xml"/><Relationship Id="rId197" Type="http://schemas.openxmlformats.org/officeDocument/2006/relationships/slide" Target="slides/slide195.xml"/><Relationship Id="rId198" Type="http://schemas.openxmlformats.org/officeDocument/2006/relationships/slide" Target="slides/slide196.xml"/><Relationship Id="rId199" Type="http://schemas.openxmlformats.org/officeDocument/2006/relationships/slide" Target="slides/slide19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220" Type="http://schemas.openxmlformats.org/officeDocument/2006/relationships/slide" Target="slides/slide218.xml"/><Relationship Id="rId221" Type="http://schemas.openxmlformats.org/officeDocument/2006/relationships/slide" Target="slides/slide219.xml"/><Relationship Id="rId222" Type="http://schemas.openxmlformats.org/officeDocument/2006/relationships/slide" Target="slides/slide220.xml"/><Relationship Id="rId223" Type="http://schemas.openxmlformats.org/officeDocument/2006/relationships/slide" Target="slides/slide221.xml"/><Relationship Id="rId224" Type="http://schemas.openxmlformats.org/officeDocument/2006/relationships/slide" Target="slides/slide222.xml"/><Relationship Id="rId225" Type="http://schemas.openxmlformats.org/officeDocument/2006/relationships/slide" Target="slides/slide223.xml"/><Relationship Id="rId226" Type="http://schemas.openxmlformats.org/officeDocument/2006/relationships/slide" Target="slides/slide224.xml"/><Relationship Id="rId227" Type="http://schemas.openxmlformats.org/officeDocument/2006/relationships/slide" Target="slides/slide225.xml"/><Relationship Id="rId228" Type="http://schemas.openxmlformats.org/officeDocument/2006/relationships/slide" Target="slides/slide226.xml"/><Relationship Id="rId229" Type="http://schemas.openxmlformats.org/officeDocument/2006/relationships/slide" Target="slides/slide227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230" Type="http://schemas.openxmlformats.org/officeDocument/2006/relationships/slide" Target="slides/slide228.xml"/><Relationship Id="rId231" Type="http://schemas.openxmlformats.org/officeDocument/2006/relationships/slide" Target="slides/slide229.xml"/><Relationship Id="rId232" Type="http://schemas.openxmlformats.org/officeDocument/2006/relationships/slide" Target="slides/slide230.xml"/><Relationship Id="rId233" Type="http://schemas.openxmlformats.org/officeDocument/2006/relationships/slide" Target="slides/slide231.xml"/><Relationship Id="rId234" Type="http://schemas.openxmlformats.org/officeDocument/2006/relationships/slide" Target="slides/slide232.xml"/><Relationship Id="rId235" Type="http://schemas.openxmlformats.org/officeDocument/2006/relationships/slide" Target="slides/slide233.xml"/><Relationship Id="rId236" Type="http://schemas.openxmlformats.org/officeDocument/2006/relationships/slide" Target="slides/slide234.xml"/><Relationship Id="rId237" Type="http://schemas.openxmlformats.org/officeDocument/2006/relationships/slide" Target="slides/slide235.xml"/><Relationship Id="rId238" Type="http://schemas.openxmlformats.org/officeDocument/2006/relationships/slide" Target="slides/slide236.xml"/><Relationship Id="rId239" Type="http://schemas.openxmlformats.org/officeDocument/2006/relationships/slide" Target="slides/slide2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240" Type="http://schemas.openxmlformats.org/officeDocument/2006/relationships/slide" Target="slides/slide238.xml"/><Relationship Id="rId241" Type="http://schemas.openxmlformats.org/officeDocument/2006/relationships/slide" Target="slides/slide239.xml"/><Relationship Id="rId242" Type="http://schemas.openxmlformats.org/officeDocument/2006/relationships/slide" Target="slides/slide240.xml"/><Relationship Id="rId243" Type="http://schemas.openxmlformats.org/officeDocument/2006/relationships/slide" Target="slides/slide241.xml"/><Relationship Id="rId244" Type="http://schemas.openxmlformats.org/officeDocument/2006/relationships/slide" Target="slides/slide242.xml"/><Relationship Id="rId245" Type="http://schemas.openxmlformats.org/officeDocument/2006/relationships/slide" Target="slides/slide243.xml"/><Relationship Id="rId246" Type="http://schemas.openxmlformats.org/officeDocument/2006/relationships/slide" Target="slides/slide244.xml"/><Relationship Id="rId247" Type="http://schemas.openxmlformats.org/officeDocument/2006/relationships/slide" Target="slides/slide245.xml"/><Relationship Id="rId248" Type="http://schemas.openxmlformats.org/officeDocument/2006/relationships/slide" Target="slides/slide246.xml"/><Relationship Id="rId249" Type="http://schemas.openxmlformats.org/officeDocument/2006/relationships/slide" Target="slides/slide2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163" Type="http://schemas.openxmlformats.org/officeDocument/2006/relationships/slide" Target="slides/slide161.xml"/><Relationship Id="rId164" Type="http://schemas.openxmlformats.org/officeDocument/2006/relationships/slide" Target="slides/slide162.xml"/><Relationship Id="rId165" Type="http://schemas.openxmlformats.org/officeDocument/2006/relationships/slide" Target="slides/slide163.xml"/><Relationship Id="rId166" Type="http://schemas.openxmlformats.org/officeDocument/2006/relationships/slide" Target="slides/slide164.xml"/><Relationship Id="rId167" Type="http://schemas.openxmlformats.org/officeDocument/2006/relationships/slide" Target="slides/slide165.xml"/><Relationship Id="rId168" Type="http://schemas.openxmlformats.org/officeDocument/2006/relationships/slide" Target="slides/slide166.xml"/><Relationship Id="rId169" Type="http://schemas.openxmlformats.org/officeDocument/2006/relationships/slide" Target="slides/slide167.xml"/><Relationship Id="rId250" Type="http://schemas.openxmlformats.org/officeDocument/2006/relationships/slide" Target="slides/slide248.xml"/><Relationship Id="rId251" Type="http://schemas.openxmlformats.org/officeDocument/2006/relationships/slide" Target="slides/slide249.xml"/><Relationship Id="rId252" Type="http://schemas.openxmlformats.org/officeDocument/2006/relationships/slide" Target="slides/slide250.xml"/><Relationship Id="rId253" Type="http://schemas.openxmlformats.org/officeDocument/2006/relationships/slide" Target="slides/slide251.xml"/><Relationship Id="rId254" Type="http://schemas.openxmlformats.org/officeDocument/2006/relationships/slide" Target="slides/slide252.xml"/><Relationship Id="rId255" Type="http://schemas.openxmlformats.org/officeDocument/2006/relationships/slide" Target="slides/slide253.xml"/><Relationship Id="rId256" Type="http://schemas.openxmlformats.org/officeDocument/2006/relationships/slide" Target="slides/slide254.xml"/><Relationship Id="rId257" Type="http://schemas.openxmlformats.org/officeDocument/2006/relationships/slide" Target="slides/slide255.xml"/><Relationship Id="rId258" Type="http://schemas.openxmlformats.org/officeDocument/2006/relationships/slide" Target="slides/slide256.xml"/><Relationship Id="rId259" Type="http://schemas.openxmlformats.org/officeDocument/2006/relationships/slide" Target="slides/slide257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3E72477-3C42-A145-B200-84A50868F081}" type="datetimeFigureOut">
              <a:rPr lang="ru-RU" altLang="ru-RU"/>
              <a:pPr/>
              <a:t>05.07.2018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276EEEDF-02DB-384A-BFC5-C1BA7E40C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0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80033F8B-105A-1B41-9312-1655A9BC70B3}" type="slidenum">
              <a:rPr lang="ru-RU" altLang="ru-RU">
                <a:latin typeface="Calibri" charset="0"/>
              </a:rPr>
              <a:pPr/>
              <a:t>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55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75E7B4C-D024-FF4F-944F-F4C7B3CCA297}" type="slidenum">
              <a:rPr lang="ru-RU" altLang="ru-RU">
                <a:latin typeface="Calibri" charset="0"/>
              </a:rPr>
              <a:pPr/>
              <a:t>10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6751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2433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974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7130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735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6938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37091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130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369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131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61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132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3284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133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63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75E7B4C-D024-FF4F-944F-F4C7B3CCA297}" type="slidenum">
              <a:rPr lang="ru-RU" altLang="ru-RU">
                <a:latin typeface="Calibri" charset="0"/>
              </a:rPr>
              <a:pPr/>
              <a:t>11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3213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134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6986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140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17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141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5024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142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3251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5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C4F2FF5-3E54-C843-B676-FAC761B967C1}" type="slidenum">
              <a:rPr lang="ru-RU" altLang="ru-RU">
                <a:latin typeface="Calibri" charset="0"/>
              </a:rPr>
              <a:pPr/>
              <a:t>143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7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7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98BDA21-685F-4F45-B294-C126E61A28FB}" type="slidenum">
              <a:rPr lang="ru-RU" altLang="ru-RU">
                <a:latin typeface="Calibri" charset="0"/>
              </a:rPr>
              <a:pPr/>
              <a:t>144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323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9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D60FBC6-6D4A-5B41-8F9B-627A54DDF913}" type="slidenum">
              <a:rPr lang="ru-RU" altLang="ru-RU">
                <a:latin typeface="Calibri" charset="0"/>
              </a:rPr>
              <a:pPr/>
              <a:t>145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7659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1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AF8E99F-5DFC-BF4A-94CC-B7704FC631E8}" type="slidenum">
              <a:rPr lang="ru-RU" altLang="ru-RU">
                <a:latin typeface="Calibri" charset="0"/>
              </a:rPr>
              <a:pPr/>
              <a:t>146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8873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3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EF2C3CAA-74BE-9D48-93E0-4537CC475D92}" type="slidenum">
              <a:rPr lang="ru-RU" altLang="ru-RU">
                <a:latin typeface="Calibri" charset="0"/>
              </a:rPr>
              <a:pPr/>
              <a:t>147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4862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5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BF930A6D-D3C5-3641-A94E-6D331888D810}" type="slidenum">
              <a:rPr lang="ru-RU" altLang="ru-RU">
                <a:latin typeface="Calibri" charset="0"/>
              </a:rPr>
              <a:pPr/>
              <a:t>148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7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83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775C15F0-1902-FC4D-A02A-943A94DE6025}" type="slidenum">
              <a:rPr lang="ru-RU" altLang="ru-RU">
                <a:latin typeface="Calibri" charset="0"/>
              </a:rPr>
              <a:pPr/>
              <a:t>12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1642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7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6BDE584-37BB-6E49-8802-15363EBEB80A}" type="slidenum">
              <a:rPr lang="ru-RU" altLang="ru-RU">
                <a:latin typeface="Calibri" charset="0"/>
              </a:rPr>
              <a:pPr/>
              <a:t>149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6064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9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50862098-35EF-4C4C-813E-3717CD650B77}" type="slidenum">
              <a:rPr lang="ru-RU" altLang="ru-RU">
                <a:latin typeface="Calibri" charset="0"/>
              </a:rPr>
              <a:pPr/>
              <a:t>150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042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1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FE2C2E3-AA0B-2C44-8EA3-552F10252647}" type="slidenum">
              <a:rPr lang="ru-RU" altLang="ru-RU">
                <a:latin typeface="Calibri" charset="0"/>
              </a:rPr>
              <a:pPr/>
              <a:t>151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2812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38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3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737D914C-FA94-274B-9B7D-0FF09A2E3150}" type="slidenum">
              <a:rPr lang="ru-RU" altLang="ru-RU">
                <a:latin typeface="Calibri" charset="0"/>
              </a:rPr>
              <a:pPr/>
              <a:t>152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7832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5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54F4024-9670-4048-B0CC-8274C1556952}" type="slidenum">
              <a:rPr lang="ru-RU" altLang="ru-RU">
                <a:latin typeface="Calibri" charset="0"/>
              </a:rPr>
              <a:pPr/>
              <a:t>153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657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7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A6543191-B05A-B849-96C7-BFFC30C9FC38}" type="slidenum">
              <a:rPr lang="ru-RU" altLang="ru-RU">
                <a:latin typeface="Calibri" charset="0"/>
              </a:rPr>
              <a:pPr/>
              <a:t>154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5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0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9C396448-2378-624E-82B6-5BC70DF59244}" type="slidenum">
              <a:rPr lang="ru-RU" altLang="ru-RU">
                <a:latin typeface="Calibri" charset="0"/>
              </a:rPr>
              <a:pPr/>
              <a:t>155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32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20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2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0D31380-BD94-CF48-B6CA-6292ED622A93}" type="slidenum">
              <a:rPr lang="ru-RU" altLang="ru-RU">
                <a:latin typeface="Calibri" charset="0"/>
              </a:rPr>
              <a:pPr/>
              <a:t>156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2478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4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2973A22-D075-BE49-917C-01FE1B61F8DE}" type="slidenum">
              <a:rPr lang="ru-RU" altLang="ru-RU">
                <a:latin typeface="Calibri" charset="0"/>
              </a:rPr>
              <a:pPr/>
              <a:t>157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1710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6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853760B-4097-FE44-88CD-29E7B52E1B58}" type="slidenum">
              <a:rPr lang="ru-RU" altLang="ru-RU">
                <a:latin typeface="Calibri" charset="0"/>
              </a:rPr>
              <a:pPr/>
              <a:t>158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3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01607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5914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44765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79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76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65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575658C-F332-3144-BA5F-CD88CDDB7264}" type="slidenum">
              <a:rPr lang="ru-RU" altLang="ru-RU">
                <a:latin typeface="Calibri" charset="0"/>
              </a:rPr>
              <a:pPr/>
              <a:t>16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2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8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A22EAC2B-AB8D-674D-89BB-89C2A08EB30F}" type="slidenum">
              <a:rPr lang="ru-RU" altLang="ru-RU">
                <a:latin typeface="Calibri" charset="0"/>
              </a:rPr>
              <a:pPr/>
              <a:t>17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06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9C9BD8DF-1E67-3A42-A0F1-E2D318D65479}" type="slidenum">
              <a:rPr lang="ru-RU" altLang="ru-RU">
                <a:latin typeface="Calibri" charset="0"/>
              </a:rPr>
              <a:pPr/>
              <a:t>18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26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26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1ABE5D8-1D5F-BE47-BBEB-37DE66EB0EB4}" type="slidenum">
              <a:rPr lang="ru-RU" altLang="ru-RU">
                <a:latin typeface="Calibri" charset="0"/>
              </a:rPr>
              <a:pPr/>
              <a:t>19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0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1850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47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47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B17A5949-9350-FC48-B4EE-D57B53DBBF00}" type="slidenum">
              <a:rPr lang="ru-RU" altLang="ru-RU">
                <a:latin typeface="Calibri" charset="0"/>
              </a:rPr>
              <a:pPr/>
              <a:t>20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17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67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ED6FC60E-132A-2641-9E16-197299C0EA5F}" type="slidenum">
              <a:rPr lang="ru-RU" altLang="ru-RU">
                <a:latin typeface="Calibri" charset="0"/>
              </a:rPr>
              <a:pPr/>
              <a:t>21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28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88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BD9D57F9-6CBA-5A49-92EF-3D08A87D1276}" type="slidenum">
              <a:rPr lang="ru-RU" altLang="ru-RU">
                <a:latin typeface="Calibri" charset="0"/>
              </a:rPr>
              <a:pPr/>
              <a:t>22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60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0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8EC71B54-8986-054A-908F-B1421C619B3C}" type="slidenum">
              <a:rPr lang="ru-RU" altLang="ru-RU">
                <a:latin typeface="Calibri" charset="0"/>
              </a:rPr>
              <a:pPr/>
              <a:t>23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85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2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2D5FD9A-EAF0-0447-976B-D67C372DD02B}" type="slidenum">
              <a:rPr lang="ru-RU" altLang="ru-RU">
                <a:latin typeface="Calibri" charset="0"/>
              </a:rPr>
              <a:pPr/>
              <a:t>24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51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49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86C9690-CCBA-5E4A-B2B5-1192A2DF1B08}" type="slidenum">
              <a:rPr lang="ru-RU" altLang="ru-RU">
                <a:latin typeface="Calibri" charset="0"/>
              </a:rPr>
              <a:pPr/>
              <a:t>25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70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7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8883FD8-5F84-6D44-94E4-5FBD1A3789B3}" type="slidenum">
              <a:rPr lang="ru-RU" altLang="ru-RU">
                <a:latin typeface="Calibri" charset="0"/>
              </a:rPr>
              <a:pPr/>
              <a:t>26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94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9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CB6C12DE-9F4A-0E44-9A8F-17D5F4508B87}" type="slidenum">
              <a:rPr lang="ru-RU" altLang="ru-RU">
                <a:latin typeface="Calibri" charset="0"/>
              </a:rPr>
              <a:pPr/>
              <a:t>27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5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11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11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BD7590B-90DE-564E-BB1D-79EB49CDA821}" type="slidenum">
              <a:rPr lang="ru-RU" altLang="ru-RU">
                <a:latin typeface="Segoe UI" charset="0"/>
                <a:ea typeface="Segoe UI" charset="0"/>
                <a:cs typeface="Segoe UI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>
              <a:latin typeface="Segoe UI" charset="0"/>
              <a:ea typeface="Segoe UI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31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31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31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20CE80D-E10D-134F-A272-D69B9C97B8E9}" type="slidenum">
              <a:rPr lang="ru-RU" altLang="ru-RU">
                <a:latin typeface="Segoe UI" charset="0"/>
                <a:ea typeface="Segoe UI" charset="0"/>
                <a:cs typeface="Segoe UI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>
              <a:latin typeface="Segoe UI" charset="0"/>
              <a:ea typeface="Segoe UI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2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B08AD499-FECB-7441-A737-E45BCA43E903}" type="slidenum">
              <a:rPr lang="ru-RU" altLang="ru-RU">
                <a:latin typeface="Calibri" charset="0"/>
              </a:rPr>
              <a:pPr/>
              <a:t>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25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52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52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6AE5C16-207E-1D4E-ABC6-4F106B83256E}" type="slidenum">
              <a:rPr lang="ru-RU" altLang="ru-RU">
                <a:latin typeface="Segoe UI" charset="0"/>
                <a:ea typeface="Segoe UI" charset="0"/>
                <a:cs typeface="Segoe UI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Segoe UI" charset="0"/>
              <a:ea typeface="Segoe UI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87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72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72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0BCB6E2-383B-BD45-B22F-CEEC1600366A}" type="slidenum">
              <a:rPr lang="ru-RU" altLang="ru-RU">
                <a:latin typeface="Segoe UI" charset="0"/>
                <a:ea typeface="Segoe UI" charset="0"/>
                <a:cs typeface="Segoe UI" charset="0"/>
              </a:rPr>
              <a:pPr>
                <a:spcBef>
                  <a:spcPct val="0"/>
                </a:spcBef>
              </a:pPr>
              <a:t>31</a:t>
            </a:fld>
            <a:endParaRPr lang="ru-RU" altLang="ru-RU">
              <a:latin typeface="Segoe UI" charset="0"/>
              <a:ea typeface="Segoe UI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16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93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D2C4A78-4D21-7241-B805-79D68B3682E3}" type="slidenum">
              <a:rPr lang="ru-RU" altLang="ru-RU">
                <a:latin typeface="Segoe UI" charset="0"/>
                <a:ea typeface="Segoe UI" charset="0"/>
                <a:cs typeface="Segoe UI" charset="0"/>
              </a:rPr>
              <a:pPr>
                <a:spcBef>
                  <a:spcPct val="0"/>
                </a:spcBef>
              </a:pPr>
              <a:t>32</a:t>
            </a:fld>
            <a:endParaRPr lang="ru-RU" altLang="ru-RU">
              <a:latin typeface="Segoe UI" charset="0"/>
              <a:ea typeface="Segoe UI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1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4ABE91C-2FC5-0F47-A89B-C21D62D38CE5}" type="slidenum">
              <a:rPr lang="ru-RU" altLang="ru-RU">
                <a:latin typeface="Segoe UI" charset="0"/>
                <a:ea typeface="Segoe UI" charset="0"/>
                <a:cs typeface="Segoe UI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>
              <a:latin typeface="Segoe UI" charset="0"/>
              <a:ea typeface="Segoe UI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16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Центр МЕТА-НЛП  </a:t>
            </a:r>
            <a:r>
              <a:rPr lang="en-US" dirty="0" smtClean="0"/>
              <a:t>www.meta-nlp.ru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A50EA-1FB6-40D1-88F6-DAD057D27952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802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48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2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49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915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6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636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9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0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80A26F87-1A92-0145-9F66-317DEA9C806C}" type="slidenum">
              <a:rPr lang="ru-RU" altLang="ru-RU">
                <a:latin typeface="Calibri" charset="0"/>
              </a:rPr>
              <a:pPr/>
              <a:t>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72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06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08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99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781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773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253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80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10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213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3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4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08F7CC4-EF2B-8D46-B83D-3D6A97336766}" type="slidenum">
              <a:rPr lang="ru-RU" altLang="ru-RU">
                <a:latin typeface="Calibri" charset="0"/>
              </a:rPr>
              <a:pPr/>
              <a:t>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011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36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934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900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69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75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28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84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755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402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385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8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24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69E9324-2749-4B48-B85E-C85B9665985F}" type="slidenum">
              <a:rPr lang="ru-RU" altLang="ru-RU">
                <a:latin typeface="Calibri" charset="0"/>
              </a:rPr>
              <a:pPr/>
              <a:t>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021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429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990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79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984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06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493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57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920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17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633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30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0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80A26F87-1A92-0145-9F66-317DEA9C806C}" type="slidenum">
              <a:rPr lang="ru-RU" altLang="ru-RU">
                <a:latin typeface="Calibri" charset="0"/>
              </a:rPr>
              <a:pPr/>
              <a:t>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406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694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89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552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473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565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309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223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055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846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226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4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75E7B4C-D024-FF4F-944F-F4C7B3CCA297}" type="slidenum">
              <a:rPr lang="ru-RU" altLang="ru-RU">
                <a:latin typeface="Calibri" charset="0"/>
              </a:rPr>
              <a:pPr/>
              <a:t>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057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99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83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962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38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55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982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057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9067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293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517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112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75E7B4C-D024-FF4F-944F-F4C7B3CCA297}" type="slidenum">
              <a:rPr lang="ru-RU" altLang="ru-RU">
                <a:latin typeface="Calibri" charset="0"/>
              </a:rPr>
              <a:pPr/>
              <a:t>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578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113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7341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114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797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115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1477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116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3159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118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798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119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139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89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2424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656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123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7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713D0-D6D0-4441-98E4-D42CD0749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F406-52CD-244E-885A-31612CB2A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4FF8-A2DC-CB43-8D5F-2A371E02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4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D356D-C5B6-794D-AFE6-1714B26A4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56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1679-5814-AC46-9A55-8655124F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14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2AA-CE09-4E40-A10B-4F4856D32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9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35F2-4C91-ED47-8F04-62F4E3FB00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8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5573-69D3-D44F-B119-3F5E80FA6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56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0FA5-3C03-B94F-878E-CFFE96E285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027A6-0549-DA47-AA73-1DA3F2106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5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B59C-79D0-854A-84EE-7E4286BC7B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2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21E59-7422-EF47-B448-F478BF37D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1A75A-4013-C64F-B693-26FB150EDD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09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48718-B313-C140-A569-9EA5982F3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407D0-FAB2-4E46-9BAF-B06B28362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81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</a:defRPr>
            </a:lvl1pPr>
          </a:lstStyle>
          <a:p>
            <a:r>
              <a:rPr lang="ru-RU" altLang="ru-RU"/>
              <a:t>02.08.2016</a:t>
            </a:r>
            <a:endParaRPr lang="de-DE" altLang="ru-RU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  <a:endParaRPr lang="de-DE" altLang="ru-RU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322D86-DF83-4849-83A2-118A9902B7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2F4D-1E77-9A42-A206-AA6EF90981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0F37-9867-B041-83DE-C1F221AEA9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1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7A0C-8557-DD4B-A028-C9A674F91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8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A928-2C96-5D4F-AF1F-A28A22E12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0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E9D8-9E5B-F94E-91EB-64F17CA51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4F9C3-FDCA-8F4E-AF0E-A651DA0BB5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8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9F473-BEF7-B94C-ACA8-CB39A611E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9B2E55-4FCE-7745-A6A3-1F904576ECDC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11" descr="1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C00125F-B144-0840-8853-A604FCFAB1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2055" name="Рисунок 11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4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7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tif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1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2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2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26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27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28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29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30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31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3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3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35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36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37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38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3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g.rutube.ru/thumbs/2f/97/2f9721a24142ab73bbc891ab7ce591bc-1-1.jpg" TargetMode="External"/><Relationship Id="rId3" Type="http://schemas.openxmlformats.org/officeDocument/2006/relationships/image" Target="../media/image140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ecognitionmemory.org/face-recognition-study/" TargetMode="External"/><Relationship Id="rId4" Type="http://schemas.openxmlformats.org/officeDocument/2006/relationships/hyperlink" Target="https://clck.ru/C5iaQ)" TargetMode="External"/><Relationship Id="rId5" Type="http://schemas.openxmlformats.org/officeDocument/2006/relationships/hyperlink" Target="https://clck.ru/C5icF)" TargetMode="Externa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46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5" Type="http://schemas.openxmlformats.org/officeDocument/2006/relationships/image" Target="../media/image151.jpeg"/><Relationship Id="rId6" Type="http://schemas.openxmlformats.org/officeDocument/2006/relationships/image" Target="../media/image152.jpeg"/><Relationship Id="rId7" Type="http://schemas.openxmlformats.org/officeDocument/2006/relationships/image" Target="../media/image153.jpeg"/><Relationship Id="rId8" Type="http://schemas.openxmlformats.org/officeDocument/2006/relationships/image" Target="../media/image154.jpeg"/><Relationship Id="rId9" Type="http://schemas.openxmlformats.org/officeDocument/2006/relationships/image" Target="../media/image15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image" Target="../media/image158.jpeg"/><Relationship Id="rId6" Type="http://schemas.openxmlformats.org/officeDocument/2006/relationships/image" Target="../media/image159.jpeg"/><Relationship Id="rId7" Type="http://schemas.openxmlformats.org/officeDocument/2006/relationships/image" Target="../media/image160.jpeg"/><Relationship Id="rId8" Type="http://schemas.openxmlformats.org/officeDocument/2006/relationships/image" Target="../media/image161.jpeg"/><Relationship Id="rId9" Type="http://schemas.openxmlformats.org/officeDocument/2006/relationships/image" Target="../media/image16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5" Type="http://schemas.openxmlformats.org/officeDocument/2006/relationships/image" Target="../media/image165.jpeg"/><Relationship Id="rId6" Type="http://schemas.openxmlformats.org/officeDocument/2006/relationships/image" Target="../media/image166.jpeg"/><Relationship Id="rId7" Type="http://schemas.openxmlformats.org/officeDocument/2006/relationships/image" Target="../media/image167.jpeg"/><Relationship Id="rId8" Type="http://schemas.openxmlformats.org/officeDocument/2006/relationships/image" Target="../media/image168.jpeg"/><Relationship Id="rId9" Type="http://schemas.openxmlformats.org/officeDocument/2006/relationships/image" Target="../media/image16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jpeg"/><Relationship Id="rId5" Type="http://schemas.openxmlformats.org/officeDocument/2006/relationships/image" Target="../media/image172.jpeg"/><Relationship Id="rId6" Type="http://schemas.openxmlformats.org/officeDocument/2006/relationships/image" Target="../media/image173.jpeg"/><Relationship Id="rId7" Type="http://schemas.openxmlformats.org/officeDocument/2006/relationships/image" Target="../media/image17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4" Type="http://schemas.openxmlformats.org/officeDocument/2006/relationships/image" Target="../media/image176.jpeg"/><Relationship Id="rId5" Type="http://schemas.openxmlformats.org/officeDocument/2006/relationships/image" Target="../media/image177.jpeg"/><Relationship Id="rId6" Type="http://schemas.openxmlformats.org/officeDocument/2006/relationships/image" Target="../media/image178.jpeg"/><Relationship Id="rId7" Type="http://schemas.openxmlformats.org/officeDocument/2006/relationships/image" Target="../media/image179.jpeg"/><Relationship Id="rId8" Type="http://schemas.openxmlformats.org/officeDocument/2006/relationships/image" Target="../media/image18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4" Type="http://schemas.openxmlformats.org/officeDocument/2006/relationships/image" Target="../media/image18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184.jpeg"/><Relationship Id="rId5" Type="http://schemas.openxmlformats.org/officeDocument/2006/relationships/image" Target="../media/image185.jpeg"/><Relationship Id="rId6" Type="http://schemas.openxmlformats.org/officeDocument/2006/relationships/image" Target="../media/image186.jpeg"/><Relationship Id="rId7" Type="http://schemas.openxmlformats.org/officeDocument/2006/relationships/image" Target="../media/image187.jpeg"/><Relationship Id="rId8" Type="http://schemas.openxmlformats.org/officeDocument/2006/relationships/image" Target="../media/image18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C5iaQ)" TargetMode="External"/><Relationship Id="rId4" Type="http://schemas.openxmlformats.org/officeDocument/2006/relationships/hyperlink" Target="https://clck.ru/C5icF)" TargetMode="External"/><Relationship Id="rId5" Type="http://schemas.openxmlformats.org/officeDocument/2006/relationships/hyperlink" Target="https://clck.ru/C5ico)" TargetMode="Externa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190.jpeg"/><Relationship Id="rId5" Type="http://schemas.openxmlformats.org/officeDocument/2006/relationships/image" Target="../media/image19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4" Type="http://schemas.openxmlformats.org/officeDocument/2006/relationships/image" Target="../media/image193.png"/><Relationship Id="rId5" Type="http://schemas.openxmlformats.org/officeDocument/2006/relationships/image" Target="../media/image19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4" Type="http://schemas.openxmlformats.org/officeDocument/2006/relationships/image" Target="../media/image196.jpeg"/><Relationship Id="rId5" Type="http://schemas.openxmlformats.org/officeDocument/2006/relationships/image" Target="../media/image197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4" Type="http://schemas.openxmlformats.org/officeDocument/2006/relationships/image" Target="../media/image199.jpeg"/><Relationship Id="rId5" Type="http://schemas.openxmlformats.org/officeDocument/2006/relationships/image" Target="../media/image200.jpeg"/><Relationship Id="rId6" Type="http://schemas.openxmlformats.org/officeDocument/2006/relationships/image" Target="../media/image20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4" Type="http://schemas.openxmlformats.org/officeDocument/2006/relationships/image" Target="../media/image203.jpeg"/><Relationship Id="rId5" Type="http://schemas.openxmlformats.org/officeDocument/2006/relationships/image" Target="../media/image204.jpeg"/><Relationship Id="rId6" Type="http://schemas.openxmlformats.org/officeDocument/2006/relationships/image" Target="../media/image205.jpeg"/><Relationship Id="rId7" Type="http://schemas.openxmlformats.org/officeDocument/2006/relationships/image" Target="../media/image20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4" Type="http://schemas.openxmlformats.org/officeDocument/2006/relationships/image" Target="../media/image208.jpeg"/><Relationship Id="rId5" Type="http://schemas.openxmlformats.org/officeDocument/2006/relationships/image" Target="../media/image209.jpeg"/><Relationship Id="rId6" Type="http://schemas.openxmlformats.org/officeDocument/2006/relationships/image" Target="../media/image21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4" Type="http://schemas.openxmlformats.org/officeDocument/2006/relationships/image" Target="../media/image212.jpeg"/><Relationship Id="rId5" Type="http://schemas.openxmlformats.org/officeDocument/2006/relationships/image" Target="../media/image213.jpeg"/><Relationship Id="rId6" Type="http://schemas.openxmlformats.org/officeDocument/2006/relationships/image" Target="../media/image21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4" Type="http://schemas.openxmlformats.org/officeDocument/2006/relationships/image" Target="../media/image21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9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217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8.tiff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9.tiff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0.tiff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1.tiff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2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4" Type="http://schemas.openxmlformats.org/officeDocument/2006/relationships/image" Target="../media/image22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4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7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8.jpeg"/><Relationship Id="rId3" Type="http://schemas.openxmlformats.org/officeDocument/2006/relationships/image" Target="../media/image229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4" Type="http://schemas.openxmlformats.org/officeDocument/2006/relationships/hyperlink" Target="http://health.sumy.ua/uploads/posts/2010-05/1274994363_zlost45427(300x238).jpeg" TargetMode="External"/><Relationship Id="rId5" Type="http://schemas.openxmlformats.org/officeDocument/2006/relationships/image" Target="../media/image232.jpeg"/><Relationship Id="rId6" Type="http://schemas.openxmlformats.org/officeDocument/2006/relationships/image" Target="../media/image233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medfly.ru/upload/31-633-beshenstvo.jpg" TargetMode="Externa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4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5.jpeg"/><Relationship Id="rId3" Type="http://schemas.openxmlformats.org/officeDocument/2006/relationships/image" Target="../media/image236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4" Type="http://schemas.openxmlformats.org/officeDocument/2006/relationships/image" Target="../media/image23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9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4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0.jpe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4" Type="http://schemas.openxmlformats.org/officeDocument/2006/relationships/image" Target="../media/image245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fotki.yandex.ru/users/anasta-siya2011/view/401016/?page=0" TargetMode="Externa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6.jpeg"/><Relationship Id="rId3" Type="http://schemas.openxmlformats.org/officeDocument/2006/relationships/image" Target="../media/image247.jpe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8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9.jpeg"/><Relationship Id="rId3" Type="http://schemas.openxmlformats.org/officeDocument/2006/relationships/image" Target="../media/image250.jpe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://greatergood.berkeley.edu/images/uploads/3c-Brief-AgeEmotion-Disgust.JPG" TargetMode="External"/><Relationship Id="rId4" Type="http://schemas.openxmlformats.org/officeDocument/2006/relationships/image" Target="../media/image252.jpeg"/><Relationship Id="rId5" Type="http://schemas.openxmlformats.org/officeDocument/2006/relationships/hyperlink" Target="http://kimberking.com/wp-content/uploads/2010/03/disgusted.jpg" TargetMode="External"/><Relationship Id="rId6" Type="http://schemas.openxmlformats.org/officeDocument/2006/relationships/image" Target="../media/image253.jpeg"/><Relationship Id="rId7" Type="http://schemas.openxmlformats.org/officeDocument/2006/relationships/image" Target="../media/image254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NULL" TargetMode="Externa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4" Type="http://schemas.openxmlformats.org/officeDocument/2006/relationships/image" Target="../media/image257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razymama.ru/images/forumgallary/887.jpeg" TargetMode="Externa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8.jpe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9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4" Type="http://schemas.openxmlformats.org/officeDocument/2006/relationships/image" Target="../media/image261.jpeg"/><Relationship Id="rId5" Type="http://schemas.openxmlformats.org/officeDocument/2006/relationships/image" Target="../media/image26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copypast.ru/foto7/1265/0.jpg" TargetMode="Externa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4" Type="http://schemas.openxmlformats.org/officeDocument/2006/relationships/image" Target="../media/image265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proxy11.media.online.ua/uol/r3-406996a0d7/4ee15ad5180ea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6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hyperlink" Target="http://us.123rf.com/400wm/400/400/dbvirago/dbvirago0804/dbvirago080400059/2833659-an-older-balding-man-pulling-out-his-hair-in-frustration-or-despair.jpg" TargetMode="External"/><Relationship Id="rId4" Type="http://schemas.openxmlformats.org/officeDocument/2006/relationships/image" Target="../media/image26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7.jpe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9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4" Type="http://schemas.openxmlformats.org/officeDocument/2006/relationships/image" Target="../media/image271.jpeg"/><Relationship Id="rId5" Type="http://schemas.openxmlformats.org/officeDocument/2006/relationships/image" Target="../media/image27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dn01.cdn.thesuperficial.com/wp-content/uploads/2011/02/0211-natalie-portman-angry-06-400x470.jpg" TargetMode="Externa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4" Type="http://schemas.openxmlformats.org/officeDocument/2006/relationships/image" Target="../media/image27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3.jpeg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4" Type="http://schemas.openxmlformats.org/officeDocument/2006/relationships/image" Target="../media/image278.jpeg"/><Relationship Id="rId5" Type="http://schemas.openxmlformats.org/officeDocument/2006/relationships/image" Target="../media/image27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6.jpe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0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4" Type="http://schemas.openxmlformats.org/officeDocument/2006/relationships/image" Target="../media/image28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1.jpe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4.jpeg"/><Relationship Id="rId3" Type="http://schemas.openxmlformats.org/officeDocument/2006/relationships/image" Target="../media/image285.jpe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6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gif"/><Relationship Id="rId4" Type="http://schemas.openxmlformats.org/officeDocument/2006/relationships/image" Target="../media/image28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7.jpe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4" Type="http://schemas.openxmlformats.org/officeDocument/2006/relationships/image" Target="../media/image29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0.jpe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3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4" Type="http://schemas.openxmlformats.org/officeDocument/2006/relationships/hyperlink" Target="NULL" TargetMode="External"/><Relationship Id="rId5" Type="http://schemas.openxmlformats.org/officeDocument/2006/relationships/image" Target="../media/image295.jpeg"/><Relationship Id="rId6" Type="http://schemas.openxmlformats.org/officeDocument/2006/relationships/image" Target="../media/image296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s44.radikal.ru/i106/0909/1f/34b5d2a77162.jpg" TargetMode="Externa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7.pn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8.jpeg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9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4" Type="http://schemas.openxmlformats.org/officeDocument/2006/relationships/hyperlink" Target="http://www.vida.ru/blob/movie/photo/142267.jpg" TargetMode="External"/><Relationship Id="rId5" Type="http://schemas.openxmlformats.org/officeDocument/2006/relationships/image" Target="../media/image301.jpeg"/><Relationship Id="rId6" Type="http://schemas.openxmlformats.org/officeDocument/2006/relationships/hyperlink" Target="http://img5.dp.ru/images/picturegallery/2011/12/80aeea84-984e-474f-b628-f29fc6065fab/9cdb1b01-359f-40a8-894e-20c5221f1b31_B.jpg" TargetMode="External"/><Relationship Id="rId7" Type="http://schemas.openxmlformats.org/officeDocument/2006/relationships/image" Target="../media/image30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.obozrevatel.com/8/801048/gallery/131034_image_large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3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4" Type="http://schemas.openxmlformats.org/officeDocument/2006/relationships/image" Target="../media/image305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mg-fotki.yandex.ru/get/37/floras68.18/0_19459_8edfd891_XL" TargetMode="Externa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6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4" Type="http://schemas.openxmlformats.org/officeDocument/2006/relationships/hyperlink" Target="http://photos2.fotosearch.com/bthumb/CSP/CSP710/k7105964.jpg" TargetMode="External"/><Relationship Id="rId5" Type="http://schemas.openxmlformats.org/officeDocument/2006/relationships/image" Target="../media/image308.jpeg"/><Relationship Id="rId6" Type="http://schemas.openxmlformats.org/officeDocument/2006/relationships/image" Target="../media/image309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s402831.userapi.com/v402831195/234/75afXN1kzgM.jpg" TargetMode="Externa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0.pn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1.jpeg"/><Relationship Id="rId3" Type="http://schemas.openxmlformats.org/officeDocument/2006/relationships/image" Target="../media/image312.jpe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3.pn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4.png"/><Relationship Id="rId3" Type="http://schemas.openxmlformats.org/officeDocument/2006/relationships/image" Target="../media/image315.jpe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6.pn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7.jpeg"/><Relationship Id="rId3" Type="http://schemas.openxmlformats.org/officeDocument/2006/relationships/image" Target="../media/image318.jpeg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9.pn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1.pn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1.jpeg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2.jpeg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3.jpeg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gif"/><Relationship Id="rId3" Type="http://schemas.openxmlformats.org/officeDocument/2006/relationships/image" Target="http://www.face-and-emotion.com/dataface/facs/manual/Examples/F1_2.gif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Relationship Id="rId7" Type="http://schemas.openxmlformats.org/officeDocument/2006/relationships/image" Target="../media/image72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490788" y="331788"/>
            <a:ext cx="6659562" cy="765175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Профайлинг,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нейротехнологии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 eaLnBrk="1" hangingPunct="1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и верификация лжи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3668" y="1484784"/>
            <a:ext cx="5976664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5400" b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+mn-ea"/>
              </a:rPr>
              <a:t>Эмоции и оценка лица в профайлинге</a:t>
            </a:r>
            <a:endParaRPr lang="ru-RU" sz="5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ru-RU" sz="5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+mn-ea"/>
              </a:rPr>
              <a:t>А. Филатов</a:t>
            </a:r>
          </a:p>
        </p:txBody>
      </p:sp>
      <p:sp>
        <p:nvSpPr>
          <p:cNvPr id="5123" name="Прямоугольник 1"/>
          <p:cNvSpPr>
            <a:spLocks noChangeArrowheads="1"/>
          </p:cNvSpPr>
          <p:nvPr/>
        </p:nvSpPr>
        <p:spPr bwMode="auto">
          <a:xfrm>
            <a:off x="11113" y="382588"/>
            <a:ext cx="2592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/>
              <a:t>t.me/ProProfiling</a:t>
            </a:r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5282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528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52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785813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/>
              <a:t>Физиогномические слои лица </a:t>
            </a:r>
            <a:r>
              <a:rPr lang="ru-RU" altLang="ru-RU" sz="1200" b="1"/>
              <a:t>(по Барабанщикову В.А.)</a:t>
            </a:r>
          </a:p>
        </p:txBody>
      </p:sp>
      <p:sp>
        <p:nvSpPr>
          <p:cNvPr id="2252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9400" y="1772815"/>
            <a:ext cx="3644528" cy="4620047"/>
          </a:xfrm>
        </p:spPr>
        <p:txBody>
          <a:bodyPr/>
          <a:lstStyle/>
          <a:p>
            <a:pPr eaLnBrk="1" hangingPunct="1"/>
            <a:r>
              <a:rPr lang="ru-RU" altLang="ru-RU" sz="2600" dirty="0" smtClean="0"/>
              <a:t>Глубинный </a:t>
            </a:r>
            <a:r>
              <a:rPr lang="ru-RU" altLang="ru-RU" sz="2600" dirty="0"/>
              <a:t>слой </a:t>
            </a:r>
            <a:r>
              <a:rPr lang="ru-RU" altLang="ru-RU" sz="1800" dirty="0"/>
              <a:t>– </a:t>
            </a:r>
            <a:r>
              <a:rPr lang="ru-RU" altLang="ru-RU" sz="2200" dirty="0"/>
              <a:t>отражает конституцию лиц, его конфигурацию, соотношения частей и связан, прежде всего, с </a:t>
            </a:r>
            <a:r>
              <a:rPr lang="ru-RU" altLang="ru-RU" sz="2200" dirty="0" err="1"/>
              <a:t>темпераментальными</a:t>
            </a:r>
            <a:r>
              <a:rPr lang="ru-RU" altLang="ru-RU" sz="2200" dirty="0"/>
              <a:t> показателями. Например, - округлость и пропорциональность – пикники, вытянутость и удлиненность – астеники, грубость и жесткость – атлеты</a:t>
            </a:r>
            <a:r>
              <a:rPr lang="ru-RU" altLang="ru-RU" sz="2200" dirty="0" smtClean="0"/>
              <a:t>.</a:t>
            </a:r>
            <a:endParaRPr lang="ru-RU" altLang="ru-RU" sz="2200" dirty="0"/>
          </a:p>
        </p:txBody>
      </p:sp>
      <p:sp>
        <p:nvSpPr>
          <p:cNvPr id="22528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05000"/>
            <a:ext cx="5057847" cy="40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88913"/>
            <a:ext cx="8062912" cy="83343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8929688" cy="64293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2762250" cy="35718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85659"/>
            <a:ext cx="2762250" cy="35718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87" y="2060848"/>
            <a:ext cx="2752725" cy="3571875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7640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2443"/>
            <a:ext cx="8384559" cy="62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8036892" cy="594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624"/>
            <a:ext cx="8240216" cy="61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065"/>
            <a:ext cx="8337624" cy="62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2236"/>
            <a:ext cx="8252916" cy="61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1059"/>
            <a:ext cx="8128063" cy="61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8168208" cy="60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8062292" cy="60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 descr="69aSU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185988" cy="2185988"/>
          </a:xfrm>
        </p:spPr>
      </p:pic>
      <p:pic>
        <p:nvPicPr>
          <p:cNvPr id="43016" name="Picture 8" descr="69bSU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28702" y="22225"/>
            <a:ext cx="2187575" cy="2187575"/>
          </a:xfrm>
        </p:spPr>
      </p:pic>
      <p:sp>
        <p:nvSpPr>
          <p:cNvPr id="43014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5105400" y="609600"/>
            <a:ext cx="4038600" cy="6096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AU</a:t>
            </a:r>
            <a:r>
              <a:rPr lang="ru-RU" sz="2800" dirty="0"/>
              <a:t> </a:t>
            </a:r>
            <a:r>
              <a:rPr lang="ru-RU" sz="2800" dirty="0" smtClean="0"/>
              <a:t>2+</a:t>
            </a:r>
            <a:r>
              <a:rPr lang="en-US" sz="2800" dirty="0" smtClean="0"/>
              <a:t>AU</a:t>
            </a:r>
            <a:r>
              <a:rPr lang="ru-RU" sz="2800" dirty="0" smtClean="0"/>
              <a:t> 5+</a:t>
            </a:r>
            <a:r>
              <a:rPr lang="en-US" sz="2800" dirty="0" smtClean="0"/>
              <a:t>AU</a:t>
            </a:r>
            <a:r>
              <a:rPr lang="ru-RU" sz="2800" dirty="0" smtClean="0"/>
              <a:t> 26</a:t>
            </a:r>
            <a:endParaRPr lang="ru-RU" sz="2800" dirty="0"/>
          </a:p>
        </p:txBody>
      </p:sp>
      <p:pic>
        <p:nvPicPr>
          <p:cNvPr id="9" name="Picture 8" descr="68aS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0412" y="2232595"/>
            <a:ext cx="2185987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68bS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4487" y="2209800"/>
            <a:ext cx="21875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 descr="66aS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114800"/>
            <a:ext cx="2185987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 descr="66bSU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4887" y="4114800"/>
            <a:ext cx="21875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06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5282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528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52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1277" y="1214438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/>
              <a:t>Физиогномические слои лица </a:t>
            </a:r>
            <a:r>
              <a:rPr lang="ru-RU" altLang="ru-RU" sz="1200" b="1"/>
              <a:t>(по </a:t>
            </a:r>
            <a:r>
              <a:rPr lang="ru-RU" altLang="ru-RU" sz="1200" b="1" dirty="0" err="1"/>
              <a:t>Барабанщикову</a:t>
            </a:r>
            <a:r>
              <a:rPr lang="ru-RU" altLang="ru-RU" sz="1200" b="1" dirty="0"/>
              <a:t> В.А.)</a:t>
            </a:r>
          </a:p>
        </p:txBody>
      </p:sp>
      <p:sp>
        <p:nvSpPr>
          <p:cNvPr id="2252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2425" y="2465152"/>
            <a:ext cx="4148584" cy="4648671"/>
          </a:xfrm>
        </p:spPr>
        <p:txBody>
          <a:bodyPr/>
          <a:lstStyle/>
          <a:p>
            <a:pPr eaLnBrk="1" hangingPunct="1"/>
            <a:r>
              <a:rPr lang="ru-RU" altLang="ru-RU" sz="2600" dirty="0" smtClean="0"/>
              <a:t>Фоновый слой </a:t>
            </a:r>
            <a:r>
              <a:rPr lang="ru-RU" altLang="ru-RU" sz="1800" dirty="0" smtClean="0"/>
              <a:t>– </a:t>
            </a:r>
            <a:r>
              <a:rPr lang="ru-RU" altLang="ru-RU" sz="2200" dirty="0" smtClean="0"/>
              <a:t>подчеркивает или маскирует индивидуальные психологические признаки. Описывает расовые, этнические характеристики, заболевания, дефекты и пр. Макияж, прическа, украшения, татуировки и пр.</a:t>
            </a:r>
            <a:endParaRPr lang="ru-RU" altLang="ru-RU" sz="2200" dirty="0"/>
          </a:p>
        </p:txBody>
      </p:sp>
      <p:sp>
        <p:nvSpPr>
          <p:cNvPr id="22528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90" y="2780928"/>
            <a:ext cx="4350545" cy="2900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88913"/>
            <a:ext cx="8062912" cy="6889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УДИВЛЕНИЕ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51496" y="1221412"/>
            <a:ext cx="7204075" cy="712787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2, AU 5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(А-С)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28+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3" y="2197100"/>
            <a:ext cx="2880000" cy="3362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0888"/>
            <a:ext cx="2880000" cy="33270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73" y="3065124"/>
            <a:ext cx="2880000" cy="33227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0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29663" cy="857250"/>
          </a:xfrm>
        </p:spPr>
        <p:txBody>
          <a:bodyPr/>
          <a:lstStyle/>
          <a:p>
            <a:r>
              <a:rPr lang="ru-RU" b="1" dirty="0" smtClean="0"/>
              <a:t>Удивление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1196752"/>
            <a:ext cx="8858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ПРИЗНАКИ ФАЛЬШИ:</a:t>
            </a: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		!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время</a:t>
            </a: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	Напряжение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в губах.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	Губы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сомкнуты или оттянуты назад.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6408712" cy="304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2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517789" cy="56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0896"/>
            <a:ext cx="8409632" cy="63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0259"/>
            <a:ext cx="8165352" cy="61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8058100" cy="60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900796" cy="59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0"/>
            <a:ext cx="8062912" cy="90487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ПРЕЗРЕНИЕ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908050"/>
            <a:ext cx="8062913" cy="1217613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ОДНОСТОРОНИЕ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AU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AU14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                     (может быть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400" dirty="0" smtClean="0">
                <a:solidFill>
                  <a:schemeClr val="tx1"/>
                </a:solidFill>
              </a:rPr>
              <a:t> )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9026"/>
            <a:ext cx="2215309" cy="21634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bestsmileys.ru/photos/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70" y="1124744"/>
            <a:ext cx="1905000" cy="2857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4.bp.blogspot.com/_1oeI_YTvkMU/S7yIQGmhMEI/AAAAAAAAU1w/UZjt2djJkWI/s1600/Lie-to-me_01_1_sc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40968"/>
            <a:ext cx="5943600" cy="33528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6465"/>
            <a:ext cx="7829376" cy="58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440"/>
            <a:ext cx="8502265" cy="6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7330" name="Заголовок 1"/>
          <p:cNvSpPr txBox="1">
            <a:spLocks/>
          </p:cNvSpPr>
          <p:nvPr/>
        </p:nvSpPr>
        <p:spPr bwMode="auto">
          <a:xfrm>
            <a:off x="0" y="168275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733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73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1189038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/>
              <a:t>Выражения лица </a:t>
            </a:r>
            <a:r>
              <a:rPr lang="ru-RU" altLang="ru-RU" sz="1200" b="1"/>
              <a:t>(по Барабанщикову В.А.)</a:t>
            </a:r>
          </a:p>
        </p:txBody>
      </p:sp>
      <p:sp>
        <p:nvSpPr>
          <p:cNvPr id="2273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838" y="2133600"/>
            <a:ext cx="8229600" cy="1785938"/>
          </a:xfrm>
        </p:spPr>
        <p:txBody>
          <a:bodyPr/>
          <a:lstStyle/>
          <a:p>
            <a:pPr eaLnBrk="1" hangingPunct="1"/>
            <a:r>
              <a:rPr lang="ru-RU" altLang="ru-RU" sz="2600"/>
              <a:t>Общее, характерологическое выражение лица </a:t>
            </a:r>
            <a:r>
              <a:rPr lang="ru-RU" altLang="ru-RU" sz="1800"/>
              <a:t>– отражает глубинный физиогномический слой.</a:t>
            </a:r>
          </a:p>
          <a:p>
            <a:pPr eaLnBrk="1" hangingPunct="1"/>
            <a:r>
              <a:rPr lang="ru-RU" altLang="ru-RU" sz="2600"/>
              <a:t>Типичное выражение лица </a:t>
            </a:r>
            <a:r>
              <a:rPr lang="ru-RU" altLang="ru-RU" sz="1800"/>
              <a:t>– отражает срединный слой</a:t>
            </a:r>
          </a:p>
          <a:p>
            <a:pPr eaLnBrk="1" hangingPunct="1"/>
            <a:r>
              <a:rPr lang="ru-RU" altLang="ru-RU" sz="2600"/>
              <a:t>Ситуативное выражение лица </a:t>
            </a:r>
            <a:r>
              <a:rPr lang="ru-RU" altLang="ru-RU" sz="1800"/>
              <a:t>– отражает экспрессию, т.е. Поверхностный слой лица..</a:t>
            </a:r>
          </a:p>
        </p:txBody>
      </p:sp>
      <p:sp>
        <p:nvSpPr>
          <p:cNvPr id="2273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4789488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/>
              <a:t>ОН-Концепция и Я-Концепция</a:t>
            </a:r>
            <a:r>
              <a:rPr lang="ru-RU" altLang="ru-RU" sz="1200" b="1"/>
              <a:t>(по Барабанщикову В.А.)</a:t>
            </a:r>
          </a:p>
        </p:txBody>
      </p:sp>
      <p:sp>
        <p:nvSpPr>
          <p:cNvPr id="227336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2767"/>
            <a:ext cx="8070800" cy="60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8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867476" cy="59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7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096200" cy="60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840303" cy="58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0456"/>
            <a:ext cx="8155508" cy="61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999993" cy="59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082"/>
            <a:ext cx="8214816" cy="617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5107"/>
            <a:ext cx="8189037" cy="61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8032446" cy="600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5904"/>
            <a:ext cx="8312224" cy="62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4" name="Заголовок 1"/>
          <p:cNvSpPr txBox="1">
            <a:spLocks/>
          </p:cNvSpPr>
          <p:nvPr/>
        </p:nvSpPr>
        <p:spPr bwMode="auto">
          <a:xfrm>
            <a:off x="0" y="0"/>
            <a:ext cx="91440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1189038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/>
              <a:t>Распознавание лица</a:t>
            </a:r>
            <a:endParaRPr lang="ru-RU" altLang="ru-RU" sz="1200" b="1"/>
          </a:p>
        </p:txBody>
      </p:sp>
      <p:sp>
        <p:nvSpPr>
          <p:cNvPr id="23347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838" y="2133600"/>
            <a:ext cx="8229600" cy="2286000"/>
          </a:xfrm>
        </p:spPr>
        <p:txBody>
          <a:bodyPr/>
          <a:lstStyle/>
          <a:p>
            <a:pPr eaLnBrk="1" hangingPunct="1"/>
            <a:r>
              <a:rPr lang="ru-RU" altLang="ru-RU" sz="2600"/>
              <a:t>Индекс распознавания: какое количество мельком замеченных лиц вы распознаете при встрече с человеком. </a:t>
            </a:r>
          </a:p>
          <a:p>
            <a:pPr eaLnBrk="1" hangingPunct="1"/>
            <a:r>
              <a:rPr lang="ru-RU" altLang="ru-RU" sz="2600"/>
              <a:t>Проверьте? </a:t>
            </a:r>
          </a:p>
          <a:p>
            <a:pPr eaLnBrk="1" hangingPunct="1"/>
            <a:r>
              <a:rPr lang="en-US" altLang="ru-RU" sz="2600"/>
              <a:t>https://greenwichuniversity.eu.qualtrics.com/jfe/form/SV_e3xDuCccGAdgbfT</a:t>
            </a:r>
            <a:endParaRPr lang="ru-RU" altLang="ru-RU" sz="26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9491"/>
            <a:ext cx="8130108" cy="6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634"/>
            <a:ext cx="8261424" cy="618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372"/>
            <a:ext cx="8299524" cy="61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507"/>
            <a:ext cx="8440078" cy="626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035"/>
            <a:ext cx="8451585" cy="63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71600" y="4343400"/>
            <a:ext cx="7772400" cy="197485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ПОДАВЛЕНИЕ ЭМОЦИЙ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86063"/>
            <a:ext cx="8929688" cy="37147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</a:p>
          <a:p>
            <a:pPr algn="ctr"/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4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Подавление гнева</a:t>
            </a:r>
          </a:p>
        </p:txBody>
      </p:sp>
      <p:pic>
        <p:nvPicPr>
          <p:cNvPr id="99331" name="Picture 3" descr="Картинка 36 из 57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060575"/>
            <a:ext cx="6624638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6195830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Подавленный стыд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 l="22917" r="22031" b="40749"/>
          <a:stretch>
            <a:fillRect/>
          </a:stretch>
        </p:blipFill>
        <p:spPr bwMode="auto">
          <a:xfrm>
            <a:off x="250825" y="1557338"/>
            <a:ext cx="8713788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3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7559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12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Вина</a:t>
            </a:r>
          </a:p>
        </p:txBody>
      </p:sp>
      <p:pic>
        <p:nvPicPr>
          <p:cNvPr id="117763" name="Picture 3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3810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403225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14375" b="7918"/>
          <a:stretch>
            <a:fillRect/>
          </a:stretch>
        </p:blipFill>
        <p:spPr bwMode="auto">
          <a:xfrm>
            <a:off x="2357422" y="2797405"/>
            <a:ext cx="6045216" cy="365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624734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0409" y="1023938"/>
            <a:ext cx="8229600" cy="2286000"/>
          </a:xfrm>
        </p:spPr>
        <p:txBody>
          <a:bodyPr/>
          <a:lstStyle/>
          <a:p>
            <a:pPr eaLnBrk="1" hangingPunct="1"/>
            <a:r>
              <a:rPr lang="ru-RU" altLang="ru-RU" sz="2600" dirty="0" smtClean="0"/>
              <a:t>    Запоминание лиц</a:t>
            </a:r>
          </a:p>
          <a:p>
            <a:pPr eaLnBrk="1" hangingPunct="1"/>
            <a:r>
              <a:rPr lang="en-US" altLang="ru-RU" sz="2600" dirty="0" smtClean="0">
                <a:hlinkClick r:id="rId3"/>
              </a:rPr>
              <a:t>http://www.bbk.ac.uk/psychology/psychologyexperiments/experiments/facememorytest/startup.php</a:t>
            </a:r>
            <a:endParaRPr lang="ru-RU" altLang="ru-RU" sz="2600" dirty="0" smtClean="0">
              <a:hlinkClick r:id="rId3"/>
            </a:endParaRPr>
          </a:p>
          <a:p>
            <a:pPr eaLnBrk="1" hangingPunct="1"/>
            <a:r>
              <a:rPr lang="en-US" altLang="ru-RU" sz="2600" dirty="0" smtClean="0">
                <a:hlinkClick r:id="rId3"/>
              </a:rPr>
              <a:t>http://recognitionmemory.org/face-recognition-study/</a:t>
            </a:r>
            <a:endParaRPr lang="ru-RU" altLang="ru-RU" sz="2600" dirty="0" smtClean="0"/>
          </a:p>
          <a:p>
            <a:pPr eaLnBrk="1" hangingPunct="1"/>
            <a:endParaRPr lang="ru-RU" altLang="ru-RU" sz="2600" dirty="0" smtClean="0"/>
          </a:p>
          <a:p>
            <a:pPr eaLnBrk="1" hangingPunct="1"/>
            <a:endParaRPr lang="ru-RU" altLang="ru-RU" sz="2600" dirty="0"/>
          </a:p>
          <a:p>
            <a:pPr eaLnBrk="1" hangingPunct="1"/>
            <a:r>
              <a:rPr lang="ru-RU" altLang="ru-RU" sz="2600" dirty="0" smtClean="0"/>
              <a:t>1)  Распознаванию эмоций по видеозаписям со звуком (</a:t>
            </a:r>
            <a:r>
              <a:rPr lang="ru-RU" altLang="ru-RU" sz="2600" dirty="0" smtClean="0">
                <a:hlinkClick r:id="rId4"/>
              </a:rPr>
              <a:t>https://clck.ru/C5iaQ)</a:t>
            </a:r>
            <a:endParaRPr lang="ru-RU" altLang="ru-RU" sz="2600" dirty="0" smtClean="0"/>
          </a:p>
          <a:p>
            <a:pPr eaLnBrk="1" hangingPunct="1"/>
            <a:r>
              <a:rPr lang="ru-RU" altLang="ru-RU" sz="2600" dirty="0" smtClean="0"/>
              <a:t>2)  Распознаванию эмоций аудиозаписи без видео (</a:t>
            </a:r>
            <a:r>
              <a:rPr lang="ru-RU" altLang="ru-RU" sz="2600" dirty="0" smtClean="0">
                <a:hlinkClick r:id="rId5"/>
              </a:rPr>
              <a:t>https://clck.ru/C5icF)</a:t>
            </a:r>
            <a:endParaRPr lang="ru-RU" altLang="ru-RU" sz="2600" dirty="0" smtClean="0"/>
          </a:p>
          <a:p>
            <a:pPr eaLnBrk="1" hangingPunct="1"/>
            <a:r>
              <a:rPr lang="ru-RU" altLang="ru-RU" sz="2600" dirty="0" smtClean="0"/>
              <a:t>3)  Распознаванию эмоций по видеозаписи без звука (</a:t>
            </a:r>
            <a:r>
              <a:rPr lang="ru-RU" altLang="ru-RU" sz="2600" dirty="0" err="1" smtClean="0"/>
              <a:t>https</a:t>
            </a:r>
            <a:r>
              <a:rPr lang="ru-RU" altLang="ru-RU" sz="2600" dirty="0" smtClean="0"/>
              <a:t>://</a:t>
            </a:r>
            <a:r>
              <a:rPr lang="ru-RU" altLang="ru-RU" sz="2600" dirty="0" err="1" smtClean="0"/>
              <a:t>clck.ru</a:t>
            </a:r>
            <a:r>
              <a:rPr lang="ru-RU" altLang="ru-RU" sz="2600" dirty="0" smtClean="0"/>
              <a:t>/C5ico)</a:t>
            </a:r>
            <a:endParaRPr lang="ru-RU" altLang="ru-RU" sz="2600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52781"/>
          <a:stretch/>
        </p:blipFill>
        <p:spPr>
          <a:xfrm>
            <a:off x="539552" y="890132"/>
            <a:ext cx="82809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94716"/>
          <a:stretch/>
        </p:blipFill>
        <p:spPr>
          <a:xfrm>
            <a:off x="552585" y="915919"/>
            <a:ext cx="8038827" cy="720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6" y="1643063"/>
            <a:ext cx="8038827" cy="45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94716"/>
          <a:stretch/>
        </p:blipFill>
        <p:spPr>
          <a:xfrm>
            <a:off x="131764" y="1923188"/>
            <a:ext cx="8793162" cy="720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6" y="2641600"/>
            <a:ext cx="8788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4434" name="Заголовок 1"/>
          <p:cNvSpPr txBox="1">
            <a:spLocks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Радость </a:t>
            </a:r>
            <a:r>
              <a:rPr lang="is-IS" altLang="ru-RU" sz="2600" b="1"/>
              <a:t>…</a:t>
            </a:r>
            <a:r>
              <a:rPr lang="ru-RU" altLang="ru-RU" sz="2600" b="1"/>
              <a:t> и что-то еще</a:t>
            </a:r>
            <a:endParaRPr lang="en-US" altLang="ru-RU" sz="2600" b="1"/>
          </a:p>
        </p:txBody>
      </p:sp>
      <p:sp>
        <p:nvSpPr>
          <p:cNvPr id="27443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443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57275"/>
            <a:ext cx="22336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8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528638"/>
            <a:ext cx="1997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528638"/>
            <a:ext cx="1997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Изображение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17913"/>
            <a:ext cx="21971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1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3687763"/>
            <a:ext cx="2012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Изображение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r="21500"/>
          <a:stretch>
            <a:fillRect/>
          </a:stretch>
        </p:blipFill>
        <p:spPr bwMode="auto">
          <a:xfrm>
            <a:off x="4614863" y="3733800"/>
            <a:ext cx="195103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3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r="37456"/>
          <a:stretch>
            <a:fillRect/>
          </a:stretch>
        </p:blipFill>
        <p:spPr bwMode="auto">
          <a:xfrm>
            <a:off x="6675438" y="2209800"/>
            <a:ext cx="227806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44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6482" name="Заголовок 1"/>
          <p:cNvSpPr txBox="1">
            <a:spLocks/>
          </p:cNvSpPr>
          <p:nvPr/>
        </p:nvSpPr>
        <p:spPr bwMode="auto">
          <a:xfrm>
            <a:off x="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Печаль и что-то еще</a:t>
            </a:r>
            <a:endParaRPr lang="en-US" altLang="ru-RU" sz="2600" b="1"/>
          </a:p>
        </p:txBody>
      </p:sp>
      <p:sp>
        <p:nvSpPr>
          <p:cNvPr id="27648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648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36613"/>
            <a:ext cx="18669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6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869950"/>
            <a:ext cx="25257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7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r="31834"/>
          <a:stretch>
            <a:fillRect/>
          </a:stretch>
        </p:blipFill>
        <p:spPr bwMode="auto">
          <a:xfrm>
            <a:off x="5219700" y="903288"/>
            <a:ext cx="21605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8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571875"/>
            <a:ext cx="21256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9" name="Изображение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543300"/>
            <a:ext cx="23225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0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584575"/>
            <a:ext cx="1860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1" name="Изображение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435"/>
          <a:stretch>
            <a:fillRect/>
          </a:stretch>
        </p:blipFill>
        <p:spPr bwMode="auto">
          <a:xfrm>
            <a:off x="6869113" y="3475038"/>
            <a:ext cx="1951037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92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8530" name="Заголовок 1"/>
          <p:cNvSpPr txBox="1">
            <a:spLocks/>
          </p:cNvSpPr>
          <p:nvPr/>
        </p:nvSpPr>
        <p:spPr bwMode="auto">
          <a:xfrm>
            <a:off x="-30163" y="171450"/>
            <a:ext cx="9144001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Гнев  что-то еще</a:t>
            </a:r>
            <a:endParaRPr lang="en-US" altLang="ru-RU" sz="2600" b="1"/>
          </a:p>
        </p:txBody>
      </p:sp>
      <p:sp>
        <p:nvSpPr>
          <p:cNvPr id="27853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853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12601" r="-1549" b="22241"/>
          <a:stretch>
            <a:fillRect/>
          </a:stretch>
        </p:blipFill>
        <p:spPr bwMode="auto">
          <a:xfrm>
            <a:off x="2428875" y="3538538"/>
            <a:ext cx="23876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27710"/>
          <a:stretch>
            <a:fillRect/>
          </a:stretch>
        </p:blipFill>
        <p:spPr bwMode="auto">
          <a:xfrm>
            <a:off x="2778125" y="836613"/>
            <a:ext cx="193833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836613"/>
            <a:ext cx="187642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6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1110"/>
          <a:stretch>
            <a:fillRect/>
          </a:stretch>
        </p:blipFill>
        <p:spPr bwMode="auto">
          <a:xfrm>
            <a:off x="7016750" y="881063"/>
            <a:ext cx="1871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7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-253" r="24022" b="-3267"/>
          <a:stretch>
            <a:fillRect/>
          </a:stretch>
        </p:blipFill>
        <p:spPr bwMode="auto">
          <a:xfrm>
            <a:off x="258763" y="815975"/>
            <a:ext cx="20574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8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3551238"/>
            <a:ext cx="18478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9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611563"/>
            <a:ext cx="18700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40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0578" name="Заголовок 1"/>
          <p:cNvSpPr txBox="1">
            <a:spLocks/>
          </p:cNvSpPr>
          <p:nvPr/>
        </p:nvSpPr>
        <p:spPr bwMode="auto">
          <a:xfrm>
            <a:off x="0" y="1889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Отвращение и кое что еще</a:t>
            </a:r>
            <a:endParaRPr lang="en-US" altLang="ru-RU" sz="2600" b="1"/>
          </a:p>
        </p:txBody>
      </p:sp>
      <p:sp>
        <p:nvSpPr>
          <p:cNvPr id="28057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058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22910"/>
          <a:stretch>
            <a:fillRect/>
          </a:stretch>
        </p:blipFill>
        <p:spPr bwMode="auto">
          <a:xfrm>
            <a:off x="225425" y="836613"/>
            <a:ext cx="234791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2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6950"/>
          <a:stretch>
            <a:fillRect/>
          </a:stretch>
        </p:blipFill>
        <p:spPr bwMode="auto">
          <a:xfrm>
            <a:off x="2916238" y="836613"/>
            <a:ext cx="22383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3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2782887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4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4024313"/>
            <a:ext cx="22050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5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4260850"/>
            <a:ext cx="35464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2626" name="Заголовок 1"/>
          <p:cNvSpPr txBox="1">
            <a:spLocks/>
          </p:cNvSpPr>
          <p:nvPr/>
        </p:nvSpPr>
        <p:spPr bwMode="auto">
          <a:xfrm>
            <a:off x="25400" y="10636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Удивление и не только</a:t>
            </a:r>
            <a:endParaRPr lang="en-US" altLang="ru-RU" sz="2600" b="1"/>
          </a:p>
        </p:txBody>
      </p:sp>
      <p:sp>
        <p:nvSpPr>
          <p:cNvPr id="28262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262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/>
          <a:stretch>
            <a:fillRect/>
          </a:stretch>
        </p:blipFill>
        <p:spPr bwMode="auto">
          <a:xfrm>
            <a:off x="179388" y="833438"/>
            <a:ext cx="2170112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0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833438"/>
            <a:ext cx="22209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1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855663"/>
            <a:ext cx="2800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2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89338"/>
            <a:ext cx="22256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3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/>
          <a:stretch>
            <a:fillRect/>
          </a:stretch>
        </p:blipFill>
        <p:spPr bwMode="auto">
          <a:xfrm>
            <a:off x="2520950" y="3625850"/>
            <a:ext cx="3305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4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8656" r="38188"/>
          <a:stretch>
            <a:fillRect/>
          </a:stretch>
        </p:blipFill>
        <p:spPr bwMode="auto">
          <a:xfrm>
            <a:off x="5964238" y="3513138"/>
            <a:ext cx="26606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5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4674" name="Заголовок 1"/>
          <p:cNvSpPr txBox="1">
            <a:spLocks/>
          </p:cNvSpPr>
          <p:nvPr/>
        </p:nvSpPr>
        <p:spPr bwMode="auto">
          <a:xfrm>
            <a:off x="0" y="25241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Страх</a:t>
            </a:r>
            <a:endParaRPr lang="en-US" altLang="ru-RU" sz="2600" b="1"/>
          </a:p>
        </p:txBody>
      </p:sp>
      <p:sp>
        <p:nvSpPr>
          <p:cNvPr id="2846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467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527300"/>
            <a:ext cx="442753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8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524000"/>
            <a:ext cx="249078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9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6722" name="Заголовок 1"/>
          <p:cNvSpPr txBox="1">
            <a:spLocks/>
          </p:cNvSpPr>
          <p:nvPr/>
        </p:nvSpPr>
        <p:spPr bwMode="auto">
          <a:xfrm>
            <a:off x="0" y="14446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и кое-что еще</a:t>
            </a:r>
            <a:endParaRPr lang="en-US" altLang="ru-RU" sz="2600" b="1"/>
          </a:p>
        </p:txBody>
      </p:sp>
      <p:sp>
        <p:nvSpPr>
          <p:cNvPr id="28672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6725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836613"/>
            <a:ext cx="227806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6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8710" b="26682"/>
          <a:stretch>
            <a:fillRect/>
          </a:stretch>
        </p:blipFill>
        <p:spPr bwMode="auto">
          <a:xfrm>
            <a:off x="2506663" y="833438"/>
            <a:ext cx="1873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7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833438"/>
            <a:ext cx="21336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33438"/>
            <a:ext cx="20447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9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7550"/>
            <a:ext cx="204311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30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3935413"/>
            <a:ext cx="234950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1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56184" y="1993901"/>
            <a:ext cx="8229600" cy="2286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2600" b="1" dirty="0" smtClean="0"/>
              <a:t>Распознавание эмоций</a:t>
            </a:r>
            <a:endParaRPr lang="ru-RU" altLang="ru-RU" sz="2600" b="1" dirty="0"/>
          </a:p>
          <a:p>
            <a:pPr eaLnBrk="1" hangingPunct="1"/>
            <a:r>
              <a:rPr lang="ru-RU" altLang="ru-RU" sz="2600" dirty="0" smtClean="0"/>
              <a:t>1)  Распознаванию эмоций по видеозаписям со звуком (</a:t>
            </a:r>
            <a:r>
              <a:rPr lang="ru-RU" altLang="ru-RU" sz="2600" dirty="0" smtClean="0">
                <a:hlinkClick r:id="rId3"/>
              </a:rPr>
              <a:t>https://clck.ru/C5iaQ)</a:t>
            </a:r>
            <a:endParaRPr lang="ru-RU" altLang="ru-RU" sz="2600" dirty="0" smtClean="0"/>
          </a:p>
          <a:p>
            <a:pPr eaLnBrk="1" hangingPunct="1"/>
            <a:r>
              <a:rPr lang="ru-RU" altLang="ru-RU" sz="2600" dirty="0" smtClean="0"/>
              <a:t>2)  Распознаванию эмоций аудиозаписи без видео (</a:t>
            </a:r>
            <a:r>
              <a:rPr lang="ru-RU" altLang="ru-RU" sz="2600" dirty="0" smtClean="0">
                <a:hlinkClick r:id="rId4"/>
              </a:rPr>
              <a:t>https://clck.ru/C5icF)</a:t>
            </a:r>
            <a:endParaRPr lang="ru-RU" altLang="ru-RU" sz="2600" dirty="0" smtClean="0"/>
          </a:p>
          <a:p>
            <a:pPr eaLnBrk="1" hangingPunct="1"/>
            <a:r>
              <a:rPr lang="ru-RU" altLang="ru-RU" sz="2600" dirty="0" smtClean="0"/>
              <a:t>3)  Распознаванию эмоций по видеозаписи без звука (</a:t>
            </a:r>
            <a:r>
              <a:rPr lang="ru-RU" altLang="ru-RU" sz="2600" dirty="0" smtClean="0">
                <a:hlinkClick r:id="rId5"/>
              </a:rPr>
              <a:t>https://clck.ru/C5ico)</a:t>
            </a:r>
            <a:endParaRPr lang="ru-RU" altLang="ru-RU" sz="2600" dirty="0" smtClean="0"/>
          </a:p>
          <a:p>
            <a:pPr eaLnBrk="1" hangingPunct="1"/>
            <a:endParaRPr lang="ru-RU" altLang="ru-RU" sz="2600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8770" name="Заголовок 1"/>
          <p:cNvSpPr txBox="1">
            <a:spLocks/>
          </p:cNvSpPr>
          <p:nvPr/>
        </p:nvSpPr>
        <p:spPr bwMode="auto">
          <a:xfrm>
            <a:off x="-7938" y="230188"/>
            <a:ext cx="914400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</a:t>
            </a:r>
            <a:endParaRPr lang="en-US" altLang="ru-RU" sz="2600" b="1"/>
          </a:p>
        </p:txBody>
      </p:sp>
      <p:sp>
        <p:nvSpPr>
          <p:cNvPr id="28877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88773" name="Заголовок 1"/>
          <p:cNvSpPr txBox="1">
            <a:spLocks/>
          </p:cNvSpPr>
          <p:nvPr/>
        </p:nvSpPr>
        <p:spPr bwMode="auto">
          <a:xfrm>
            <a:off x="325438" y="1747838"/>
            <a:ext cx="29432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« - » </a:t>
            </a:r>
            <a:endParaRPr lang="en-US" altLang="ru-RU" sz="2600" b="1"/>
          </a:p>
        </p:txBody>
      </p:sp>
      <p:sp>
        <p:nvSpPr>
          <p:cNvPr id="288774" name="Заголовок 1"/>
          <p:cNvSpPr txBox="1">
            <a:spLocks/>
          </p:cNvSpPr>
          <p:nvPr/>
        </p:nvSpPr>
        <p:spPr bwMode="auto">
          <a:xfrm>
            <a:off x="4716463" y="1747838"/>
            <a:ext cx="32400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« + » </a:t>
            </a:r>
            <a:endParaRPr lang="en-US" altLang="ru-RU" sz="2600" b="1"/>
          </a:p>
        </p:txBody>
      </p:sp>
      <p:sp>
        <p:nvSpPr>
          <p:cNvPr id="2887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2713038"/>
            <a:ext cx="3233737" cy="156686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Вина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Стыд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Робость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Застенчивость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sp>
        <p:nvSpPr>
          <p:cNvPr id="28877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738688" y="2713038"/>
            <a:ext cx="3235325" cy="156686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Гордость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Достижение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Удовлетворение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Облегчение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sp>
        <p:nvSpPr>
          <p:cNvPr id="28877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71775" y="4572000"/>
            <a:ext cx="3235325" cy="5127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Возбуждение</a:t>
            </a:r>
          </a:p>
        </p:txBody>
      </p:sp>
      <p:sp>
        <p:nvSpPr>
          <p:cNvPr id="288778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0818" name="Заголовок 1"/>
          <p:cNvSpPr txBox="1">
            <a:spLocks/>
          </p:cNvSpPr>
          <p:nvPr/>
        </p:nvSpPr>
        <p:spPr bwMode="auto">
          <a:xfrm>
            <a:off x="0" y="3063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Вина</a:t>
            </a:r>
            <a:endParaRPr lang="en-US" altLang="ru-RU" sz="2600" b="1"/>
          </a:p>
        </p:txBody>
      </p:sp>
      <p:sp>
        <p:nvSpPr>
          <p:cNvPr id="29081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082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9750" y="1262063"/>
            <a:ext cx="741680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«Мои» действия причинили непоправимый вред другим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082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r="23698"/>
          <a:stretch>
            <a:fillRect/>
          </a:stretch>
        </p:blipFill>
        <p:spPr bwMode="auto">
          <a:xfrm>
            <a:off x="168275" y="1644650"/>
            <a:ext cx="26638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7988"/>
            <a:ext cx="30622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419600"/>
            <a:ext cx="26543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5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2866" name="Заголовок 1"/>
          <p:cNvSpPr txBox="1">
            <a:spLocks/>
          </p:cNvSpPr>
          <p:nvPr/>
        </p:nvSpPr>
        <p:spPr bwMode="auto">
          <a:xfrm>
            <a:off x="0" y="2555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Стыд</a:t>
            </a:r>
            <a:endParaRPr lang="en-US" altLang="ru-RU" sz="2600" b="1"/>
          </a:p>
        </p:txBody>
      </p:sp>
      <p:sp>
        <p:nvSpPr>
          <p:cNvPr id="29286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286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03338" y="1106488"/>
            <a:ext cx="741680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Публичное нарушение норм и обязательств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2870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12900"/>
            <a:ext cx="37417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1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12875"/>
            <a:ext cx="4157663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2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022725"/>
            <a:ext cx="36449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3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4914" name="Заголовок 1"/>
          <p:cNvSpPr txBox="1">
            <a:spLocks/>
          </p:cNvSpPr>
          <p:nvPr/>
        </p:nvSpPr>
        <p:spPr bwMode="auto">
          <a:xfrm>
            <a:off x="-19050" y="19685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Робость</a:t>
            </a:r>
            <a:endParaRPr lang="en-US" altLang="ru-RU" sz="2600" b="1"/>
          </a:p>
        </p:txBody>
      </p:sp>
      <p:sp>
        <p:nvSpPr>
          <p:cNvPr id="29491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491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3" y="966788"/>
            <a:ext cx="602615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Боязнь ответственности и принятия решения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4918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16063"/>
            <a:ext cx="37814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9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235450"/>
            <a:ext cx="27876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0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492250"/>
            <a:ext cx="3240087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21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6962" name="Заголовок 1"/>
          <p:cNvSpPr txBox="1">
            <a:spLocks/>
          </p:cNvSpPr>
          <p:nvPr/>
        </p:nvSpPr>
        <p:spPr bwMode="auto">
          <a:xfrm>
            <a:off x="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Застенчивость</a:t>
            </a:r>
            <a:endParaRPr lang="en-US" altLang="ru-RU" sz="2600" b="1"/>
          </a:p>
        </p:txBody>
      </p:sp>
      <p:sp>
        <p:nvSpPr>
          <p:cNvPr id="29696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696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05013" y="1004888"/>
            <a:ext cx="4968875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Боязнь быть первым, боязнь лидерства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6966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82750"/>
            <a:ext cx="305911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638300"/>
            <a:ext cx="29860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076700"/>
            <a:ext cx="30591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4076700"/>
            <a:ext cx="3563938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0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9010" name="Заголовок 1"/>
          <p:cNvSpPr txBox="1">
            <a:spLocks/>
          </p:cNvSpPr>
          <p:nvPr/>
        </p:nvSpPr>
        <p:spPr bwMode="auto">
          <a:xfrm>
            <a:off x="-8255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Гордость </a:t>
            </a:r>
            <a:endParaRPr lang="en-US" altLang="ru-RU" sz="2600" b="1"/>
          </a:p>
        </p:txBody>
      </p:sp>
      <p:sp>
        <p:nvSpPr>
          <p:cNvPr id="29901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901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05013" y="1004888"/>
            <a:ext cx="4968875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Удовлетворение собой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9014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30659"/>
          <a:stretch>
            <a:fillRect/>
          </a:stretch>
        </p:blipFill>
        <p:spPr bwMode="auto">
          <a:xfrm>
            <a:off x="165100" y="1338263"/>
            <a:ext cx="22463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5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270986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2"/>
          <a:stretch>
            <a:fillRect/>
          </a:stretch>
        </p:blipFill>
        <p:spPr bwMode="auto">
          <a:xfrm>
            <a:off x="179388" y="3644900"/>
            <a:ext cx="30241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7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3441700"/>
            <a:ext cx="493236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Изображение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338263"/>
            <a:ext cx="27844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9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1058" name="Заголовок 1"/>
          <p:cNvSpPr txBox="1">
            <a:spLocks/>
          </p:cNvSpPr>
          <p:nvPr/>
        </p:nvSpPr>
        <p:spPr bwMode="auto">
          <a:xfrm>
            <a:off x="-180975" y="73025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Достижение</a:t>
            </a:r>
            <a:endParaRPr lang="en-US" altLang="ru-RU" sz="2600" b="1"/>
          </a:p>
        </p:txBody>
      </p:sp>
      <p:sp>
        <p:nvSpPr>
          <p:cNvPr id="30105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106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47813" y="668338"/>
            <a:ext cx="4967287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Достижение большого результата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1062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2050"/>
            <a:ext cx="38512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3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62375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4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01738"/>
            <a:ext cx="43100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5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4600"/>
            <a:ext cx="4032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3106" name="Заголовок 1"/>
          <p:cNvSpPr txBox="1">
            <a:spLocks/>
          </p:cNvSpPr>
          <p:nvPr/>
        </p:nvSpPr>
        <p:spPr bwMode="auto">
          <a:xfrm>
            <a:off x="-196850" y="17780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Удовлетворение</a:t>
            </a:r>
            <a:endParaRPr lang="en-US" altLang="ru-RU" sz="2600" b="1"/>
          </a:p>
        </p:txBody>
      </p:sp>
      <p:sp>
        <p:nvSpPr>
          <p:cNvPr id="30310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310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27300" y="917575"/>
            <a:ext cx="4967288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Спокойное довольство собой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3110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35088"/>
            <a:ext cx="36576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1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2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276350"/>
            <a:ext cx="39465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3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3949700"/>
            <a:ext cx="343693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4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5154" name="Заголовок 1"/>
          <p:cNvSpPr txBox="1">
            <a:spLocks/>
          </p:cNvSpPr>
          <p:nvPr/>
        </p:nvSpPr>
        <p:spPr bwMode="auto">
          <a:xfrm>
            <a:off x="-180975" y="24606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Облегчение</a:t>
            </a:r>
            <a:endParaRPr lang="en-US" altLang="ru-RU" sz="2600" b="1"/>
          </a:p>
        </p:txBody>
      </p:sp>
      <p:sp>
        <p:nvSpPr>
          <p:cNvPr id="30515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515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27300" y="1154113"/>
            <a:ext cx="4967288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Теперь все будет хорошо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5158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98688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9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92338"/>
            <a:ext cx="3659188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0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785813" y="500063"/>
            <a:ext cx="7772400" cy="3432993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Эмоции, состояния, эмблемы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581128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Основные эмоциональные проявления лица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0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5522" name="Заголовок 1"/>
          <p:cNvSpPr txBox="1">
            <a:spLocks/>
          </p:cNvSpPr>
          <p:nvPr/>
        </p:nvSpPr>
        <p:spPr bwMode="auto">
          <a:xfrm>
            <a:off x="0" y="19526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3552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55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300" y="804863"/>
            <a:ext cx="7972425" cy="454025"/>
          </a:xfrm>
        </p:spPr>
        <p:txBody>
          <a:bodyPr/>
          <a:lstStyle/>
          <a:p>
            <a:pPr eaLnBrk="1" hangingPunct="1"/>
            <a:r>
              <a:rPr lang="ru-RU" altLang="ru-RU" sz="3500" b="1"/>
              <a:t>Лицо и контекст</a:t>
            </a:r>
            <a:endParaRPr lang="ru-RU" altLang="ru-RU" sz="1200" b="1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65125" y="1347788"/>
            <a:ext cx="8670925" cy="2286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1700" dirty="0"/>
              <a:t>Контекст, как оказывается, имеет значение, но не решающее</a:t>
            </a:r>
            <a:r>
              <a:rPr lang="ru-RU" sz="1700" dirty="0" smtClean="0"/>
              <a:t>. В </a:t>
            </a:r>
            <a:r>
              <a:rPr lang="ru-RU" sz="1700" dirty="0"/>
              <a:t>Пекинском Университете провели интересное исследование, касающееся особенностей восприятия лица в разных контекстах. Идея до того простая, что никто до них до этого не додумался. Они брали несколько фотографий мужчин и женщин, сфотографированных по плечи с нейтральным выражением лица и с помощью </a:t>
            </a:r>
            <a:r>
              <a:rPr lang="ru-RU" sz="1700" dirty="0" err="1"/>
              <a:t>фотошопа</a:t>
            </a:r>
            <a:r>
              <a:rPr lang="ru-RU" sz="1700" dirty="0"/>
              <a:t> «одевали» на них</a:t>
            </a:r>
            <a:r>
              <a:rPr lang="ru-RU" sz="1700" dirty="0" smtClean="0"/>
              <a:t>: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1700" dirty="0" smtClean="0"/>
              <a:t>Полицейскую </a:t>
            </a:r>
            <a:r>
              <a:rPr lang="ru-RU" sz="1700" dirty="0"/>
              <a:t>фуражку и полицейскую рубашку с офицерскими </a:t>
            </a:r>
            <a:r>
              <a:rPr lang="ru-RU" sz="1700" dirty="0" smtClean="0"/>
              <a:t>погонами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1700" dirty="0" smtClean="0"/>
              <a:t>Хирургическую </a:t>
            </a:r>
            <a:r>
              <a:rPr lang="ru-RU" sz="1700" dirty="0"/>
              <a:t>шапочку медсестры и белый </a:t>
            </a:r>
            <a:r>
              <a:rPr lang="ru-RU" sz="1700" dirty="0" smtClean="0"/>
              <a:t>халат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1700" dirty="0" smtClean="0"/>
              <a:t>Поварской </a:t>
            </a:r>
            <a:r>
              <a:rPr lang="ru-RU" sz="1700" dirty="0"/>
              <a:t>колпак и фартук работника </a:t>
            </a:r>
            <a:r>
              <a:rPr lang="ru-RU" sz="1700" dirty="0" smtClean="0"/>
              <a:t>кухни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1700" dirty="0" smtClean="0"/>
              <a:t>Широкобортную </a:t>
            </a:r>
            <a:r>
              <a:rPr lang="ru-RU" sz="1700" dirty="0"/>
              <a:t>шляпу и простую клетчатую </a:t>
            </a:r>
            <a:r>
              <a:rPr lang="ru-RU" sz="1700" dirty="0" smtClean="0"/>
              <a:t>рубашку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1700" dirty="0" smtClean="0"/>
              <a:t>Деловой </a:t>
            </a:r>
            <a:r>
              <a:rPr lang="ru-RU" sz="1700" dirty="0"/>
              <a:t>костюм и </a:t>
            </a:r>
            <a:r>
              <a:rPr lang="ru-RU" sz="1700" dirty="0" smtClean="0"/>
              <a:t>галстук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1700" dirty="0" smtClean="0"/>
              <a:t>Спортивную </a:t>
            </a:r>
            <a:r>
              <a:rPr lang="ru-RU" sz="1700" dirty="0"/>
              <a:t>форму светло-синего цвета и повязку на </a:t>
            </a:r>
            <a:r>
              <a:rPr lang="ru-RU" sz="1700" dirty="0" smtClean="0"/>
              <a:t>волосы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700" dirty="0" smtClean="0"/>
              <a:t>После </a:t>
            </a:r>
            <a:r>
              <a:rPr lang="ru-RU" sz="1700" dirty="0"/>
              <a:t>этого набор таких фотографий показывали несвязанным между собой группам людей с просьбой оценить выраженность их личностных качеств из группы «большой пятерки» - экстраверсия, доброжелательность, добросовестность, </a:t>
            </a:r>
            <a:r>
              <a:rPr lang="ru-RU" sz="1700" dirty="0" err="1"/>
              <a:t>нейротизм</a:t>
            </a:r>
            <a:r>
              <a:rPr lang="ru-RU" sz="1700" dirty="0"/>
              <a:t> и открытость </a:t>
            </a:r>
            <a:r>
              <a:rPr lang="ru-RU" sz="1700" dirty="0" err="1"/>
              <a:t>опыту.Результат</a:t>
            </a:r>
            <a:r>
              <a:rPr lang="ru-RU" sz="1700" dirty="0"/>
              <a:t>, который они получили очень интригует: они утверждают, разница в оценке одной и той же фотографии, «одетой» в разный контекст, не превышает 25% по всем качествам большой </a:t>
            </a:r>
            <a:r>
              <a:rPr lang="ru-RU" sz="1700" dirty="0" smtClean="0"/>
              <a:t>пятерки</a:t>
            </a:r>
            <a:r>
              <a:rPr lang="ru-RU" sz="1700" dirty="0"/>
              <a:t>, т.е. контекст влияет на восприятие человека не более, чем на 25%!</a:t>
            </a:r>
            <a:endParaRPr lang="ru-RU" sz="1700" dirty="0" smtClean="0"/>
          </a:p>
        </p:txBody>
      </p:sp>
      <p:sp>
        <p:nvSpPr>
          <p:cNvPr id="23552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Эмоции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состояния, эмблемы</a:t>
            </a:r>
          </a:p>
        </p:txBody>
      </p:sp>
      <p:pic>
        <p:nvPicPr>
          <p:cNvPr id="3075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268413"/>
            <a:ext cx="4864100" cy="491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9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-конечная звезда 7"/>
          <p:cNvSpPr/>
          <p:nvPr/>
        </p:nvSpPr>
        <p:spPr>
          <a:xfrm>
            <a:off x="1042988" y="188913"/>
            <a:ext cx="6985000" cy="6451600"/>
          </a:xfrm>
          <a:prstGeom prst="star8">
            <a:avLst>
              <a:gd name="adj" fmla="val 218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2987675" y="1989138"/>
            <a:ext cx="3052763" cy="28797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151188" y="2906713"/>
            <a:ext cx="1412875" cy="522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151188" y="3403600"/>
            <a:ext cx="1450975" cy="53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895725" y="3429000"/>
            <a:ext cx="619125" cy="13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564063" y="3414713"/>
            <a:ext cx="604837" cy="1382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4622800" y="3429000"/>
            <a:ext cx="1331913" cy="446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559300" y="2906713"/>
            <a:ext cx="1323975" cy="488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559300" y="2116138"/>
            <a:ext cx="517525" cy="1298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946525" y="2116138"/>
            <a:ext cx="568325" cy="127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TextBox 28"/>
          <p:cNvSpPr txBox="1">
            <a:spLocks noChangeArrowheads="1"/>
          </p:cNvSpPr>
          <p:nvPr/>
        </p:nvSpPr>
        <p:spPr bwMode="auto">
          <a:xfrm>
            <a:off x="3276600" y="2660650"/>
            <a:ext cx="8048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Интерес</a:t>
            </a:r>
          </a:p>
        </p:txBody>
      </p:sp>
      <p:sp>
        <p:nvSpPr>
          <p:cNvPr id="4109" name="TextBox 39"/>
          <p:cNvSpPr txBox="1">
            <a:spLocks noChangeArrowheads="1"/>
          </p:cNvSpPr>
          <p:nvPr/>
        </p:nvSpPr>
        <p:spPr bwMode="auto">
          <a:xfrm>
            <a:off x="4205288" y="2236788"/>
            <a:ext cx="660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Восторг</a:t>
            </a:r>
          </a:p>
        </p:txBody>
      </p:sp>
      <p:sp>
        <p:nvSpPr>
          <p:cNvPr id="4110" name="TextBox 40"/>
          <p:cNvSpPr txBox="1">
            <a:spLocks noChangeArrowheads="1"/>
          </p:cNvSpPr>
          <p:nvPr/>
        </p:nvSpPr>
        <p:spPr bwMode="auto">
          <a:xfrm>
            <a:off x="4818063" y="2668588"/>
            <a:ext cx="1016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Восхищение</a:t>
            </a:r>
          </a:p>
        </p:txBody>
      </p:sp>
      <p:sp>
        <p:nvSpPr>
          <p:cNvPr id="4111" name="TextBox 41"/>
          <p:cNvSpPr txBox="1">
            <a:spLocks noChangeArrowheads="1"/>
          </p:cNvSpPr>
          <p:nvPr/>
        </p:nvSpPr>
        <p:spPr bwMode="auto">
          <a:xfrm>
            <a:off x="5003800" y="3230563"/>
            <a:ext cx="879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Ужас</a:t>
            </a:r>
          </a:p>
        </p:txBody>
      </p:sp>
      <p:sp>
        <p:nvSpPr>
          <p:cNvPr id="4112" name="TextBox 42"/>
          <p:cNvSpPr txBox="1">
            <a:spLocks noChangeArrowheads="1"/>
          </p:cNvSpPr>
          <p:nvPr/>
        </p:nvSpPr>
        <p:spPr bwMode="auto">
          <a:xfrm>
            <a:off x="4818063" y="3933825"/>
            <a:ext cx="11366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Изумление</a:t>
            </a:r>
          </a:p>
        </p:txBody>
      </p:sp>
      <p:sp>
        <p:nvSpPr>
          <p:cNvPr id="4113" name="TextBox 43"/>
          <p:cNvSpPr txBox="1">
            <a:spLocks noChangeArrowheads="1"/>
          </p:cNvSpPr>
          <p:nvPr/>
        </p:nvSpPr>
        <p:spPr bwMode="auto">
          <a:xfrm>
            <a:off x="4300538" y="4425950"/>
            <a:ext cx="5445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Горе</a:t>
            </a:r>
          </a:p>
        </p:txBody>
      </p:sp>
      <p:sp>
        <p:nvSpPr>
          <p:cNvPr id="4114" name="TextBox 46"/>
          <p:cNvSpPr txBox="1">
            <a:spLocks noChangeArrowheads="1"/>
          </p:cNvSpPr>
          <p:nvPr/>
        </p:nvSpPr>
        <p:spPr bwMode="auto">
          <a:xfrm>
            <a:off x="3203848" y="3983038"/>
            <a:ext cx="10220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dirty="0" smtClean="0"/>
              <a:t>Отвращение</a:t>
            </a:r>
            <a:endParaRPr lang="ru-RU" sz="1000" dirty="0"/>
          </a:p>
        </p:txBody>
      </p:sp>
      <p:sp>
        <p:nvSpPr>
          <p:cNvPr id="4115" name="TextBox 47"/>
          <p:cNvSpPr txBox="1">
            <a:spLocks noChangeArrowheads="1"/>
          </p:cNvSpPr>
          <p:nvPr/>
        </p:nvSpPr>
        <p:spPr bwMode="auto">
          <a:xfrm>
            <a:off x="3049588" y="3306763"/>
            <a:ext cx="10937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Ярость</a:t>
            </a:r>
          </a:p>
        </p:txBody>
      </p:sp>
      <p:sp>
        <p:nvSpPr>
          <p:cNvPr id="49" name="Дуга 48"/>
          <p:cNvSpPr/>
          <p:nvPr/>
        </p:nvSpPr>
        <p:spPr>
          <a:xfrm>
            <a:off x="6564313" y="3068638"/>
            <a:ext cx="288925" cy="13684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Дуга 49"/>
          <p:cNvSpPr/>
          <p:nvPr/>
        </p:nvSpPr>
        <p:spPr>
          <a:xfrm>
            <a:off x="5834063" y="1589088"/>
            <a:ext cx="561975" cy="893762"/>
          </a:xfrm>
          <a:prstGeom prst="arc">
            <a:avLst>
              <a:gd name="adj1" fmla="val 15277408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Дуга 58"/>
          <p:cNvSpPr/>
          <p:nvPr/>
        </p:nvSpPr>
        <p:spPr>
          <a:xfrm flipH="1" flipV="1">
            <a:off x="2682875" y="4143375"/>
            <a:ext cx="930275" cy="1081088"/>
          </a:xfrm>
          <a:prstGeom prst="arc">
            <a:avLst>
              <a:gd name="adj1" fmla="val 1703287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Дуга 59"/>
          <p:cNvSpPr/>
          <p:nvPr/>
        </p:nvSpPr>
        <p:spPr>
          <a:xfrm flipH="1">
            <a:off x="2195513" y="3068638"/>
            <a:ext cx="288925" cy="12239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Дуга 60"/>
          <p:cNvSpPr/>
          <p:nvPr/>
        </p:nvSpPr>
        <p:spPr>
          <a:xfrm flipH="1">
            <a:off x="2611438" y="1589088"/>
            <a:ext cx="665162" cy="8937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Дуга 61"/>
          <p:cNvSpPr/>
          <p:nvPr/>
        </p:nvSpPr>
        <p:spPr>
          <a:xfrm flipH="1">
            <a:off x="4144963" y="1125538"/>
            <a:ext cx="747712" cy="647700"/>
          </a:xfrm>
          <a:prstGeom prst="arc">
            <a:avLst>
              <a:gd name="adj1" fmla="val 11285569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Дуга 62"/>
          <p:cNvSpPr/>
          <p:nvPr/>
        </p:nvSpPr>
        <p:spPr>
          <a:xfrm flipH="1" flipV="1">
            <a:off x="4183063" y="5373688"/>
            <a:ext cx="661987" cy="358775"/>
          </a:xfrm>
          <a:prstGeom prst="arc">
            <a:avLst>
              <a:gd name="adj1" fmla="val 1071040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Дуга 63"/>
          <p:cNvSpPr/>
          <p:nvPr/>
        </p:nvSpPr>
        <p:spPr>
          <a:xfrm flipV="1">
            <a:off x="5407025" y="4470400"/>
            <a:ext cx="1019175" cy="6540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25" name="TextBox 65"/>
          <p:cNvSpPr txBox="1">
            <a:spLocks noChangeArrowheads="1"/>
          </p:cNvSpPr>
          <p:nvPr/>
        </p:nvSpPr>
        <p:spPr bwMode="auto">
          <a:xfrm>
            <a:off x="4081463" y="1449388"/>
            <a:ext cx="9223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Радость</a:t>
            </a:r>
          </a:p>
        </p:txBody>
      </p:sp>
      <p:sp>
        <p:nvSpPr>
          <p:cNvPr id="4126" name="TextBox 66"/>
          <p:cNvSpPr txBox="1">
            <a:spLocks noChangeArrowheads="1"/>
          </p:cNvSpPr>
          <p:nvPr/>
        </p:nvSpPr>
        <p:spPr bwMode="auto">
          <a:xfrm>
            <a:off x="5443538" y="1989138"/>
            <a:ext cx="952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Доверие</a:t>
            </a:r>
          </a:p>
        </p:txBody>
      </p:sp>
      <p:sp>
        <p:nvSpPr>
          <p:cNvPr id="4127" name="TextBox 67"/>
          <p:cNvSpPr txBox="1">
            <a:spLocks noChangeArrowheads="1"/>
          </p:cNvSpPr>
          <p:nvPr/>
        </p:nvSpPr>
        <p:spPr bwMode="auto">
          <a:xfrm>
            <a:off x="6040438" y="3249613"/>
            <a:ext cx="81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Страх</a:t>
            </a:r>
          </a:p>
        </p:txBody>
      </p:sp>
      <p:sp>
        <p:nvSpPr>
          <p:cNvPr id="4128" name="TextBox 68"/>
          <p:cNvSpPr txBox="1">
            <a:spLocks noChangeArrowheads="1"/>
          </p:cNvSpPr>
          <p:nvPr/>
        </p:nvSpPr>
        <p:spPr bwMode="auto">
          <a:xfrm>
            <a:off x="5407025" y="4560888"/>
            <a:ext cx="11572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Удивление</a:t>
            </a:r>
          </a:p>
        </p:txBody>
      </p:sp>
      <p:sp>
        <p:nvSpPr>
          <p:cNvPr id="4129" name="TextBox 69"/>
          <p:cNvSpPr txBox="1">
            <a:spLocks noChangeArrowheads="1"/>
          </p:cNvSpPr>
          <p:nvPr/>
        </p:nvSpPr>
        <p:spPr bwMode="auto">
          <a:xfrm>
            <a:off x="4202113" y="5073650"/>
            <a:ext cx="7207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Грусть</a:t>
            </a:r>
          </a:p>
        </p:txBody>
      </p:sp>
      <p:sp>
        <p:nvSpPr>
          <p:cNvPr id="4130" name="TextBox 70"/>
          <p:cNvSpPr txBox="1">
            <a:spLocks noChangeArrowheads="1"/>
          </p:cNvSpPr>
          <p:nvPr/>
        </p:nvSpPr>
        <p:spPr bwMode="auto">
          <a:xfrm>
            <a:off x="2327275" y="3352800"/>
            <a:ext cx="8239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Гнев</a:t>
            </a:r>
          </a:p>
        </p:txBody>
      </p:sp>
      <p:sp>
        <p:nvSpPr>
          <p:cNvPr id="4131" name="TextBox 71"/>
          <p:cNvSpPr txBox="1">
            <a:spLocks noChangeArrowheads="1"/>
          </p:cNvSpPr>
          <p:nvPr/>
        </p:nvSpPr>
        <p:spPr bwMode="auto">
          <a:xfrm>
            <a:off x="2649538" y="4560888"/>
            <a:ext cx="9969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smtClean="0"/>
              <a:t>Презрение</a:t>
            </a:r>
            <a:endParaRPr lang="ru-RU" sz="1000" dirty="0"/>
          </a:p>
        </p:txBody>
      </p:sp>
      <p:sp>
        <p:nvSpPr>
          <p:cNvPr id="4132" name="TextBox 72"/>
          <p:cNvSpPr txBox="1">
            <a:spLocks noChangeArrowheads="1"/>
          </p:cNvSpPr>
          <p:nvPr/>
        </p:nvSpPr>
        <p:spPr bwMode="auto">
          <a:xfrm>
            <a:off x="1403350" y="3290888"/>
            <a:ext cx="1008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Досада</a:t>
            </a:r>
          </a:p>
        </p:txBody>
      </p:sp>
      <p:sp>
        <p:nvSpPr>
          <p:cNvPr id="4133" name="TextBox 73"/>
          <p:cNvSpPr txBox="1">
            <a:spLocks noChangeArrowheads="1"/>
          </p:cNvSpPr>
          <p:nvPr/>
        </p:nvSpPr>
        <p:spPr bwMode="auto">
          <a:xfrm>
            <a:off x="1763713" y="1341438"/>
            <a:ext cx="1295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Настороженность</a:t>
            </a:r>
          </a:p>
        </p:txBody>
      </p:sp>
      <p:sp>
        <p:nvSpPr>
          <p:cNvPr id="4134" name="TextBox 74"/>
          <p:cNvSpPr txBox="1">
            <a:spLocks noChangeArrowheads="1"/>
          </p:cNvSpPr>
          <p:nvPr/>
        </p:nvSpPr>
        <p:spPr bwMode="auto">
          <a:xfrm>
            <a:off x="3770313" y="757238"/>
            <a:ext cx="1497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Удовлетворенность</a:t>
            </a:r>
          </a:p>
        </p:txBody>
      </p:sp>
      <p:sp>
        <p:nvSpPr>
          <p:cNvPr id="4135" name="TextBox 75"/>
          <p:cNvSpPr txBox="1">
            <a:spLocks noChangeArrowheads="1"/>
          </p:cNvSpPr>
          <p:nvPr/>
        </p:nvSpPr>
        <p:spPr bwMode="auto">
          <a:xfrm>
            <a:off x="6089650" y="1449388"/>
            <a:ext cx="9064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Принятие</a:t>
            </a:r>
          </a:p>
        </p:txBody>
      </p:sp>
      <p:sp>
        <p:nvSpPr>
          <p:cNvPr id="4136" name="TextBox 76"/>
          <p:cNvSpPr txBox="1">
            <a:spLocks noChangeArrowheads="1"/>
          </p:cNvSpPr>
          <p:nvPr/>
        </p:nvSpPr>
        <p:spPr bwMode="auto">
          <a:xfrm>
            <a:off x="6853238" y="3241675"/>
            <a:ext cx="8143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Тревога</a:t>
            </a:r>
          </a:p>
        </p:txBody>
      </p:sp>
      <p:sp>
        <p:nvSpPr>
          <p:cNvPr id="4137" name="TextBox 77"/>
          <p:cNvSpPr txBox="1">
            <a:spLocks noChangeArrowheads="1"/>
          </p:cNvSpPr>
          <p:nvPr/>
        </p:nvSpPr>
        <p:spPr bwMode="auto">
          <a:xfrm>
            <a:off x="6040438" y="5224463"/>
            <a:ext cx="11953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Возбуждение</a:t>
            </a:r>
          </a:p>
        </p:txBody>
      </p:sp>
      <p:sp>
        <p:nvSpPr>
          <p:cNvPr id="4138" name="TextBox 78"/>
          <p:cNvSpPr txBox="1">
            <a:spLocks noChangeArrowheads="1"/>
          </p:cNvSpPr>
          <p:nvPr/>
        </p:nvSpPr>
        <p:spPr bwMode="auto">
          <a:xfrm>
            <a:off x="4225925" y="5741988"/>
            <a:ext cx="6619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Печаль</a:t>
            </a:r>
          </a:p>
        </p:txBody>
      </p:sp>
      <p:sp>
        <p:nvSpPr>
          <p:cNvPr id="4139" name="TextBox 79"/>
          <p:cNvSpPr txBox="1">
            <a:spLocks noChangeArrowheads="1"/>
          </p:cNvSpPr>
          <p:nvPr/>
        </p:nvSpPr>
        <p:spPr bwMode="auto">
          <a:xfrm>
            <a:off x="2339975" y="5124450"/>
            <a:ext cx="6477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Скука</a:t>
            </a:r>
          </a:p>
        </p:txBody>
      </p:sp>
      <p:sp>
        <p:nvSpPr>
          <p:cNvPr id="4140" name="TextBox 80"/>
          <p:cNvSpPr txBox="1">
            <a:spLocks noChangeArrowheads="1"/>
          </p:cNvSpPr>
          <p:nvPr/>
        </p:nvSpPr>
        <p:spPr bwMode="auto">
          <a:xfrm>
            <a:off x="971550" y="635000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Шизоид</a:t>
            </a:r>
          </a:p>
        </p:txBody>
      </p:sp>
      <p:sp>
        <p:nvSpPr>
          <p:cNvPr id="4141" name="TextBox 81"/>
          <p:cNvSpPr txBox="1">
            <a:spLocks noChangeArrowheads="1"/>
          </p:cNvSpPr>
          <p:nvPr/>
        </p:nvSpPr>
        <p:spPr bwMode="auto">
          <a:xfrm>
            <a:off x="3906838" y="7937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Истероид</a:t>
            </a:r>
          </a:p>
        </p:txBody>
      </p:sp>
      <p:sp>
        <p:nvSpPr>
          <p:cNvPr id="4142" name="TextBox 82"/>
          <p:cNvSpPr txBox="1">
            <a:spLocks noChangeArrowheads="1"/>
          </p:cNvSpPr>
          <p:nvPr/>
        </p:nvSpPr>
        <p:spPr bwMode="auto">
          <a:xfrm>
            <a:off x="6745288" y="757238"/>
            <a:ext cx="1030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Эмотив</a:t>
            </a:r>
          </a:p>
        </p:txBody>
      </p:sp>
      <p:sp>
        <p:nvSpPr>
          <p:cNvPr id="4143" name="TextBox 83"/>
          <p:cNvSpPr txBox="1">
            <a:spLocks noChangeArrowheads="1"/>
          </p:cNvSpPr>
          <p:nvPr/>
        </p:nvSpPr>
        <p:spPr bwMode="auto">
          <a:xfrm>
            <a:off x="7726363" y="3168650"/>
            <a:ext cx="1512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Тревожно-мнительный</a:t>
            </a:r>
          </a:p>
        </p:txBody>
      </p:sp>
      <p:sp>
        <p:nvSpPr>
          <p:cNvPr id="4144" name="TextBox 84"/>
          <p:cNvSpPr txBox="1">
            <a:spLocks noChangeArrowheads="1"/>
          </p:cNvSpPr>
          <p:nvPr/>
        </p:nvSpPr>
        <p:spPr bwMode="auto">
          <a:xfrm>
            <a:off x="6751638" y="5864225"/>
            <a:ext cx="1341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Гипертим</a:t>
            </a:r>
          </a:p>
        </p:txBody>
      </p:sp>
      <p:sp>
        <p:nvSpPr>
          <p:cNvPr id="4145" name="TextBox 85"/>
          <p:cNvSpPr txBox="1">
            <a:spLocks noChangeArrowheads="1"/>
          </p:cNvSpPr>
          <p:nvPr/>
        </p:nvSpPr>
        <p:spPr bwMode="auto">
          <a:xfrm>
            <a:off x="3703638" y="6211888"/>
            <a:ext cx="1676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Депрессивно-печальный</a:t>
            </a:r>
          </a:p>
        </p:txBody>
      </p:sp>
      <p:sp>
        <p:nvSpPr>
          <p:cNvPr id="4146" name="TextBox 86"/>
          <p:cNvSpPr txBox="1">
            <a:spLocks noChangeArrowheads="1"/>
          </p:cNvSpPr>
          <p:nvPr/>
        </p:nvSpPr>
        <p:spPr bwMode="auto">
          <a:xfrm>
            <a:off x="828675" y="574198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Параноял</a:t>
            </a:r>
          </a:p>
        </p:txBody>
      </p:sp>
      <p:sp>
        <p:nvSpPr>
          <p:cNvPr id="4147" name="TextBox 87"/>
          <p:cNvSpPr txBox="1">
            <a:spLocks noChangeArrowheads="1"/>
          </p:cNvSpPr>
          <p:nvPr/>
        </p:nvSpPr>
        <p:spPr bwMode="auto">
          <a:xfrm>
            <a:off x="-36513" y="3244850"/>
            <a:ext cx="1584326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Эпилептоид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71800" y="198884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Ожидание</a:t>
            </a:r>
            <a:endParaRPr lang="ru-RU" sz="12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601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23728" y="332656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Эмблемы и выражения лица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96752"/>
            <a:ext cx="7488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i="1" dirty="0">
                <a:latin typeface="CustomSerif" charset="0"/>
              </a:rPr>
              <a:t>Эмблемы</a:t>
            </a:r>
            <a:r>
              <a:rPr lang="ru-RU" sz="2600" dirty="0">
                <a:latin typeface="CustomSerif" charset="0"/>
              </a:rPr>
              <a:t> — это невербальные действия, для которых существуют прямые словарные эквиваленты, у них есть словарная дефиниция (состоит из слова или двух или может быть выражена фразой), и они знакомы представителям культуры или субкультуры Если действие можно заменить одним словом или несколькими без изменения передаваемой информации, это эмблема.</a:t>
            </a:r>
            <a:endParaRPr lang="ru-RU" sz="2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546531"/>
            <a:ext cx="2728422" cy="18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453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68760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ustomSerif" charset="0"/>
              </a:rPr>
              <a:t>Эмоции и эмблемы </a:t>
            </a:r>
            <a:r>
              <a:rPr lang="ru-RU" sz="2800" dirty="0">
                <a:latin typeface="CustomSerif" charset="0"/>
              </a:rPr>
              <a:t>различаются по трем </a:t>
            </a:r>
            <a:r>
              <a:rPr lang="ru-RU" sz="2800" dirty="0" smtClean="0">
                <a:latin typeface="CustomSerif" charset="0"/>
              </a:rPr>
              <a:t>признакам:</a:t>
            </a:r>
          </a:p>
          <a:p>
            <a:r>
              <a:rPr lang="ru-RU" sz="2800" dirty="0" smtClean="0">
                <a:latin typeface="CustomSerif" charset="0"/>
              </a:rPr>
              <a:t>— </a:t>
            </a:r>
            <a:r>
              <a:rPr lang="ru-RU" sz="2800" dirty="0">
                <a:latin typeface="CustomSerif" charset="0"/>
              </a:rPr>
              <a:t>движениями тела, </a:t>
            </a:r>
            <a:endParaRPr lang="ru-RU" sz="2800" dirty="0" smtClean="0">
              <a:latin typeface="CustomSerif" charset="0"/>
            </a:endParaRPr>
          </a:p>
          <a:p>
            <a:r>
              <a:rPr lang="ru-RU" sz="2800" dirty="0">
                <a:latin typeface="CustomSerif" charset="0"/>
              </a:rPr>
              <a:t>— </a:t>
            </a:r>
            <a:r>
              <a:rPr lang="ru-RU" sz="2800" dirty="0" smtClean="0">
                <a:latin typeface="CustomSerif" charset="0"/>
              </a:rPr>
              <a:t> сообщениями</a:t>
            </a:r>
            <a:r>
              <a:rPr lang="ru-RU" sz="2800" dirty="0">
                <a:latin typeface="CustomSerif" charset="0"/>
              </a:rPr>
              <a:t>, которые передают, </a:t>
            </a:r>
            <a:endParaRPr lang="ru-RU" sz="2800" dirty="0" smtClean="0">
              <a:latin typeface="CustomSerif" charset="0"/>
            </a:endParaRPr>
          </a:p>
          <a:p>
            <a:r>
              <a:rPr lang="ru-RU" sz="2800" dirty="0">
                <a:latin typeface="CustomSerif" charset="0"/>
              </a:rPr>
              <a:t>— </a:t>
            </a:r>
            <a:r>
              <a:rPr lang="ru-RU" sz="2800" dirty="0" smtClean="0">
                <a:latin typeface="CustomSerif" charset="0"/>
              </a:rPr>
              <a:t>и</a:t>
            </a:r>
            <a:r>
              <a:rPr lang="ru-RU" sz="2800" dirty="0">
                <a:latin typeface="CustomSerif" charset="0"/>
              </a:rPr>
              <a:t> тем, как их используют. </a:t>
            </a:r>
            <a:endParaRPr lang="ru-RU" sz="2800" dirty="0" smtClean="0">
              <a:latin typeface="CustomSerif" charset="0"/>
            </a:endParaRPr>
          </a:p>
          <a:p>
            <a:endParaRPr lang="ru-RU" sz="2800" dirty="0">
              <a:latin typeface="CustomSerif" charset="0"/>
            </a:endParaRPr>
          </a:p>
          <a:p>
            <a:r>
              <a:rPr lang="ru-RU" sz="2800" dirty="0" smtClean="0">
                <a:latin typeface="CustomSerif" charset="0"/>
              </a:rPr>
              <a:t>Эмблемы </a:t>
            </a:r>
            <a:r>
              <a:rPr lang="ru-RU" sz="2800" dirty="0">
                <a:latin typeface="CustomSerif" charset="0"/>
              </a:rPr>
              <a:t>могут выражаться с помощью любой части тела, но чаще всего с помощью движений рук. </a:t>
            </a:r>
            <a:r>
              <a:rPr lang="ru-RU" sz="2800" dirty="0" smtClean="0">
                <a:latin typeface="CustomSerif" charset="0"/>
              </a:rPr>
              <a:t>Хотя нередко </a:t>
            </a:r>
            <a:r>
              <a:rPr lang="mr-IN" sz="2800" dirty="0" smtClean="0">
                <a:latin typeface="CustomSerif" charset="0"/>
              </a:rPr>
              <a:t>–</a:t>
            </a:r>
            <a:r>
              <a:rPr lang="ru-RU" sz="2800" dirty="0" smtClean="0">
                <a:latin typeface="CustomSerif" charset="0"/>
              </a:rPr>
              <a:t> и лица.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332656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Эмблемы и выражения лица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5691189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68760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Лицо</a:t>
            </a:r>
            <a:r>
              <a:rPr lang="ru-RU" sz="2800" dirty="0"/>
              <a:t> — это «полигон», где действуют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иллюстраторы</a:t>
            </a:r>
            <a:r>
              <a:rPr lang="ru-RU" sz="2800" dirty="0"/>
              <a:t> (например, с помощью движений бровей усиливается значение сообщения),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регуляторы</a:t>
            </a:r>
            <a:r>
              <a:rPr lang="ru-RU" sz="2800" dirty="0"/>
              <a:t> (в основном когда человек бросает на что-то быстрый взгляд) и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эмблемы</a:t>
            </a:r>
            <a:r>
              <a:rPr lang="ru-RU" sz="2800" dirty="0"/>
              <a:t> (например, когда человек подмигивает или показывает язык).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6421485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68760"/>
            <a:ext cx="6624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Эмблемы не возникают, когда человек ни с кем не общается (поскольку эмблемы используются для того, чтобы передать сообщение собеседнику).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Выражения </a:t>
            </a:r>
            <a:r>
              <a:rPr lang="ru-RU" sz="2800" dirty="0"/>
              <a:t>эмоций могут возникнуть, когда человек совсем один, например, когда он смотрит телевизор.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6073389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86409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Эмблемы часто используются, когда люди не могут использовать слова (они далеко друг от друга, из-за шума или потому что нужно соблюдать тишину), но они возникают и в сочетании с речью. </a:t>
            </a:r>
            <a:endParaRPr lang="ru-RU" sz="2600" dirty="0" smtClean="0"/>
          </a:p>
          <a:p>
            <a:endParaRPr lang="ru-RU" sz="2600" dirty="0" smtClean="0"/>
          </a:p>
          <a:p>
            <a:r>
              <a:rPr lang="ru-RU" sz="2600" dirty="0" smtClean="0"/>
              <a:t>Выражение </a:t>
            </a:r>
            <a:r>
              <a:rPr lang="ru-RU" sz="2600" dirty="0"/>
              <a:t>эмоций, связанных с общением, происходит сдержанно в присутствии другого человека, поскольку необходимо соблюдать правила выражения эмоций, но они проявляются в речи. Люди обычно осознают свои эмблемы и знают, когда использовать их.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660101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68760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/>
              <a:t>Эмблематическое выражение эмоций внешне значительно отличается и от реального выражения эмоций, и от симуляции.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16" y="2911972"/>
            <a:ext cx="4716016" cy="31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486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798" y="847155"/>
            <a:ext cx="5922404" cy="39778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4949899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Resting</a:t>
            </a:r>
            <a:r>
              <a:rPr lang="ru-RU" dirty="0"/>
              <a:t> </a:t>
            </a:r>
            <a:r>
              <a:rPr lang="ru-RU" dirty="0" err="1"/>
              <a:t>Bitch</a:t>
            </a:r>
            <a:r>
              <a:rPr lang="ru-RU" dirty="0"/>
              <a:t> </a:t>
            </a:r>
            <a:r>
              <a:rPr lang="ru-RU" dirty="0" err="1"/>
              <a:t>Face</a:t>
            </a:r>
            <a:r>
              <a:rPr lang="ru-RU" dirty="0"/>
              <a:t> - так называют презрительное выражение лица, проявляющееся в моменты, когда человек расслаблен или уверен, что на него никто не смотрит. </a:t>
            </a:r>
          </a:p>
        </p:txBody>
      </p:sp>
    </p:spTree>
    <p:extLst>
      <p:ext uri="{BB962C8B-B14F-4D97-AF65-F5344CB8AC3E}">
        <p14:creationId xmlns:p14="http://schemas.microsoft.com/office/powerpoint/2010/main" val="22643842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94989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Примерно так мы выглядим, когда стараемся за улыбкой скрыть страх и физическое перенапряжение.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26393"/>
            <a:ext cx="5244463" cy="39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7570" name="Заголовок 1"/>
          <p:cNvSpPr txBox="1">
            <a:spLocks/>
          </p:cNvSpPr>
          <p:nvPr/>
        </p:nvSpPr>
        <p:spPr bwMode="auto">
          <a:xfrm>
            <a:off x="0" y="16351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3757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75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639763"/>
            <a:ext cx="7972425" cy="452437"/>
          </a:xfrm>
        </p:spPr>
        <p:txBody>
          <a:bodyPr/>
          <a:lstStyle/>
          <a:p>
            <a:pPr eaLnBrk="1" hangingPunct="1"/>
            <a:r>
              <a:rPr lang="ru-RU" altLang="ru-RU" sz="3500" b="1"/>
              <a:t>Лицо и его восприятие</a:t>
            </a:r>
            <a:endParaRPr lang="ru-RU" altLang="ru-RU" sz="1200" b="1"/>
          </a:p>
        </p:txBody>
      </p:sp>
      <p:sp>
        <p:nvSpPr>
          <p:cNvPr id="23757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838" y="1357313"/>
            <a:ext cx="8670925" cy="2286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1700"/>
              <a:t> </a:t>
            </a:r>
            <a:r>
              <a:rPr lang="ru-RU" altLang="ru-RU" sz="2400" b="1"/>
              <a:t>Активность левой половины лица</a:t>
            </a:r>
            <a:r>
              <a:rPr lang="ru-RU" altLang="ru-RU" sz="2400"/>
              <a:t>, как правило, выше, чем правой (Borod, Haywood, Koff, 1997). Правая сторона лица больше контролируется в сравнении в левой. 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1000"/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Сверхбыстрые микровыражения и эмоции в основном проявляются только в левой половине лица, произвольные экспрессии и микровыражения более медленны и отображаются чаще в правой половине лица (Cohn, 2005; Bartlett, Littlewort, 2007).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Эти сведения особенно важны при анализе фотографий, когда мы делаем выводы о человеке на основе его портретов и фото. В частности, тоже </a:t>
            </a:r>
            <a:r>
              <a:rPr lang="ru-RU" altLang="ru-RU" sz="2400" b="1"/>
              <a:t>доказана разница в восприятии фото человека, на которой затенены правая или левая часть лица</a:t>
            </a:r>
            <a:r>
              <a:rPr lang="ru-RU" altLang="ru-RU" sz="2400"/>
              <a:t>.</a:t>
            </a:r>
          </a:p>
        </p:txBody>
      </p:sp>
      <p:sp>
        <p:nvSpPr>
          <p:cNvPr id="237575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94989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Примерно так мы выглядим, когда стараемся за улыбкой скрыть страх и физическое перенапряжение.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26393"/>
            <a:ext cx="5244463" cy="39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610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вгений\Documents\Рабочая папка\Фото\003564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0"/>
            <a:ext cx="8388350" cy="6935788"/>
          </a:xfrm>
          <a:noFill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5741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Нейтральное лицо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844675"/>
            <a:ext cx="4352925" cy="429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i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Трансовое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состояние</a:t>
            </a:r>
          </a:p>
        </p:txBody>
      </p:sp>
      <p:pic>
        <p:nvPicPr>
          <p:cNvPr id="9219" name="Picture 2" descr="C:\Users\Оля\Desktop\12gipno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632"/>
          <a:stretch>
            <a:fillRect/>
          </a:stretch>
        </p:blipFill>
        <p:spPr>
          <a:xfrm>
            <a:off x="6012160" y="1759330"/>
            <a:ext cx="2982913" cy="3846512"/>
          </a:xfrm>
          <a:effectLst>
            <a:softEdge rad="112500"/>
          </a:effectLst>
        </p:spPr>
      </p:pic>
      <p:pic>
        <p:nvPicPr>
          <p:cNvPr id="9220" name="Picture 3" descr="C:\Users\Оля\Desktop\1513201.2.3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861" r="38659" b="23540"/>
          <a:stretch/>
        </p:blipFill>
        <p:spPr bwMode="auto">
          <a:xfrm>
            <a:off x="107504" y="1916831"/>
            <a:ext cx="2568813" cy="3540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Asus\Desktop\Вероника\a_8e6229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14" y="2128597"/>
            <a:ext cx="3123596" cy="3107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1128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i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Трансовое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состояние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фиксация взгляда</a:t>
            </a:r>
          </a:p>
          <a:p>
            <a:r>
              <a:rPr lang="ru-RU" sz="2000" smtClean="0"/>
              <a:t>расширение либо сужение зрачков</a:t>
            </a:r>
          </a:p>
          <a:p>
            <a:r>
              <a:rPr lang="ru-RU" sz="2000" smtClean="0"/>
              <a:t>замедление глотательного и мигательного рефлексов</a:t>
            </a:r>
          </a:p>
          <a:p>
            <a:r>
              <a:rPr lang="ru-RU" sz="2000" smtClean="0"/>
              <a:t>замедление и углубление дыхания</a:t>
            </a:r>
          </a:p>
          <a:p>
            <a:r>
              <a:rPr lang="ru-RU" sz="2000" smtClean="0"/>
              <a:t>замедление частоты сердцебиения</a:t>
            </a:r>
          </a:p>
          <a:p>
            <a:r>
              <a:rPr lang="ru-RU" sz="2000" smtClean="0"/>
              <a:t>снижение реакции на внешние раздражители</a:t>
            </a:r>
          </a:p>
          <a:p>
            <a:r>
              <a:rPr lang="ru-RU" sz="2000" smtClean="0"/>
              <a:t>мышечная релаксация</a:t>
            </a:r>
          </a:p>
          <a:p>
            <a:r>
              <a:rPr lang="ru-RU" sz="2000" smtClean="0"/>
              <a:t>разглаживание складок на лице</a:t>
            </a:r>
          </a:p>
          <a:p>
            <a:r>
              <a:rPr lang="ru-RU" sz="2000" smtClean="0"/>
              <a:t>задержка моторных реакций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012160" y="630739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А.Филатов</a:t>
            </a:r>
            <a:r>
              <a:rPr lang="ru-RU" dirty="0" smtClean="0"/>
              <a:t>. </a:t>
            </a:r>
            <a:r>
              <a:rPr lang="ru-RU" dirty="0" err="1" smtClean="0"/>
              <a:t>Профайлинг</a:t>
            </a:r>
            <a:r>
              <a:rPr lang="ru-RU" dirty="0" smtClean="0"/>
              <a:t>, </a:t>
            </a:r>
            <a:r>
              <a:rPr lang="ru-RU" dirty="0" err="1" smtClean="0"/>
              <a:t>нейротехнлогии</a:t>
            </a:r>
            <a:r>
              <a:rPr lang="ru-RU" dirty="0" smtClean="0"/>
              <a:t> и </a:t>
            </a:r>
            <a:r>
              <a:rPr lang="ru-RU" dirty="0" err="1" smtClean="0"/>
              <a:t>детекция</a:t>
            </a:r>
            <a:r>
              <a:rPr lang="ru-RU" dirty="0" smtClean="0"/>
              <a:t> лжи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23001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755650" y="14843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Аффекты</a:t>
            </a:r>
            <a:br>
              <a:rPr lang="ru-RU" sz="5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интенсивные эмоциональные состояния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57313" y="3286125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 базовых аффектов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1. Ярость</a:t>
            </a:r>
            <a:endParaRPr lang="ru-RU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1677988"/>
            <a:ext cx="5543550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Ярость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 cstate="print"/>
          <a:srcRect l="26283" t="11438" r="21693" b="6250"/>
          <a:stretch>
            <a:fillRect/>
          </a:stretch>
        </p:blipFill>
        <p:spPr bwMode="auto">
          <a:xfrm>
            <a:off x="395288" y="2276475"/>
            <a:ext cx="3783012" cy="336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2" name="Picture 4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557338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Ярость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п</a:t>
            </a:r>
            <a:r>
              <a:rPr lang="ru-RU" sz="2800" dirty="0" smtClean="0"/>
              <a:t>оявление препятствия (негативного стимула) непреодолимой силы.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разрядка, агрессивное поведение с высоким уровнем возбуждения</a:t>
            </a:r>
            <a:r>
              <a:rPr lang="en-US" sz="2800" dirty="0" smtClean="0">
                <a:latin typeface="Arial" charset="0"/>
              </a:rPr>
              <a:t>, </a:t>
            </a:r>
            <a:r>
              <a:rPr lang="ru-RU" sz="2800" dirty="0" smtClean="0">
                <a:latin typeface="Arial" charset="0"/>
              </a:rPr>
              <a:t>потеря самоконтроля.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4+5+6+7+9+10+12+13 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  (подавление  23+24+18+28+22)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  <a:r>
              <a:rPr lang="ru-RU" smtClean="0"/>
              <a:t> 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 l="7995" r="5856"/>
          <a:stretch>
            <a:fillRect/>
          </a:stretch>
        </p:blipFill>
        <p:spPr bwMode="auto">
          <a:xfrm>
            <a:off x="2143108" y="1844675"/>
            <a:ext cx="4857784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9618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3961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96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300" y="804863"/>
            <a:ext cx="7972425" cy="454025"/>
          </a:xfrm>
        </p:spPr>
        <p:txBody>
          <a:bodyPr/>
          <a:lstStyle/>
          <a:p>
            <a:pPr eaLnBrk="1" hangingPunct="1"/>
            <a:r>
              <a:rPr lang="ru-RU" altLang="ru-RU" sz="3500" b="1"/>
              <a:t>Лицо и доверие</a:t>
            </a:r>
            <a:endParaRPr lang="ru-RU" altLang="ru-RU" sz="1200" b="1"/>
          </a:p>
        </p:txBody>
      </p:sp>
      <p:sp>
        <p:nvSpPr>
          <p:cNvPr id="23962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73075" y="1641475"/>
            <a:ext cx="8670925" cy="48180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Доверие к человеку рассматривают как базовый элемент в составе феномена первого впечатления и его уровень определяется уже в первые миллисекунды наблюдения человека.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При чем он очень тесно связан с привлекательностью и непривлекательностью лица человека – так уж получается, что мы доверяем привлекательным людям и не доверяем непривлекательным. По крайней мере так заложено в нашей биологии. Но удивительно, что эту биологию мы потом подтверждаем даже не отдавая себе в этом отчет. 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1700"/>
          </a:p>
          <a:p>
            <a:pPr marL="0" indent="0" eaLnBrk="1" hangingPunct="1">
              <a:buFont typeface="Arial" charset="0"/>
              <a:buNone/>
            </a:pPr>
            <a:endParaRPr lang="ru-RU" altLang="ru-RU" sz="1700"/>
          </a:p>
          <a:p>
            <a:pPr marL="0" indent="0" eaLnBrk="1" hangingPunct="1">
              <a:buFont typeface="Arial" charset="0"/>
              <a:buNone/>
            </a:pPr>
            <a:endParaRPr lang="ru-RU" altLang="ru-RU" sz="1700"/>
          </a:p>
          <a:p>
            <a:pPr marL="0" indent="0" eaLnBrk="1" hangingPunct="1">
              <a:buFont typeface="Arial" charset="0"/>
              <a:buNone/>
            </a:pPr>
            <a:endParaRPr lang="ru-RU" altLang="ru-RU" sz="1700"/>
          </a:p>
        </p:txBody>
      </p:sp>
      <p:sp>
        <p:nvSpPr>
          <p:cNvPr id="23962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</a:p>
        </p:txBody>
      </p:sp>
      <p:pic>
        <p:nvPicPr>
          <p:cNvPr id="55299" name="Picture 4" descr="31-633-beshenstv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3432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6" descr="1274994363_zlost45427(300x238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785794"/>
            <a:ext cx="3727319" cy="294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5" descr="D:\Ника\МАИЛ\картинки эмоций\9771584c0ac3.jpg"/>
          <p:cNvPicPr>
            <a:picLocks noChangeAspect="1" noChangeArrowheads="1"/>
          </p:cNvPicPr>
          <p:nvPr/>
        </p:nvPicPr>
        <p:blipFill>
          <a:blip r:embed="rId6" cstate="print"/>
          <a:srcRect l="22781" t="11285" r="13709" b="40891"/>
          <a:stretch>
            <a:fillRect/>
          </a:stretch>
        </p:blipFill>
        <p:spPr bwMode="auto">
          <a:xfrm>
            <a:off x="3929058" y="371475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п</a:t>
            </a:r>
            <a:r>
              <a:rPr lang="ru-RU" sz="2800" dirty="0" smtClean="0"/>
              <a:t>оявление препятствия (негативного стимула) непреодолимой силы, </a:t>
            </a:r>
            <a:r>
              <a:rPr lang="ru-RU" sz="2800" dirty="0" smtClean="0">
                <a:latin typeface="Arial" charset="0"/>
              </a:rPr>
              <a:t>максимальное нарастание раздражения в результате сильного желания устранения преграды.</a:t>
            </a: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разрядка, потеря самоконтроля.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4+5+6+7+9+10+12+13 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2. Плач, горе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12601" b="2824"/>
          <a:stretch>
            <a:fillRect/>
          </a:stretch>
        </p:blipFill>
        <p:spPr bwMode="auto">
          <a:xfrm>
            <a:off x="2214563" y="1500188"/>
            <a:ext cx="4764087" cy="450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8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Плач, горе</a:t>
            </a:r>
          </a:p>
        </p:txBody>
      </p:sp>
      <p:pic>
        <p:nvPicPr>
          <p:cNvPr id="19461" name="Picture 5" descr="C:\Users\Asus\Desktop\Вероника\Does-Hating-These-Movies-Make-You-A-Bad-Person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21800" r="43286"/>
          <a:stretch/>
        </p:blipFill>
        <p:spPr bwMode="auto">
          <a:xfrm>
            <a:off x="4932040" y="1704451"/>
            <a:ext cx="3960440" cy="453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Asus\Desktop\Вероника\b8c360c16faffecca184db8ea909fcd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r="17966"/>
          <a:stretch/>
        </p:blipFill>
        <p:spPr bwMode="auto">
          <a:xfrm>
            <a:off x="422922" y="2077523"/>
            <a:ext cx="4509118" cy="415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Горе</a:t>
            </a:r>
          </a:p>
        </p:txBody>
      </p:sp>
      <p:pic>
        <p:nvPicPr>
          <p:cNvPr id="5" name="Picture 4" descr="Кто на поле громко плачет?"/>
          <p:cNvPicPr>
            <a:picLocks noChangeAspect="1" noChangeArrowheads="1"/>
          </p:cNvPicPr>
          <p:nvPr/>
        </p:nvPicPr>
        <p:blipFill rotWithShape="1">
          <a:blip r:embed="rId3" cstate="print"/>
          <a:srcRect l="37610" r="21314" b="8993"/>
          <a:stretch/>
        </p:blipFill>
        <p:spPr bwMode="auto">
          <a:xfrm>
            <a:off x="5292080" y="1628798"/>
            <a:ext cx="3024336" cy="460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Asus\Desktop\Вероника\zelenaya-milya-3752-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7" r="22196"/>
          <a:stretch/>
        </p:blipFill>
        <p:spPr bwMode="auto">
          <a:xfrm>
            <a:off x="683567" y="1484783"/>
            <a:ext cx="4176465" cy="4711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4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Горе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невосполнимая утрата значимого критерия.</a:t>
            </a:r>
            <a:endParaRPr lang="en-US" sz="28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призыв о помощи к социуму, максимальная разрядка напряжения, нарастающего в результате частичного (полного) разрушения картины мира.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1+6+11+14+15+16+17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752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3. Интерес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1500188"/>
            <a:ext cx="4848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3338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85725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Интерес</a:t>
            </a:r>
          </a:p>
        </p:txBody>
      </p:sp>
      <p:pic>
        <p:nvPicPr>
          <p:cNvPr id="152579" name="Picture 3" descr="D:\Ника\МАИЛ\картинки эмоций\0_946bd_e5346a1_L.jpg"/>
          <p:cNvPicPr>
            <a:picLocks noChangeAspect="1" noChangeArrowheads="1"/>
          </p:cNvPicPr>
          <p:nvPr/>
        </p:nvPicPr>
        <p:blipFill>
          <a:blip r:embed="rId2" cstate="print"/>
          <a:srcRect l="34625" t="5005" r="30687" b="31605"/>
          <a:stretch>
            <a:fillRect/>
          </a:stretch>
        </p:blipFill>
        <p:spPr bwMode="auto">
          <a:xfrm>
            <a:off x="5072066" y="1071546"/>
            <a:ext cx="3000396" cy="308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2582" name="Picture 6" descr="D:\Ника\МАИЛ\картинки эмоций\normal_interest107~3.jpg"/>
          <p:cNvPicPr>
            <a:picLocks noChangeAspect="1" noChangeArrowheads="1"/>
          </p:cNvPicPr>
          <p:nvPr/>
        </p:nvPicPr>
        <p:blipFill>
          <a:blip r:embed="rId3" cstate="print"/>
          <a:srcRect l="17647" t="3907" r="15686" b="19627"/>
          <a:stretch>
            <a:fillRect/>
          </a:stretch>
        </p:blipFill>
        <p:spPr bwMode="auto">
          <a:xfrm>
            <a:off x="5051027" y="4133270"/>
            <a:ext cx="307659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7" descr="C:\Users\Asus\Desktop\Вероника\7ad37b510ba6.png"/>
          <p:cNvPicPr>
            <a:picLocks noChangeAspect="1" noChangeArrowheads="1"/>
          </p:cNvPicPr>
          <p:nvPr/>
        </p:nvPicPr>
        <p:blipFill>
          <a:blip r:embed="rId4" cstate="print"/>
          <a:srcRect l="35974" r="30910"/>
          <a:stretch>
            <a:fillRect/>
          </a:stretch>
        </p:blipFill>
        <p:spPr bwMode="auto">
          <a:xfrm>
            <a:off x="684213" y="1268413"/>
            <a:ext cx="33655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Интерес</a:t>
            </a:r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д</a:t>
            </a:r>
            <a:r>
              <a:rPr lang="ru-RU" dirty="0" smtClean="0"/>
              <a:t>олгий стимул, познание стимула, потребность в новизне, знании.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п</a:t>
            </a:r>
            <a:r>
              <a:rPr lang="ru-RU" dirty="0" smtClean="0"/>
              <a:t>огружение в другой опыт и переживание позитивных эмоций, эмоционально-когнитивный процесс.</a:t>
            </a:r>
            <a:endParaRPr lang="ru-RU" dirty="0" smtClean="0">
              <a:latin typeface="Arial" charset="0"/>
            </a:endParaRP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4. Ужас</a:t>
            </a:r>
            <a:r>
              <a:rPr lang="ru-RU" smtClean="0"/>
              <a:t>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713" y="1428750"/>
            <a:ext cx="53387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41666" name="Заголовок 1"/>
          <p:cNvSpPr txBox="1">
            <a:spLocks/>
          </p:cNvSpPr>
          <p:nvPr/>
        </p:nvSpPr>
        <p:spPr bwMode="auto">
          <a:xfrm>
            <a:off x="0" y="17621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4166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416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300" y="804863"/>
            <a:ext cx="7972425" cy="454025"/>
          </a:xfrm>
        </p:spPr>
        <p:txBody>
          <a:bodyPr/>
          <a:lstStyle/>
          <a:p>
            <a:pPr eaLnBrk="1" hangingPunct="1"/>
            <a:r>
              <a:rPr lang="ru-RU" altLang="ru-RU" sz="3500" b="1"/>
              <a:t>Лицо и доверие</a:t>
            </a:r>
            <a:endParaRPr lang="ru-RU" altLang="ru-RU" sz="1200" b="1"/>
          </a:p>
        </p:txBody>
      </p:sp>
      <p:sp>
        <p:nvSpPr>
          <p:cNvPr id="24167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5600" y="1258888"/>
            <a:ext cx="8670925" cy="49609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altLang="ru-RU" sz="2000"/>
          </a:p>
          <a:p>
            <a:pPr marL="0" indent="0" eaLnBrk="1" hangingPunct="1">
              <a:buFont typeface="Arial" charset="0"/>
              <a:buNone/>
            </a:pPr>
            <a:r>
              <a:rPr lang="ru-RU" altLang="ru-RU" sz="2200"/>
              <a:t>Тодоров и Виллис утверждают, что большинство личностных качеств транслируются лицом человека и оцениваются в социуме очень быстро и надолго, при этом «размышления» человека над своим первым впечатлением скорее приводят к его подтверждению, а не опровержению. Всего 100 миллисекунд! Для сравнения – среднее время коленного рефлекса – 25 мс (!)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2200"/>
          </a:p>
          <a:p>
            <a:pPr marL="0" indent="0" eaLnBrk="1" hangingPunct="1">
              <a:buFont typeface="Arial" charset="0"/>
              <a:buNone/>
            </a:pPr>
            <a:r>
              <a:rPr lang="ru-RU" altLang="ru-RU" sz="2200"/>
              <a:t>За 0,1 секунды мы определяем уровень дружелюбности, доверчивости, компетентности, агрессивности и привлекательности друг друга и потом скорее подтверждаем, а не опровергаем свое первое впечатление. К тому же это первое впечатление не особо зависит от показываемой нам этим лицом эмоции!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1700"/>
          </a:p>
          <a:p>
            <a:pPr marL="0" indent="0" eaLnBrk="1" hangingPunct="1">
              <a:buFont typeface="Arial" charset="0"/>
              <a:buNone/>
            </a:pPr>
            <a:endParaRPr lang="ru-RU" altLang="ru-RU" sz="1700"/>
          </a:p>
          <a:p>
            <a:pPr marL="0" indent="0" eaLnBrk="1" hangingPunct="1">
              <a:buFont typeface="Arial" charset="0"/>
              <a:buNone/>
            </a:pPr>
            <a:endParaRPr lang="ru-RU" altLang="ru-RU" sz="1700"/>
          </a:p>
        </p:txBody>
      </p:sp>
      <p:sp>
        <p:nvSpPr>
          <p:cNvPr id="24167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  <a:r>
              <a:rPr lang="ru-RU" smtClean="0"/>
              <a:t> </a:t>
            </a:r>
          </a:p>
        </p:txBody>
      </p:sp>
      <p:pic>
        <p:nvPicPr>
          <p:cNvPr id="26627" name="Picture 5" descr="0_61e76_f58bf60e_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40120"/>
            <a:ext cx="2808312" cy="569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Ника\МАИЛ\картинки эмоций\st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3514" y="1839418"/>
            <a:ext cx="3120894" cy="429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Robert-Plutchik-emotion-whee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714488"/>
            <a:ext cx="459738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195" name="Picture 3" descr="D:\Ника\МАИЛ\картинки эмоций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466" y="1643050"/>
            <a:ext cx="380715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Причина состояния</a:t>
            </a:r>
            <a:r>
              <a:rPr lang="ru-RU" sz="2800" dirty="0" smtClean="0">
                <a:latin typeface="+mj-lt"/>
              </a:rPr>
              <a:t> –внезапное быстрое приближение стимула;  угроза значимого критерия, не подлежащая устранению.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Функции </a:t>
            </a:r>
            <a:r>
              <a:rPr lang="ru-RU" sz="2800" dirty="0" smtClean="0">
                <a:latin typeface="+mj-lt"/>
              </a:rPr>
              <a:t>– активно-оборонительная - </a:t>
            </a:r>
            <a:r>
              <a:rPr lang="en-US" sz="2800" dirty="0" err="1" smtClean="0">
                <a:latin typeface="+mj-lt"/>
              </a:rPr>
              <a:t>защитн</a:t>
            </a:r>
            <a:r>
              <a:rPr lang="ru-RU" sz="2800" dirty="0" err="1" smtClean="0">
                <a:latin typeface="+mj-lt"/>
              </a:rPr>
              <a:t>ая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биологическ</a:t>
            </a:r>
            <a:r>
              <a:rPr lang="ru-RU" sz="2800" dirty="0" err="1" smtClean="0">
                <a:latin typeface="+mj-lt"/>
              </a:rPr>
              <a:t>ая</a:t>
            </a:r>
            <a:r>
              <a:rPr lang="ru-RU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реакци</a:t>
            </a:r>
            <a:r>
              <a:rPr lang="ru-RU" sz="2800" dirty="0" smtClean="0">
                <a:latin typeface="+mj-lt"/>
              </a:rPr>
              <a:t>я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человека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при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переживании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им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реальной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или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мнимой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опасности</a:t>
            </a:r>
            <a:r>
              <a:rPr lang="ru-RU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для</a:t>
            </a:r>
            <a:r>
              <a:rPr lang="en-US" sz="2800" dirty="0" smtClean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его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здоровья</a:t>
            </a:r>
            <a:r>
              <a:rPr lang="en-US" sz="2800" dirty="0" smtClean="0">
                <a:latin typeface="+mj-lt"/>
              </a:rPr>
              <a:t> и </a:t>
            </a:r>
            <a:r>
              <a:rPr lang="en-US" sz="2800" dirty="0" err="1" smtClean="0">
                <a:latin typeface="+mj-lt"/>
              </a:rPr>
              <a:t>благополучия</a:t>
            </a:r>
            <a:r>
              <a:rPr lang="ru-RU" sz="2800" dirty="0" smtClean="0">
                <a:latin typeface="+mj-lt"/>
              </a:rPr>
              <a:t>. </a:t>
            </a:r>
            <a:r>
              <a:rPr lang="ru-RU" sz="2800" dirty="0" smtClean="0"/>
              <a:t>Инстинктивное стремление уйти от опасности. </a:t>
            </a:r>
            <a:endParaRPr lang="en-US" sz="2800" dirty="0" smtClean="0"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Кодировка </a:t>
            </a:r>
            <a:r>
              <a:rPr lang="en-US" sz="2800" b="1" dirty="0" smtClean="0">
                <a:latin typeface="+mj-lt"/>
              </a:rPr>
              <a:t>FACS</a:t>
            </a:r>
            <a:r>
              <a:rPr lang="ru-RU" sz="2800" dirty="0" smtClean="0">
                <a:latin typeface="+mj-lt"/>
              </a:rPr>
              <a:t> -1+2+5+7+20+16+21+28 </a:t>
            </a:r>
          </a:p>
          <a:p>
            <a:pPr>
              <a:lnSpc>
                <a:spcPct val="90000"/>
              </a:lnSpc>
              <a:defRPr/>
            </a:pPr>
            <a:endParaRPr lang="ru-RU" sz="28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5. Изумление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700212"/>
            <a:ext cx="4967593" cy="46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Изумление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 l="22818"/>
          <a:stretch>
            <a:fillRect/>
          </a:stretch>
        </p:blipFill>
        <p:spPr bwMode="auto">
          <a:xfrm>
            <a:off x="4714876" y="1643050"/>
            <a:ext cx="413521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7218" name="Picture 2" descr="D:\Ника\МАИЛ\картинки эмоций\1247054803376.jpg"/>
          <p:cNvPicPr>
            <a:picLocks noChangeAspect="1" noChangeArrowheads="1"/>
          </p:cNvPicPr>
          <p:nvPr/>
        </p:nvPicPr>
        <p:blipFill>
          <a:blip r:embed="rId3" cstate="print"/>
          <a:srcRect b="5660"/>
          <a:stretch>
            <a:fillRect/>
          </a:stretch>
        </p:blipFill>
        <p:spPr bwMode="auto">
          <a:xfrm>
            <a:off x="857224" y="1643050"/>
            <a:ext cx="3641447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Изумление</a:t>
            </a:r>
          </a:p>
        </p:txBody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latin typeface="+mj-lt"/>
              </a:rPr>
              <a:t>Причина состояния</a:t>
            </a:r>
            <a:r>
              <a:rPr lang="ru-RU" dirty="0" smtClean="0">
                <a:latin typeface="+mj-lt"/>
              </a:rPr>
              <a:t> – резкое появление стимула, который ранее не классифицировался, критерия нет в опыте.</a:t>
            </a:r>
            <a:endParaRPr lang="en-US" dirty="0" smtClean="0">
              <a:latin typeface="+mj-lt"/>
            </a:endParaRPr>
          </a:p>
          <a:p>
            <a:pPr>
              <a:defRPr/>
            </a:pPr>
            <a:r>
              <a:rPr lang="ru-RU" b="1" dirty="0" smtClean="0">
                <a:latin typeface="+mj-lt"/>
              </a:rPr>
              <a:t>Функция </a:t>
            </a:r>
            <a:r>
              <a:rPr lang="ru-RU" dirty="0" smtClean="0">
                <a:latin typeface="+mj-lt"/>
              </a:rPr>
              <a:t>– </a:t>
            </a:r>
            <a:r>
              <a:rPr lang="ru-RU" dirty="0" smtClean="0"/>
              <a:t>классификация нового стимула на основе прошлого опыта, </a:t>
            </a:r>
            <a:r>
              <a:rPr lang="ru-RU" dirty="0" smtClean="0">
                <a:latin typeface="+mj-lt"/>
              </a:rPr>
              <a:t>обучение, познание.</a:t>
            </a:r>
          </a:p>
          <a:p>
            <a:pPr>
              <a:defRPr/>
            </a:pPr>
            <a:r>
              <a:rPr lang="ru-RU" b="1" dirty="0" smtClean="0">
                <a:latin typeface="+mj-lt"/>
              </a:rPr>
              <a:t>Кодировка </a:t>
            </a:r>
            <a:r>
              <a:rPr lang="en-US" b="1" dirty="0" smtClean="0">
                <a:latin typeface="+mj-lt"/>
              </a:rPr>
              <a:t>FACS</a:t>
            </a:r>
            <a:r>
              <a:rPr lang="ru-RU" dirty="0" smtClean="0">
                <a:latin typeface="+mj-lt"/>
              </a:rPr>
              <a:t> -2+5+26+28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6.Омерзение</a:t>
            </a:r>
            <a:endParaRPr lang="ru-RU" smtClean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16727"/>
          <a:stretch>
            <a:fillRect/>
          </a:stretch>
        </p:blipFill>
        <p:spPr bwMode="auto">
          <a:xfrm>
            <a:off x="1763689" y="1284851"/>
            <a:ext cx="5043512" cy="48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Омерзение</a:t>
            </a:r>
          </a:p>
        </p:txBody>
      </p:sp>
      <p:sp>
        <p:nvSpPr>
          <p:cNvPr id="33795" name="AutoShape 10" descr="i?id=459927903-36-72&amp;n=21">
            <a:hlinkClick r:id="rId2" invalidUrl="http://images.yandex.ru/yandsearch?img_url=kinesica.ucoz.ru/image/_20091114_2022495121.jpg&amp;iorient=&amp;icolor=&amp;p=1&amp;site=&amp;text=%D1%84%D0%BE%D1%82%D0%BE %D1%8D%D0%BC%D0%BE%D1%86%D0%B8%D1%8F %D0%BE%D0%BC%D0%B5%D1%80%D0%B7%D0%B5%D0%BD%D0%B8%D0%B5&amp;wp=&amp;pos=43&amp;isize=&amp;type=&amp;recent=&amp;rpt=simage&amp;itype=&amp;nojs=1"/>
          </p:cNvPr>
          <p:cNvSpPr>
            <a:spLocks noChangeAspect="1" noChangeArrowheads="1"/>
          </p:cNvSpPr>
          <p:nvPr/>
        </p:nvSpPr>
        <p:spPr bwMode="auto">
          <a:xfrm>
            <a:off x="4043363" y="2714625"/>
            <a:ext cx="1057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8372" name="Picture 12" descr="3c-Brief-AgeEmotion-Disgu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0384" r="27373" b="1757"/>
          <a:stretch>
            <a:fillRect/>
          </a:stretch>
        </p:blipFill>
        <p:spPr bwMode="auto">
          <a:xfrm>
            <a:off x="0" y="1500174"/>
            <a:ext cx="268102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3" name="Picture 14" descr="disguste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5050" t="20625" r="22240" b="2499"/>
          <a:stretch>
            <a:fillRect/>
          </a:stretch>
        </p:blipFill>
        <p:spPr bwMode="auto">
          <a:xfrm>
            <a:off x="6530415" y="1285860"/>
            <a:ext cx="2613585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C:\Users\Asus\Desktop\Вероника\dezgustat8.jp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5634" r="8169" b="38051"/>
          <a:stretch/>
        </p:blipFill>
        <p:spPr bwMode="auto">
          <a:xfrm>
            <a:off x="2605127" y="1737425"/>
            <a:ext cx="3933745" cy="36689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Омерзение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нарушение ассоциативных личностных критериев, отравление, неприятие критерия.</a:t>
            </a:r>
          </a:p>
          <a:p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отказ от негативного, очищение, </a:t>
            </a:r>
            <a:r>
              <a:rPr lang="ru-RU" sz="2800" dirty="0" err="1" smtClean="0"/>
              <a:t>дистанцирование</a:t>
            </a:r>
            <a:r>
              <a:rPr lang="ru-RU" sz="2800" dirty="0" smtClean="0"/>
              <a:t>, сокращение коммуникации, избегание стимула.</a:t>
            </a:r>
            <a:endParaRPr lang="ru-RU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dirty="0" smtClean="0"/>
              <a:t>4+6+7+9+10+14 </a:t>
            </a:r>
            <a:r>
              <a:rPr lang="ru-RU" sz="2800" dirty="0" smtClean="0"/>
              <a:t> 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7. Восторг,«феерия»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 cstate="print"/>
          <a:srcRect l="14078"/>
          <a:stretch>
            <a:fillRect/>
          </a:stretch>
        </p:blipFill>
        <p:spPr bwMode="auto">
          <a:xfrm>
            <a:off x="1907704" y="1417638"/>
            <a:ext cx="5093758" cy="487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921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773238"/>
            <a:ext cx="28336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0531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Высшее медицинское и психологическое образование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Дополнительное образование в области когнитивистики, нейронаук</a:t>
            </a:r>
            <a:r>
              <a:rPr lang="en-US" altLang="ru-RU" sz="2400" b="1">
                <a:solidFill>
                  <a:srgbClr val="17375E"/>
                </a:solidFill>
              </a:rPr>
              <a:t>,</a:t>
            </a:r>
            <a:r>
              <a:rPr lang="ru-RU" altLang="ru-RU" sz="2400" b="1">
                <a:solidFill>
                  <a:srgbClr val="17375E"/>
                </a:solidFill>
              </a:rPr>
              <a:t> нейротехнологий и </a:t>
            </a:r>
            <a:r>
              <a:rPr lang="en-US" altLang="ru-RU" sz="2400" b="1">
                <a:solidFill>
                  <a:srgbClr val="17375E"/>
                </a:solidFill>
              </a:rPr>
              <a:t>IT.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Руководитель лаборатории цифрового профайлинга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Эксперт-профайлер международного уровня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Автор энциклопедии профайлинга</a:t>
            </a:r>
          </a:p>
          <a:p>
            <a:pPr algn="r" eaLnBrk="1" hangingPunct="1"/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43714" name="Заголовок 1"/>
          <p:cNvSpPr txBox="1">
            <a:spLocks/>
          </p:cNvSpPr>
          <p:nvPr/>
        </p:nvSpPr>
        <p:spPr bwMode="auto">
          <a:xfrm>
            <a:off x="0" y="1793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4371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437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300" y="804863"/>
            <a:ext cx="7972425" cy="454025"/>
          </a:xfrm>
        </p:spPr>
        <p:txBody>
          <a:bodyPr/>
          <a:lstStyle/>
          <a:p>
            <a:pPr eaLnBrk="1" hangingPunct="1"/>
            <a:r>
              <a:rPr lang="ru-RU" altLang="ru-RU" sz="3500" b="1"/>
              <a:t>Лицо и доверие</a:t>
            </a:r>
            <a:endParaRPr lang="ru-RU" altLang="ru-RU" sz="1200" b="1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3050" y="1676400"/>
            <a:ext cx="8670925" cy="4960938"/>
          </a:xfrm>
        </p:spPr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ru-RU" sz="2300" dirty="0" smtClean="0"/>
              <a:t>Экстравертам </a:t>
            </a:r>
            <a:r>
              <a:rPr lang="ru-RU" sz="2300" dirty="0"/>
              <a:t>в целом доверяют больше, чем интровертам.- высокий интеллект способствует формированию недоверия</a:t>
            </a:r>
            <a:r>
              <a:rPr lang="ru-RU" sz="2300" dirty="0" smtClean="0"/>
              <a:t>.</a:t>
            </a:r>
          </a:p>
          <a:p>
            <a:pPr eaLnBrk="1" hangingPunct="1">
              <a:buFontTx/>
              <a:buChar char="-"/>
              <a:defRPr/>
            </a:pPr>
            <a:r>
              <a:rPr lang="ru-RU" sz="2300" dirty="0"/>
              <a:t>Д</a:t>
            </a:r>
            <a:r>
              <a:rPr lang="ru-RU" sz="2300" dirty="0" smtClean="0"/>
              <a:t>оверие </a:t>
            </a:r>
            <a:r>
              <a:rPr lang="ru-RU" sz="2300" dirty="0"/>
              <a:t>вызывают лица без характерных особенностей, максимально близкие к «усредненному» лицу популяции. Чем больше лицо отличается от усредненного, тем меньше ему доверяют каким бы красивым оно от этого ни было. </a:t>
            </a:r>
            <a:endParaRPr lang="ru-RU" sz="2300" dirty="0" smtClean="0"/>
          </a:p>
          <a:p>
            <a:pPr eaLnBrk="1" hangingPunct="1">
              <a:buFontTx/>
              <a:buChar char="-"/>
              <a:defRPr/>
            </a:pPr>
            <a:r>
              <a:rPr lang="ru-RU" sz="2300" dirty="0" smtClean="0"/>
              <a:t>Особенно </a:t>
            </a:r>
            <a:r>
              <a:rPr lang="ru-RU" sz="2300" dirty="0"/>
              <a:t>важно соблюдение пропорций нижней части лица и рта.  - доверие вызывают лица, максимально приближенные по конфигурации к «детской» схеме – большие глаза, округлый выпуклый лоб, маленький нос, слабо выступающий подбородок, небольшая круглая голова.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sz="1700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ru-RU" sz="1700" dirty="0"/>
          </a:p>
        </p:txBody>
      </p:sp>
      <p:sp>
        <p:nvSpPr>
          <p:cNvPr id="24371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Восторг</a:t>
            </a:r>
          </a:p>
        </p:txBody>
      </p:sp>
      <p:pic>
        <p:nvPicPr>
          <p:cNvPr id="86019" name="Picture 5" descr="88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453" t="5762" r="7504" b="3488"/>
          <a:stretch>
            <a:fillRect/>
          </a:stretch>
        </p:blipFill>
        <p:spPr bwMode="auto">
          <a:xfrm>
            <a:off x="214282" y="1500174"/>
            <a:ext cx="571504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2" name="Picture 2" descr="D:\Ника\МАИЛ\картинки эмоций\phoca_thumb_l_vostorg_1178178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000240"/>
            <a:ext cx="3143240" cy="32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ctrTitle"/>
          </p:nvPr>
        </p:nvSpPr>
        <p:spPr>
          <a:xfrm>
            <a:off x="785813" y="571500"/>
            <a:ext cx="7772400" cy="928688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Восторг</a:t>
            </a:r>
          </a:p>
        </p:txBody>
      </p:sp>
      <p:sp>
        <p:nvSpPr>
          <p:cNvPr id="389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1714500"/>
            <a:ext cx="7572375" cy="4286250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 Причина состояния </a:t>
            </a:r>
            <a:r>
              <a:rPr lang="ru-RU" dirty="0" smtClean="0">
                <a:solidFill>
                  <a:schemeClr val="tx1"/>
                </a:solidFill>
              </a:rPr>
              <a:t>- избыточное удовлетворение критерия.</a:t>
            </a:r>
          </a:p>
          <a:p>
            <a:pPr algn="l">
              <a:buFont typeface="Arial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 Функция </a:t>
            </a:r>
            <a:r>
              <a:rPr lang="ru-RU" dirty="0" smtClean="0">
                <a:solidFill>
                  <a:schemeClr val="tx1"/>
                </a:solidFill>
              </a:rPr>
              <a:t>– подкрепление мотивации.</a:t>
            </a:r>
          </a:p>
          <a:p>
            <a:pPr algn="l">
              <a:buFont typeface="Arial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FACS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ru-RU" dirty="0" smtClean="0">
                <a:solidFill>
                  <a:schemeClr val="tx1"/>
                </a:solidFill>
              </a:rPr>
              <a:t>2+5+6+12+13+14+25 </a:t>
            </a:r>
          </a:p>
          <a:p>
            <a:pPr algn="l">
              <a:buFont typeface="Arial" charset="0"/>
              <a:buChar char="•"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8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8. Восхищение</a:t>
            </a:r>
          </a:p>
        </p:txBody>
      </p:sp>
      <p:sp>
        <p:nvSpPr>
          <p:cNvPr id="39939" name="Содержимое 5"/>
          <p:cNvSpPr>
            <a:spLocks noGrp="1"/>
          </p:cNvSpPr>
          <p:nvPr>
            <p:ph idx="1"/>
          </p:nvPr>
        </p:nvSpPr>
        <p:spPr>
          <a:xfrm>
            <a:off x="5072063" y="1500188"/>
            <a:ext cx="3614737" cy="4625975"/>
          </a:xfrm>
        </p:spPr>
        <p:txBody>
          <a:bodyPr/>
          <a:lstStyle/>
          <a:p>
            <a:r>
              <a:rPr lang="ru-RU" sz="2300" smtClean="0"/>
              <a:t>При восхищении широко открыты глаза (вспышки глазами), от этого брови немного приподняты, и неотрывный взгляд: глазами как будто хочется съесть, вместить в себя как можно больше. Восхищение сопровождается улыбкой, полуоткрытым ртом.</a:t>
            </a:r>
          </a:p>
        </p:txBody>
      </p:sp>
      <p:pic>
        <p:nvPicPr>
          <p:cNvPr id="139267" name="Picture 3" descr="D:\Ника\МАИЛ\картинки эмоций\phoca_thumb_l_535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418147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Восхищение</a:t>
            </a:r>
            <a:endParaRPr lang="ru-RU" smtClean="0"/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 Причина состояния </a:t>
            </a:r>
            <a:r>
              <a:rPr lang="ru-RU" dirty="0" smtClean="0"/>
              <a:t>– радостное удовлетворение, состояние </a:t>
            </a:r>
            <a:r>
              <a:rPr lang="ru-RU" dirty="0" err="1" smtClean="0"/>
              <a:t>очарованности</a:t>
            </a:r>
            <a:r>
              <a:rPr lang="ru-RU" dirty="0" smtClean="0"/>
              <a:t> объектом, полное совпадение критерия.</a:t>
            </a:r>
          </a:p>
          <a:p>
            <a:r>
              <a:rPr lang="ru-RU" b="1" dirty="0" smtClean="0"/>
              <a:t>Функция </a:t>
            </a:r>
            <a:r>
              <a:rPr lang="ru-RU" dirty="0" smtClean="0"/>
              <a:t>- уравновешивание, выброс избыточной энергии. Кратковременное, сильное выражение отношения к чему-то или кому-то. 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28625" y="2214563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Негативные состояния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Боль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 l="36526" t="6891" r="40004" b="48813"/>
          <a:stretch>
            <a:fillRect/>
          </a:stretch>
        </p:blipFill>
        <p:spPr bwMode="auto">
          <a:xfrm>
            <a:off x="1475656" y="266454"/>
            <a:ext cx="5328369" cy="565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53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    Боль</a:t>
            </a:r>
          </a:p>
        </p:txBody>
      </p:sp>
      <p:pic>
        <p:nvPicPr>
          <p:cNvPr id="20483" name="Picture 5" descr="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74617"/>
            <a:ext cx="4716462" cy="354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C:\Users\Asus\Desktop\Вероника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12852"/>
            <a:ext cx="3645446" cy="364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C:\Users\Asus\Desktop\Вероника\photo_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8591" r="32722" b="36934"/>
          <a:stretch/>
        </p:blipFill>
        <p:spPr bwMode="auto">
          <a:xfrm>
            <a:off x="3227806" y="0"/>
            <a:ext cx="2592288" cy="3409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Боль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интенсивное переживание дискомфортного стимула.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эмоции</a:t>
            </a:r>
            <a:r>
              <a:rPr lang="ru-RU" dirty="0" smtClean="0">
                <a:latin typeface="Arial" charset="0"/>
              </a:rPr>
              <a:t> – разрядка нарастающего напряжения.</a:t>
            </a:r>
          </a:p>
          <a:p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6+7+9+10+12+13+23+24+18+28+22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/>
          <a:srcRect l="32372" t="14764" r="43829" b="44266"/>
          <a:stretch>
            <a:fillRect/>
          </a:stretch>
        </p:blipFill>
        <p:spPr bwMode="auto">
          <a:xfrm>
            <a:off x="1979613" y="1412875"/>
            <a:ext cx="4679950" cy="453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1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539750" y="333375"/>
            <a:ext cx="8229600" cy="10080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pic>
        <p:nvPicPr>
          <p:cNvPr id="36867" name="Picture 5" descr="4ee15ad5180e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7398" t="1" b="-3560"/>
          <a:stretch/>
        </p:blipFill>
        <p:spPr bwMode="auto">
          <a:xfrm>
            <a:off x="971600" y="1686795"/>
            <a:ext cx="3743275" cy="475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5" name="Picture 7" descr="C:\Users\Asus\Desktop\Вероника\stre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0" r="32667" b="7573"/>
          <a:stretch/>
        </p:blipFill>
        <p:spPr bwMode="auto">
          <a:xfrm>
            <a:off x="5076056" y="1661395"/>
            <a:ext cx="3439886" cy="4671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45762" name="Заголовок 1"/>
          <p:cNvSpPr txBox="1">
            <a:spLocks/>
          </p:cNvSpPr>
          <p:nvPr/>
        </p:nvSpPr>
        <p:spPr bwMode="auto">
          <a:xfrm>
            <a:off x="0" y="22701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4576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457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1214438"/>
            <a:ext cx="7972425" cy="452437"/>
          </a:xfrm>
        </p:spPr>
        <p:txBody>
          <a:bodyPr/>
          <a:lstStyle/>
          <a:p>
            <a:pPr eaLnBrk="1" hangingPunct="1"/>
            <a:r>
              <a:rPr lang="ru-RU" altLang="ru-RU" sz="3500" b="1"/>
              <a:t>Эмоции и гендер</a:t>
            </a:r>
            <a:endParaRPr lang="ru-RU" altLang="ru-RU" sz="1200" b="1"/>
          </a:p>
        </p:txBody>
      </p:sp>
      <p:sp>
        <p:nvSpPr>
          <p:cNvPr id="2457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2043113"/>
            <a:ext cx="8670925" cy="29337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2600"/>
              <a:t>Женщины в целом лучше определяют эмоции по выражению лица и интонациям голоса. При этом, мужчины лучше понимают эмоциональное состояние человека по его позе и жестам.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600"/>
              <a:t>Наиболее существенные гендерные различия наблюдаются в определении эмоций по голосу (Латушкина Е.В., 2006).</a:t>
            </a:r>
          </a:p>
        </p:txBody>
      </p:sp>
      <p:sp>
        <p:nvSpPr>
          <p:cNvPr id="24576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максимальная перегрузка в результате продолжительной утраты и </a:t>
            </a:r>
            <a:r>
              <a:rPr lang="ru-RU" sz="2800" dirty="0" err="1" smtClean="0">
                <a:latin typeface="Arial" charset="0"/>
              </a:rPr>
              <a:t>недостижения</a:t>
            </a:r>
            <a:r>
              <a:rPr lang="ru-RU" sz="2800" dirty="0" smtClean="0">
                <a:latin typeface="Arial" charset="0"/>
              </a:rPr>
              <a:t> значимых критериев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сигнал о максимальном истощении психики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 </a:t>
            </a:r>
            <a:r>
              <a:rPr lang="ru-RU" sz="2800" dirty="0" smtClean="0"/>
              <a:t>1+6+11+14+15+16+17</a:t>
            </a:r>
          </a:p>
          <a:p>
            <a:endParaRPr lang="ru-RU" sz="28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 l="38104" t="24609" r="29242" b="33064"/>
          <a:stretch>
            <a:fillRect/>
          </a:stretch>
        </p:blipFill>
        <p:spPr bwMode="auto">
          <a:xfrm>
            <a:off x="1547813" y="1628775"/>
            <a:ext cx="5616575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1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pic>
        <p:nvPicPr>
          <p:cNvPr id="39939" name="Picture 5" descr="2028124480_88278e880f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2" y="1628775"/>
            <a:ext cx="3168649" cy="447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7" descr="2833659-an-older-balding-man-pulling-out-his-hair-in-frustration-or-despai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2090" t="16932" r="15100"/>
          <a:stretch>
            <a:fillRect/>
          </a:stretch>
        </p:blipFill>
        <p:spPr bwMode="auto">
          <a:xfrm>
            <a:off x="5072066" y="1713432"/>
            <a:ext cx="3214710" cy="403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продолжительный безрезультатный поиск значимых критериев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транс, гармонизация</a:t>
            </a:r>
          </a:p>
          <a:p>
            <a:r>
              <a:rPr lang="ru-RU" b="1" smtClean="0">
                <a:latin typeface="Arial" charset="0"/>
              </a:rPr>
              <a:t>Кодировка </a:t>
            </a:r>
            <a:r>
              <a:rPr lang="en-US" b="1" smtClean="0">
                <a:latin typeface="Arial" charset="0"/>
              </a:rPr>
              <a:t>FACS</a:t>
            </a:r>
            <a:r>
              <a:rPr lang="ru-RU" smtClean="0">
                <a:latin typeface="Arial" charset="0"/>
              </a:rPr>
              <a:t> - </a:t>
            </a:r>
            <a:r>
              <a:rPr lang="ru-RU" smtClean="0"/>
              <a:t> 2+5+26+28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428625" y="2357438"/>
            <a:ext cx="8229600" cy="1143000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  <a:t>Вторичные </a:t>
            </a:r>
            <a:b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</a:br>
            <a: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  <a:t>эмоциональные состояния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pic>
        <p:nvPicPr>
          <p:cNvPr id="6758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65288" y="1647825"/>
            <a:ext cx="5811837" cy="4429125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pic>
        <p:nvPicPr>
          <p:cNvPr id="76804" name="Picture 7" descr="0211-natalie-portman-angry-06-400x470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8213" t="-1" r="23060" b="24618"/>
          <a:stretch/>
        </p:blipFill>
        <p:spPr bwMode="auto">
          <a:xfrm>
            <a:off x="3106056" y="1428736"/>
            <a:ext cx="2966142" cy="4478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4" name="Picture 2" descr="D:\Ника\МАИЛ\картинки эмоций\100100000011551.jpg"/>
          <p:cNvPicPr>
            <a:picLocks noChangeAspect="1" noChangeArrowheads="1"/>
          </p:cNvPicPr>
          <p:nvPr/>
        </p:nvPicPr>
        <p:blipFill>
          <a:blip r:embed="rId4" cstate="print"/>
          <a:srcRect l="23928" r="28216" b="15384"/>
          <a:stretch>
            <a:fillRect/>
          </a:stretch>
        </p:blipFill>
        <p:spPr bwMode="auto">
          <a:xfrm>
            <a:off x="6072198" y="1857364"/>
            <a:ext cx="2927267" cy="344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5" name="Picture 3" descr="D:\Ника\МАИЛ\картинки эмоций\2389.jpg"/>
          <p:cNvPicPr>
            <a:picLocks noChangeAspect="1" noChangeArrowheads="1"/>
          </p:cNvPicPr>
          <p:nvPr/>
        </p:nvPicPr>
        <p:blipFill rotWithShape="1">
          <a:blip r:embed="rId5" cstate="print"/>
          <a:srcRect l="34008" t="9656" r="37445" b="37517"/>
          <a:stretch/>
        </p:blipFill>
        <p:spPr bwMode="auto">
          <a:xfrm>
            <a:off x="251520" y="1951939"/>
            <a:ext cx="2636484" cy="325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–раздражение в результате наличия преграды в удовлетворении критерия.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накопленного раздражения.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5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Ожидание</a:t>
            </a:r>
          </a:p>
        </p:txBody>
      </p:sp>
      <p:pic>
        <p:nvPicPr>
          <p:cNvPr id="150530" name="Picture 2" descr="D:\Ника\МАИЛ\картинки эмоций\65370640_1287231602_106340.jpg"/>
          <p:cNvPicPr>
            <a:picLocks noChangeAspect="1" noChangeArrowheads="1"/>
          </p:cNvPicPr>
          <p:nvPr/>
        </p:nvPicPr>
        <p:blipFill>
          <a:blip r:embed="rId2" cstate="print"/>
          <a:srcRect l="19953" t="15021" r="38444" b="31331"/>
          <a:stretch>
            <a:fillRect/>
          </a:stretch>
        </p:blipFill>
        <p:spPr bwMode="auto">
          <a:xfrm>
            <a:off x="500034" y="1643050"/>
            <a:ext cx="257176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31" name="Picture 3" descr="D:\Ника\МАИЛ\картинки эмоций\olga-cats-1.jpg"/>
          <p:cNvPicPr>
            <a:picLocks noChangeAspect="1" noChangeArrowheads="1"/>
          </p:cNvPicPr>
          <p:nvPr/>
        </p:nvPicPr>
        <p:blipFill>
          <a:blip r:embed="rId3" cstate="print"/>
          <a:srcRect l="51471" r="5882" b="10840"/>
          <a:stretch>
            <a:fillRect/>
          </a:stretch>
        </p:blipFill>
        <p:spPr bwMode="auto">
          <a:xfrm>
            <a:off x="6215074" y="1714488"/>
            <a:ext cx="2571768" cy="345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32" name="Picture 4" descr="D:\Ника\МАИЛ\картинки эмоций\x_1e8e0630.jpg"/>
          <p:cNvPicPr>
            <a:picLocks noChangeAspect="1" noChangeArrowheads="1"/>
          </p:cNvPicPr>
          <p:nvPr/>
        </p:nvPicPr>
        <p:blipFill>
          <a:blip r:embed="rId4" cstate="print"/>
          <a:srcRect l="49907" t="6980" r="19912" b="37621"/>
          <a:stretch>
            <a:fillRect/>
          </a:stretch>
        </p:blipFill>
        <p:spPr bwMode="auto">
          <a:xfrm>
            <a:off x="3286116" y="1857364"/>
            <a:ext cx="2643206" cy="322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Ожидание</a:t>
            </a:r>
            <a:endParaRPr lang="ru-RU" smtClean="0"/>
          </a:p>
        </p:txBody>
      </p:sp>
      <p:sp>
        <p:nvSpPr>
          <p:cNvPr id="747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предположение о появлении стимула.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п</a:t>
            </a:r>
            <a:r>
              <a:rPr lang="ru-RU" smtClean="0"/>
              <a:t>рогнозирование, </a:t>
            </a:r>
            <a:r>
              <a:rPr lang="ru-RU" smtClean="0">
                <a:latin typeface="Arial" charset="0"/>
              </a:rPr>
              <a:t>п</a:t>
            </a:r>
            <a:r>
              <a:rPr lang="ru-RU" smtClean="0"/>
              <a:t>ереживание процесса ожидания стимула. </a:t>
            </a:r>
            <a:endParaRPr lang="ru-RU" smtClean="0">
              <a:latin typeface="Arial" charset="0"/>
            </a:endParaRPr>
          </a:p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47810" name="Заголовок 1"/>
          <p:cNvSpPr txBox="1">
            <a:spLocks/>
          </p:cNvSpPr>
          <p:nvPr/>
        </p:nvSpPr>
        <p:spPr bwMode="auto">
          <a:xfrm>
            <a:off x="7938" y="231775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4781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478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906463"/>
            <a:ext cx="7972425" cy="452437"/>
          </a:xfrm>
        </p:spPr>
        <p:txBody>
          <a:bodyPr/>
          <a:lstStyle/>
          <a:p>
            <a:pPr eaLnBrk="1" hangingPunct="1"/>
            <a:r>
              <a:rPr lang="ru-RU" altLang="ru-RU" sz="3500" b="1"/>
              <a:t>Эмоции и гендер</a:t>
            </a:r>
            <a:endParaRPr lang="ru-RU" altLang="ru-RU" sz="1200" b="1"/>
          </a:p>
        </p:txBody>
      </p:sp>
      <p:sp>
        <p:nvSpPr>
          <p:cNvPr id="24781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1477963"/>
            <a:ext cx="8670925" cy="49609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В целом женщины достоверно лучше распознают базовые эмоции по интонации голоса в сравнении с мужчинами. Мужчины делают в 2 раза больше ошибок в интерпретации эмоции радости по голосу, но при этом лучше определяют эмоции гнева и страха. 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2400"/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 b="1"/>
              <a:t>У женщин правильность определения эмоций в интонациях мужского голоса существенно увеличивается (в среднем на 10-20%), а у мужчин при прослушивании женского голоса – снижается (в среднем на 20%). </a:t>
            </a:r>
            <a:r>
              <a:rPr lang="ru-RU" altLang="ru-RU" sz="2400"/>
              <a:t>Т.е. можно сказать, что женщинам по голосу проще понять мужчин, а мужчинам проще понять друг друга, чем женщин.</a:t>
            </a:r>
          </a:p>
        </p:txBody>
      </p:sp>
      <p:sp>
        <p:nvSpPr>
          <p:cNvPr id="247815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Досада</a:t>
            </a:r>
          </a:p>
        </p:txBody>
      </p:sp>
      <p:pic>
        <p:nvPicPr>
          <p:cNvPr id="151554" name="Picture 2" descr="D:\Ника\МАИЛ\картинки эмоций\Picture_MDF66521-pic3-700x467-32019.jpg"/>
          <p:cNvPicPr>
            <a:picLocks noChangeAspect="1" noChangeArrowheads="1"/>
          </p:cNvPicPr>
          <p:nvPr/>
        </p:nvPicPr>
        <p:blipFill>
          <a:blip r:embed="rId2" cstate="print"/>
          <a:srcRect l="29851" r="25371"/>
          <a:stretch>
            <a:fillRect/>
          </a:stretch>
        </p:blipFill>
        <p:spPr bwMode="auto">
          <a:xfrm>
            <a:off x="2928926" y="1214422"/>
            <a:ext cx="297822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5" name="Picture 3" descr="D:\Ника\МАИЛ\картинки эмоций\2006-03-12_173714_1318883ed1wb.jpg"/>
          <p:cNvPicPr>
            <a:picLocks noChangeAspect="1" noChangeArrowheads="1"/>
          </p:cNvPicPr>
          <p:nvPr/>
        </p:nvPicPr>
        <p:blipFill>
          <a:blip r:embed="rId3" cstate="print"/>
          <a:srcRect l="32813" t="10135" r="33437" b="23986"/>
          <a:stretch>
            <a:fillRect/>
          </a:stretch>
        </p:blipFill>
        <p:spPr bwMode="auto">
          <a:xfrm>
            <a:off x="214282" y="785794"/>
            <a:ext cx="257176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6" name="Picture 4" descr="D:\Ника\МАИЛ\картинки эмоций\t_14929_1321886106.jpg_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754" y="714356"/>
            <a:ext cx="283513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7" name="Picture 5" descr="D:\Ника\МАИЛ\картинки эмоций\saul_a.jpg"/>
          <p:cNvPicPr>
            <a:picLocks noChangeAspect="1" noChangeArrowheads="1"/>
          </p:cNvPicPr>
          <p:nvPr/>
        </p:nvPicPr>
        <p:blipFill>
          <a:blip r:embed="rId5" cstate="print"/>
          <a:srcRect l="14095" t="2750" r="17088" b="35375"/>
          <a:stretch>
            <a:fillRect/>
          </a:stretch>
        </p:blipFill>
        <p:spPr bwMode="auto">
          <a:xfrm>
            <a:off x="6215074" y="3429000"/>
            <a:ext cx="268866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Досада</a:t>
            </a:r>
            <a:endParaRPr lang="ru-RU" smtClean="0"/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  <a:cs typeface="Arial" charset="0"/>
              </a:rPr>
              <a:t>Причина состояния</a:t>
            </a:r>
            <a:r>
              <a:rPr lang="ru-RU" dirty="0" smtClean="0">
                <a:latin typeface="Arial" charset="0"/>
                <a:cs typeface="Arial" charset="0"/>
              </a:rPr>
              <a:t> – неудовольствие, следствие собственной неудачи.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ru-RU" b="1" dirty="0" smtClean="0">
                <a:latin typeface="Arial" charset="0"/>
                <a:cs typeface="Arial" charset="0"/>
              </a:rPr>
              <a:t>Функция эмоции</a:t>
            </a:r>
            <a:r>
              <a:rPr lang="ru-RU" dirty="0" smtClean="0">
                <a:latin typeface="Arial" charset="0"/>
                <a:cs typeface="Arial" charset="0"/>
              </a:rPr>
              <a:t> – проявление сожаления с примесью злости на обстоятельства.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9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14500"/>
            <a:ext cx="44481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5302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  <a:endParaRPr lang="ru-RU" smtClean="0"/>
          </a:p>
        </p:txBody>
      </p:sp>
      <p:pic>
        <p:nvPicPr>
          <p:cNvPr id="149506" name="Picture 2" descr="D:\Ника\МАИЛ\картинки эмоций\jose mourinho.jpg"/>
          <p:cNvPicPr>
            <a:picLocks noChangeAspect="1" noChangeArrowheads="1"/>
          </p:cNvPicPr>
          <p:nvPr/>
        </p:nvPicPr>
        <p:blipFill>
          <a:blip r:embed="rId2" cstate="print"/>
          <a:srcRect l="35000" t="781" r="20000" b="12031"/>
          <a:stretch>
            <a:fillRect/>
          </a:stretch>
        </p:blipFill>
        <p:spPr bwMode="auto">
          <a:xfrm>
            <a:off x="357158" y="2500306"/>
            <a:ext cx="2820649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07" name="Picture 3" descr="D:\Ника\МАИЛ\картинки эмоций\putin6001324040050.jpg"/>
          <p:cNvPicPr>
            <a:picLocks noChangeAspect="1" noChangeArrowheads="1"/>
          </p:cNvPicPr>
          <p:nvPr/>
        </p:nvPicPr>
        <p:blipFill>
          <a:blip r:embed="rId3" cstate="print"/>
          <a:srcRect l="27500" t="20000" r="25000" b="22500"/>
          <a:stretch>
            <a:fillRect/>
          </a:stretch>
        </p:blipFill>
        <p:spPr bwMode="auto">
          <a:xfrm>
            <a:off x="6143636" y="2714620"/>
            <a:ext cx="271464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08" name="Picture 4" descr="D:\Ника\МАИЛ\картинки эмоций\34732202_1_51_3.jpg"/>
          <p:cNvPicPr>
            <a:picLocks noChangeAspect="1" noChangeArrowheads="1"/>
          </p:cNvPicPr>
          <p:nvPr/>
        </p:nvPicPr>
        <p:blipFill>
          <a:blip r:embed="rId4" cstate="print"/>
          <a:srcRect l="12500" r="27735" b="1900"/>
          <a:stretch>
            <a:fillRect/>
          </a:stretch>
        </p:blipFill>
        <p:spPr bwMode="auto">
          <a:xfrm>
            <a:off x="3143240" y="1142984"/>
            <a:ext cx="297731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</a:p>
        </p:txBody>
      </p:sp>
      <p:sp>
        <p:nvSpPr>
          <p:cNvPr id="798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н</a:t>
            </a:r>
            <a:r>
              <a:rPr lang="ru-RU" smtClean="0"/>
              <a:t>еоднократное удовлетворение потребностей, желаний, стремлений.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п</a:t>
            </a:r>
            <a:r>
              <a:rPr lang="ru-RU" smtClean="0"/>
              <a:t>ереживание процесса удовлетворения. Нормализация, умиротворение.</a:t>
            </a:r>
            <a:endParaRPr lang="ru-RU" smtClean="0">
              <a:latin typeface="Arial" charset="0"/>
            </a:endParaRPr>
          </a:p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2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1331640" y="2204864"/>
            <a:ext cx="4608512" cy="796925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Тревога</a:t>
            </a:r>
          </a:p>
        </p:txBody>
      </p:sp>
      <p:pic>
        <p:nvPicPr>
          <p:cNvPr id="153603" name="Picture 3" descr="D:\Ника\МАИЛ\картинки эмоций\ar122064739095806.jpg"/>
          <p:cNvPicPr>
            <a:picLocks noChangeAspect="1" noChangeArrowheads="1"/>
          </p:cNvPicPr>
          <p:nvPr/>
        </p:nvPicPr>
        <p:blipFill>
          <a:blip r:embed="rId2" cstate="print"/>
          <a:srcRect l="36875" t="17500" r="22812" b="16250"/>
          <a:stretch>
            <a:fillRect/>
          </a:stretch>
        </p:blipFill>
        <p:spPr bwMode="auto">
          <a:xfrm>
            <a:off x="6072198" y="214290"/>
            <a:ext cx="2666101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4" name="Picture 4" descr="D:\Ника\МАИЛ\картинки эмоций\anxiety-woman-6.jpg"/>
          <p:cNvPicPr>
            <a:picLocks noChangeAspect="1" noChangeArrowheads="1"/>
          </p:cNvPicPr>
          <p:nvPr/>
        </p:nvPicPr>
        <p:blipFill>
          <a:blip r:embed="rId3" cstate="print"/>
          <a:srcRect l="5948" r="10129"/>
          <a:stretch>
            <a:fillRect/>
          </a:stretch>
        </p:blipFill>
        <p:spPr bwMode="auto">
          <a:xfrm>
            <a:off x="4714876" y="3643314"/>
            <a:ext cx="3781826" cy="298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Тревога</a:t>
            </a:r>
            <a:endParaRPr lang="ru-RU" smtClean="0"/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</a:t>
            </a:r>
            <a:r>
              <a:rPr lang="ru-RU" dirty="0" smtClean="0"/>
              <a:t>внутреннее </a:t>
            </a:r>
            <a:r>
              <a:rPr lang="ru-RU" dirty="0" err="1" smtClean="0"/>
              <a:t>нересурсное</a:t>
            </a:r>
            <a:r>
              <a:rPr lang="ru-RU" dirty="0" smtClean="0"/>
              <a:t> переживание.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п</a:t>
            </a:r>
            <a:r>
              <a:rPr lang="ru-RU" dirty="0" smtClean="0"/>
              <a:t>одготовка организма к противодействию.</a:t>
            </a:r>
            <a:endParaRPr lang="ru-RU" dirty="0" smtClean="0">
              <a:latin typeface="Arial" charset="0"/>
            </a:endParaRP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48958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  <a:endParaRPr lang="ru-RU" smtClean="0"/>
          </a:p>
        </p:txBody>
      </p:sp>
      <p:pic>
        <p:nvPicPr>
          <p:cNvPr id="154627" name="Picture 3" descr="D:\Ника\МАИЛ\картинки эмоций\greedy.jpg"/>
          <p:cNvPicPr>
            <a:picLocks noChangeAspect="1" noChangeArrowheads="1"/>
          </p:cNvPicPr>
          <p:nvPr/>
        </p:nvPicPr>
        <p:blipFill>
          <a:blip r:embed="rId2" cstate="print"/>
          <a:srcRect l="20206" r="6919"/>
          <a:stretch>
            <a:fillRect/>
          </a:stretch>
        </p:blipFill>
        <p:spPr bwMode="auto">
          <a:xfrm>
            <a:off x="5000627" y="928670"/>
            <a:ext cx="3299741" cy="301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28" name="Picture 4" descr="D:\Ника\МАИЛ\картинки эмоций\3004771_large.gif"/>
          <p:cNvPicPr>
            <a:picLocks noChangeAspect="1" noChangeArrowheads="1"/>
          </p:cNvPicPr>
          <p:nvPr/>
        </p:nvPicPr>
        <p:blipFill>
          <a:blip r:embed="rId3" cstate="print"/>
          <a:srcRect l="35849" t="39847" r="21698" b="6853"/>
          <a:stretch>
            <a:fillRect/>
          </a:stretch>
        </p:blipFill>
        <p:spPr bwMode="auto">
          <a:xfrm>
            <a:off x="428596" y="928670"/>
            <a:ext cx="3143272" cy="338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26" name="Picture 2" descr="D:\Ника\МАИЛ\картинки эмоций\anticipation.jpg"/>
          <p:cNvPicPr>
            <a:picLocks noChangeAspect="1" noChangeArrowheads="1"/>
          </p:cNvPicPr>
          <p:nvPr/>
        </p:nvPicPr>
        <p:blipFill>
          <a:blip r:embed="rId4" cstate="print"/>
          <a:srcRect l="43038" t="37259" r="13924" b="-2032"/>
          <a:stretch>
            <a:fillRect/>
          </a:stretch>
        </p:blipFill>
        <p:spPr bwMode="auto">
          <a:xfrm>
            <a:off x="3071802" y="3500414"/>
            <a:ext cx="33575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/>
              <a:t>Причина состояния</a:t>
            </a:r>
            <a:r>
              <a:rPr lang="ru-RU" sz="2800" dirty="0" smtClean="0"/>
              <a:t> – настрой на достижение цели, желания (скорее всего критерий будет удовлетворен).</a:t>
            </a:r>
          </a:p>
          <a:p>
            <a:r>
              <a:rPr lang="ru-RU" sz="2800" b="1" dirty="0" smtClean="0"/>
              <a:t>Функция </a:t>
            </a:r>
            <a:r>
              <a:rPr lang="ru-RU" sz="2800" dirty="0" smtClean="0"/>
              <a:t>– подготовка организма к деятельности, мобилизация.</a:t>
            </a:r>
          </a:p>
          <a:p>
            <a:r>
              <a:rPr lang="en-US" sz="2800" b="1" dirty="0" smtClean="0"/>
              <a:t>FACS</a:t>
            </a:r>
            <a:r>
              <a:rPr lang="en-US" sz="2800" dirty="0" smtClean="0"/>
              <a:t> – </a:t>
            </a:r>
            <a:r>
              <a:rPr lang="ru-RU" dirty="0" smtClean="0"/>
              <a:t>2+5+6+12+13+14+25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6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49858" name="Заголовок 1"/>
          <p:cNvSpPr txBox="1">
            <a:spLocks/>
          </p:cNvSpPr>
          <p:nvPr/>
        </p:nvSpPr>
        <p:spPr bwMode="auto">
          <a:xfrm>
            <a:off x="0" y="1730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4985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498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1003300"/>
            <a:ext cx="7972425" cy="452438"/>
          </a:xfrm>
        </p:spPr>
        <p:txBody>
          <a:bodyPr/>
          <a:lstStyle/>
          <a:p>
            <a:pPr eaLnBrk="1" hangingPunct="1"/>
            <a:r>
              <a:rPr lang="ru-RU" altLang="ru-RU" sz="3500" b="1"/>
              <a:t>Базовые эмоции</a:t>
            </a:r>
            <a:endParaRPr lang="ru-RU" altLang="ru-RU" sz="1200" b="1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96863" y="1879600"/>
            <a:ext cx="8815387" cy="49609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2000" dirty="0"/>
              <a:t>Базовая эмоция – это</a:t>
            </a:r>
            <a:r>
              <a:rPr lang="ru-RU" sz="2000" dirty="0" smtClean="0"/>
              <a:t>: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2000" dirty="0" smtClean="0"/>
              <a:t>Специфический </a:t>
            </a:r>
            <a:r>
              <a:rPr lang="ru-RU" sz="2000" dirty="0"/>
              <a:t>универсальный сигнал, который появился в эволюции для информирования особей своего вида о том, что случилось с переживающим: его психологическом и физиологическом состоянии, о том, что предшествовало наступлению этого состояния и что, вероятнее всего, за ним последует. С этих позиций – эмоции, которые не имеют специфического проявления на лице, не являются базовыми эмоциями</a:t>
            </a:r>
            <a:r>
              <a:rPr lang="ru-RU" sz="2000" dirty="0" smtClean="0"/>
              <a:t>.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2000" dirty="0" smtClean="0"/>
              <a:t>Базовые </a:t>
            </a:r>
            <a:r>
              <a:rPr lang="ru-RU" sz="2000" dirty="0"/>
              <a:t>эмоции всегда связаны со специфическими физиологическими изменениями в организме, которые отличают одну эмоцию от другой. Каждая эмоция нужна для адаптации к решению фундаментальных задач организма</a:t>
            </a:r>
            <a:r>
              <a:rPr lang="ru-RU" sz="2000" dirty="0" smtClean="0"/>
              <a:t>.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2000" dirty="0" smtClean="0"/>
              <a:t>Базовая </a:t>
            </a:r>
            <a:r>
              <a:rPr lang="ru-RU" sz="2000" dirty="0"/>
              <a:t>эмоция сопровождается автоматической оценкой ситуации, которая ее вызывает. Это происходит быстро и неосознанно</a:t>
            </a:r>
            <a:r>
              <a:rPr lang="ru-RU" sz="2000" dirty="0" smtClean="0"/>
              <a:t>.</a:t>
            </a:r>
          </a:p>
        </p:txBody>
      </p:sp>
      <p:sp>
        <p:nvSpPr>
          <p:cNvPr id="24986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Скука</a:t>
            </a:r>
          </a:p>
        </p:txBody>
      </p:sp>
      <p:pic>
        <p:nvPicPr>
          <p:cNvPr id="156674" name="Picture 2" descr="D:\Ника\МАИЛ\картинки эмоций\Jw7DqXUFQkg.jpg"/>
          <p:cNvPicPr>
            <a:picLocks noChangeAspect="1" noChangeArrowheads="1"/>
          </p:cNvPicPr>
          <p:nvPr/>
        </p:nvPicPr>
        <p:blipFill>
          <a:blip r:embed="rId2" cstate="print"/>
          <a:srcRect l="5000" t="12013" r="44079" b="10552"/>
          <a:stretch>
            <a:fillRect/>
          </a:stretch>
        </p:blipFill>
        <p:spPr bwMode="auto">
          <a:xfrm>
            <a:off x="785786" y="1071546"/>
            <a:ext cx="307183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75" name="Picture 3" descr="D:\Ника\МАИЛ\картинки эмоций\sxc-nia-aburridados.jpg"/>
          <p:cNvPicPr>
            <a:picLocks noChangeAspect="1" noChangeArrowheads="1"/>
          </p:cNvPicPr>
          <p:nvPr/>
        </p:nvPicPr>
        <p:blipFill>
          <a:blip r:embed="rId3" cstate="print"/>
          <a:srcRect r="13925"/>
          <a:stretch>
            <a:fillRect/>
          </a:stretch>
        </p:blipFill>
        <p:spPr bwMode="auto">
          <a:xfrm>
            <a:off x="4190996" y="1200150"/>
            <a:ext cx="3738590" cy="244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76" name="Picture 4" descr="D:\Ника\МАИЛ\картинки эмоций\85ae944f2c0f.jpg"/>
          <p:cNvPicPr>
            <a:picLocks noChangeAspect="1" noChangeArrowheads="1"/>
          </p:cNvPicPr>
          <p:nvPr/>
        </p:nvPicPr>
        <p:blipFill>
          <a:blip r:embed="rId4" cstate="print"/>
          <a:srcRect l="35211" t="17505" r="16901" b="14084"/>
          <a:stretch>
            <a:fillRect/>
          </a:stretch>
        </p:blipFill>
        <p:spPr bwMode="auto">
          <a:xfrm>
            <a:off x="4286248" y="3786166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Скука</a:t>
            </a:r>
            <a:endParaRPr lang="ru-RU" smtClean="0"/>
          </a:p>
        </p:txBody>
      </p:sp>
      <p:sp>
        <p:nvSpPr>
          <p:cNvPr id="890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Причина состояния </a:t>
            </a:r>
            <a:r>
              <a:rPr lang="ru-RU" dirty="0" smtClean="0"/>
              <a:t>- постоянно предъявляемый, известный стимул, нет возможности разорвать коммуникацию, монотонность.</a:t>
            </a:r>
          </a:p>
          <a:p>
            <a:r>
              <a:rPr lang="ru-RU" b="1" dirty="0" smtClean="0"/>
              <a:t>Функция </a:t>
            </a:r>
            <a:r>
              <a:rPr lang="ru-RU" dirty="0" smtClean="0"/>
              <a:t>– транс, отдых сознательного, экономия энергии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 Настороженность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 r="17625"/>
          <a:stretch>
            <a:fillRect/>
          </a:stretch>
        </p:blipFill>
        <p:spPr bwMode="auto">
          <a:xfrm>
            <a:off x="2214546" y="1571612"/>
            <a:ext cx="4465638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Настороженность</a:t>
            </a:r>
          </a:p>
        </p:txBody>
      </p:sp>
      <p:pic>
        <p:nvPicPr>
          <p:cNvPr id="17411" name="Picture 5" descr="34b5d2a7716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394" r="35232" b="23904"/>
          <a:stretch/>
        </p:blipFill>
        <p:spPr bwMode="auto">
          <a:xfrm>
            <a:off x="323528" y="1268759"/>
            <a:ext cx="342752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7" descr="i?id=108214692-50-72&amp;n=21">
            <a:hlinkClick r:id="rId4" invalidUrl="http://images.yandex.ru/yandsearch?img_url=img-fotki.yandex.ru/get/4429/26682886.4c/0_57858_bc7fc5d2_XL&amp;iorient=&amp;icolor=&amp;site=&amp;text=%D1%84%D0%BE%D1%82%D0%BE %D1%88%D1%82%D0%B8%D1%80%D0%BB%D0%B8%D1%86%D0%B0&amp;wp=&amp;pos=1&amp;isize=&amp;type=&amp;recent=&amp;rpt=simage&amp;itype=&amp;nojs=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268760"/>
            <a:ext cx="3024188" cy="32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0" name="Picture 6" descr="C:\Users\Asus\Desktop\Вероника\4op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8959"/>
          <a:stretch/>
        </p:blipFill>
        <p:spPr bwMode="auto">
          <a:xfrm>
            <a:off x="2352576" y="3531840"/>
            <a:ext cx="409302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Настороженность</a:t>
            </a:r>
          </a:p>
        </p:txBody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Причина состояния </a:t>
            </a:r>
            <a:r>
              <a:rPr lang="ru-RU" dirty="0" smtClean="0">
                <a:latin typeface="Arial" charset="0"/>
              </a:rPr>
              <a:t>– ожидание предполагаемого стимула.</a:t>
            </a: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Функция эмоции</a:t>
            </a:r>
            <a:r>
              <a:rPr lang="ru-RU" dirty="0" smtClean="0">
                <a:latin typeface="Arial" charset="0"/>
              </a:rPr>
              <a:t> – мобилизация ресурса для подготовки к восприятию критерия.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1+2+5+7+20+16+21+28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7725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66"/>
                </a:solidFill>
                <a:latin typeface="Arial Black" pitchFamily="34" charset="0"/>
              </a:rPr>
              <a:t>Стресс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 cstate="print"/>
          <a:srcRect l="31819" t="8859" r="44937" b="49797"/>
          <a:stretch>
            <a:fillRect/>
          </a:stretch>
        </p:blipFill>
        <p:spPr bwMode="auto">
          <a:xfrm>
            <a:off x="2411413" y="1484313"/>
            <a:ext cx="43926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i="1">
                <a:solidFill>
                  <a:srgbClr val="000066"/>
                </a:solidFill>
                <a:latin typeface="Arial Black" pitchFamily="34" charset="0"/>
              </a:rPr>
              <a:t>Стресс</a:t>
            </a:r>
          </a:p>
        </p:txBody>
      </p:sp>
      <p:pic>
        <p:nvPicPr>
          <p:cNvPr id="96261" name="Picture 5" descr="C:\Users\Asus\Desktop\Вероника\s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/>
          <a:stretch/>
        </p:blipFill>
        <p:spPr bwMode="auto">
          <a:xfrm>
            <a:off x="2627784" y="1772816"/>
            <a:ext cx="4572529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000" b="1" i="1" dirty="0" smtClean="0">
                <a:solidFill>
                  <a:srgbClr val="000066"/>
                </a:solidFill>
                <a:latin typeface="Arial Black" pitchFamily="34" charset="0"/>
                <a:ea typeface="+mn-ea"/>
                <a:cs typeface="Arial" charset="0"/>
              </a:rPr>
              <a:t>Стресс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 </a:t>
            </a:r>
            <a:r>
              <a:rPr lang="ru-RU" dirty="0" smtClean="0">
                <a:latin typeface="Arial" charset="0"/>
              </a:rPr>
              <a:t>– психическая перегрузка.</a:t>
            </a:r>
            <a:endParaRPr lang="ru-RU" b="1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разрядка нарастающего напряжения.</a:t>
            </a:r>
          </a:p>
          <a:p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6+7+9+10+12+13+23+24+18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 </a:t>
            </a:r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12875"/>
            <a:ext cx="59340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</a:t>
            </a:r>
          </a:p>
        </p:txBody>
      </p:sp>
      <p:pic>
        <p:nvPicPr>
          <p:cNvPr id="46083" name="Picture 5" descr="131034_image_lar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6299"/>
          <a:stretch>
            <a:fillRect/>
          </a:stretch>
        </p:blipFill>
        <p:spPr bwMode="auto">
          <a:xfrm>
            <a:off x="4786314" y="1428736"/>
            <a:ext cx="3676646" cy="288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7" descr="14226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99" y="1441379"/>
            <a:ext cx="3168352" cy="237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9" descr="9cdb1b01-359f-40a8-894e-20c5221f1b31_B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716338"/>
            <a:ext cx="4032250" cy="277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3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51906" name="Заголовок 1"/>
          <p:cNvSpPr txBox="1">
            <a:spLocks/>
          </p:cNvSpPr>
          <p:nvPr/>
        </p:nvSpPr>
        <p:spPr bwMode="auto">
          <a:xfrm>
            <a:off x="12700" y="149225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5190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519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879475"/>
            <a:ext cx="7972425" cy="452438"/>
          </a:xfrm>
        </p:spPr>
        <p:txBody>
          <a:bodyPr/>
          <a:lstStyle/>
          <a:p>
            <a:pPr eaLnBrk="1" hangingPunct="1"/>
            <a:r>
              <a:rPr lang="ru-RU" altLang="ru-RU" sz="3500" b="1"/>
              <a:t>Базовые эмоции</a:t>
            </a:r>
            <a:endParaRPr lang="ru-RU" altLang="ru-RU" sz="1200" b="1"/>
          </a:p>
        </p:txBody>
      </p:sp>
      <p:sp>
        <p:nvSpPr>
          <p:cNvPr id="2519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1524000"/>
            <a:ext cx="8815388" cy="49609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4. Эта оценка ситуации, универсальна по отношению ко всем событиям, которые способны вызвать базовую эмоцию.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5. Базовые эмоции существуют у всех приматов и возникают в эволюции для решения специфических задач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6. Базовые эмоции характеризуются быстрым запуском, непродолжительностью протекания и непроизвольностью возникновения.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7. Каждая базовая эмоция запускает специфический набор мыслей, образов памяти и специфический опыт переживания.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1000"/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В своих первых трудах П.Экман выделял 6 базовых эмоций, а в последних расширил этот список уже до 17-ти эмоций.</a:t>
            </a:r>
          </a:p>
        </p:txBody>
      </p:sp>
      <p:sp>
        <p:nvSpPr>
          <p:cNvPr id="25191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</a:t>
            </a:r>
          </a:p>
        </p:txBody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smtClean="0">
                <a:latin typeface="Arial" charset="0"/>
              </a:rPr>
              <a:t>Причина эмоции</a:t>
            </a:r>
            <a:r>
              <a:rPr lang="ru-RU" sz="2800" smtClean="0">
                <a:latin typeface="Arial" charset="0"/>
              </a:rPr>
              <a:t> – неудовлетворение значимого критерия, несогласие с приведенным критерием.</a:t>
            </a:r>
            <a:endParaRPr lang="en-US" sz="2800" smtClean="0">
              <a:latin typeface="Arial" charset="0"/>
            </a:endParaRPr>
          </a:p>
          <a:p>
            <a:r>
              <a:rPr lang="ru-RU" sz="2800" b="1" smtClean="0">
                <a:latin typeface="Arial" charset="0"/>
              </a:rPr>
              <a:t>Функция эмоции</a:t>
            </a:r>
            <a:r>
              <a:rPr lang="ru-RU" sz="2800" smtClean="0">
                <a:latin typeface="Arial" charset="0"/>
              </a:rPr>
              <a:t> – устранение препятствия.</a:t>
            </a:r>
          </a:p>
          <a:p>
            <a:r>
              <a:rPr lang="ru-RU" sz="2800" b="1" smtClean="0">
                <a:latin typeface="Arial" charset="0"/>
              </a:rPr>
              <a:t>Кодировка </a:t>
            </a:r>
            <a:r>
              <a:rPr lang="en-US" sz="2800" b="1" smtClean="0">
                <a:latin typeface="Arial" charset="0"/>
              </a:rPr>
              <a:t>FACS</a:t>
            </a:r>
            <a:r>
              <a:rPr lang="ru-RU" sz="2800" smtClean="0">
                <a:latin typeface="Arial" charset="0"/>
              </a:rPr>
              <a:t> - </a:t>
            </a:r>
            <a:r>
              <a:rPr lang="ru-RU" sz="2800" smtClean="0"/>
              <a:t> 4 +5+7+9 +10+12+13   (подавление  23+24+18+28+22)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  <a:endParaRPr lang="ru-RU" smtClean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 l="12500"/>
          <a:stretch>
            <a:fillRect/>
          </a:stretch>
        </p:blipFill>
        <p:spPr bwMode="auto">
          <a:xfrm>
            <a:off x="2000232" y="1571612"/>
            <a:ext cx="5000620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</a:p>
        </p:txBody>
      </p:sp>
      <p:pic>
        <p:nvPicPr>
          <p:cNvPr id="49155" name="Picture 4" descr="0_19459_8edfd891_X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2690" r="23981" b="1300"/>
          <a:stretch>
            <a:fillRect/>
          </a:stretch>
        </p:blipFill>
        <p:spPr bwMode="auto">
          <a:xfrm>
            <a:off x="642910" y="1500174"/>
            <a:ext cx="3857652" cy="478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D:\Ника\МАИЛ\картинки эмоций\4519015.jpg"/>
          <p:cNvPicPr>
            <a:picLocks noChangeAspect="1" noChangeArrowheads="1"/>
          </p:cNvPicPr>
          <p:nvPr/>
        </p:nvPicPr>
        <p:blipFill>
          <a:blip r:embed="rId4" cstate="print"/>
          <a:srcRect l="42969" b="680"/>
          <a:stretch>
            <a:fillRect/>
          </a:stretch>
        </p:blipFill>
        <p:spPr bwMode="auto">
          <a:xfrm>
            <a:off x="4714876" y="1785926"/>
            <a:ext cx="3476628" cy="417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– нарушение, утрата значимого критерия.</a:t>
            </a: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разрядка.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Базовые юниты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 - </a:t>
            </a:r>
            <a:r>
              <a:rPr lang="ru-RU" dirty="0" smtClean="0"/>
              <a:t> 1+6+7(бывает)+1+14+15   16+17  (18+23+28+24 (как подавление)  22(редко)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  <a:r>
              <a:rPr lang="ru-RU" smtClean="0"/>
              <a:t> 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 l="12628"/>
          <a:stretch>
            <a:fillRect/>
          </a:stretch>
        </p:blipFill>
        <p:spPr bwMode="auto">
          <a:xfrm>
            <a:off x="2285984" y="1571612"/>
            <a:ext cx="4602178" cy="433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</a:p>
        </p:txBody>
      </p:sp>
      <p:pic>
        <p:nvPicPr>
          <p:cNvPr id="67587" name="Picture 4" descr="75afXN1kzg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32158"/>
          <a:stretch>
            <a:fillRect/>
          </a:stretch>
        </p:blipFill>
        <p:spPr bwMode="auto">
          <a:xfrm>
            <a:off x="582253" y="836712"/>
            <a:ext cx="334087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8" name="Picture 6" descr="k710596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104014"/>
            <a:ext cx="3313113" cy="331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9" name="Picture 5" descr="C:\Users\Asus\Desktop\Вероника\3ed4e51544a5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-1" t="8273" r="58430" b="-19249"/>
          <a:stretch/>
        </p:blipFill>
        <p:spPr bwMode="auto">
          <a:xfrm>
            <a:off x="2975426" y="2760570"/>
            <a:ext cx="2760142" cy="48931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9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</a:p>
        </p:txBody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– оценочное сравнение значимого критерия (поведения человека, группы людей) как заниженного по отношению к сравниваемому.</a:t>
            </a:r>
            <a:endParaRPr lang="en-US" sz="28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законченное сравнение в пользу сравнивающего.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sz="2800" dirty="0" smtClean="0"/>
              <a:t>12+13+14+15 (может быть 5+7+6 ) </a:t>
            </a:r>
          </a:p>
          <a:p>
            <a:pPr>
              <a:lnSpc>
                <a:spcPct val="90000"/>
              </a:lnSpc>
            </a:pPr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  <a:r>
              <a:rPr lang="ru-RU" smtClean="0"/>
              <a:t> 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 r="6416"/>
          <a:stretch>
            <a:fillRect/>
          </a:stretch>
        </p:blipFill>
        <p:spPr bwMode="auto">
          <a:xfrm>
            <a:off x="1928813" y="1643063"/>
            <a:ext cx="5000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</a:p>
        </p:txBody>
      </p:sp>
      <p:pic>
        <p:nvPicPr>
          <p:cNvPr id="118787" name="Picture 5" descr="C:\Users\Asus\Desktop\Вероника\326475.jpg"/>
          <p:cNvPicPr>
            <a:picLocks noChangeAspect="1" noChangeArrowheads="1"/>
          </p:cNvPicPr>
          <p:nvPr/>
        </p:nvPicPr>
        <p:blipFill>
          <a:blip r:embed="rId2" cstate="print"/>
          <a:srcRect l="10645" t="4222" r="43990" b="23143"/>
          <a:stretch>
            <a:fillRect/>
          </a:stretch>
        </p:blipFill>
        <p:spPr bwMode="auto">
          <a:xfrm>
            <a:off x="4932363" y="1536700"/>
            <a:ext cx="3395662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6" descr="C:\Users\Asus\Desktop\Вероника\475836.jpg"/>
          <p:cNvPicPr>
            <a:picLocks noChangeAspect="1" noChangeArrowheads="1"/>
          </p:cNvPicPr>
          <p:nvPr/>
        </p:nvPicPr>
        <p:blipFill>
          <a:blip r:embed="rId3" cstate="print"/>
          <a:srcRect l="5821" r="12846" b="33224"/>
          <a:stretch>
            <a:fillRect/>
          </a:stretch>
        </p:blipFill>
        <p:spPr bwMode="auto">
          <a:xfrm>
            <a:off x="755650" y="1533525"/>
            <a:ext cx="36496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1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</a:p>
        </p:txBody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оценочное сравнение значимого критерия (поведения человека, группы людей), недоверие критерию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перепроверка критерия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sz="2800" dirty="0" smtClean="0"/>
              <a:t>12+13+14+15 (может быть 5+7+6 ) 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Прямоугольник 26"/>
          <p:cNvSpPr>
            <a:spLocks noChangeArrowheads="1"/>
          </p:cNvSpPr>
          <p:nvPr/>
        </p:nvSpPr>
        <p:spPr bwMode="auto">
          <a:xfrm>
            <a:off x="3757613" y="398621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Segoe UI" charset="0"/>
                <a:ea typeface="Segoe UI" charset="0"/>
                <a:cs typeface="Segoe UI" charset="0"/>
              </a:rPr>
              <a:t>  </a:t>
            </a:r>
          </a:p>
        </p:txBody>
      </p:sp>
      <p:pic>
        <p:nvPicPr>
          <p:cNvPr id="253954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Прямоугольник 15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rgbClr val="F87B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В МИМИКЕ И ХАРАКТЕРЕ ЧЕЛОВЕКА</a:t>
            </a:r>
          </a:p>
        </p:txBody>
      </p:sp>
      <p:sp>
        <p:nvSpPr>
          <p:cNvPr id="253956" name="TextBox 16"/>
          <p:cNvSpPr txBox="1">
            <a:spLocks noChangeArrowheads="1"/>
          </p:cNvSpPr>
          <p:nvPr/>
        </p:nvSpPr>
        <p:spPr bwMode="auto">
          <a:xfrm>
            <a:off x="2347913" y="1306513"/>
            <a:ext cx="4510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Segoe UI Semibold" charset="0"/>
                <a:ea typeface="Segoe UI Semibold" charset="0"/>
                <a:cs typeface="Segoe UI Semibold" charset="0"/>
              </a:rPr>
              <a:t>РАСПОЗНАНИЕ ЭМОЦИЙ ПО МИМИКЕ</a:t>
            </a:r>
          </a:p>
        </p:txBody>
      </p:sp>
      <p:sp>
        <p:nvSpPr>
          <p:cNvPr id="253957" name="Прямоугольник 2"/>
          <p:cNvSpPr>
            <a:spLocks noChangeArrowheads="1"/>
          </p:cNvSpPr>
          <p:nvPr/>
        </p:nvSpPr>
        <p:spPr bwMode="auto">
          <a:xfrm>
            <a:off x="846138" y="1614488"/>
            <a:ext cx="772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>
                <a:latin typeface="Segoe UI Semilight" charset="0"/>
                <a:ea typeface="Calibri" charset="0"/>
                <a:cs typeface="Segoe UI Semilight" charset="0"/>
              </a:rPr>
              <a:t>Процент испытуемых из 10 стран, которые правильно опознали каждую из эмоций по стандартизированным фотографиям в исследовании Пола Экмана (</a:t>
            </a:r>
            <a:r>
              <a:rPr lang="en-US" altLang="ru-RU" sz="1500">
                <a:latin typeface="Segoe UI Semilight" charset="0"/>
                <a:ea typeface="Calibri" charset="0"/>
                <a:cs typeface="Segoe UI Semilight" charset="0"/>
              </a:rPr>
              <a:t>Ekman et all</a:t>
            </a:r>
            <a:r>
              <a:rPr lang="ru-RU" altLang="ru-RU" sz="1500">
                <a:latin typeface="Segoe UI Semilight" charset="0"/>
                <a:ea typeface="Calibri" charset="0"/>
                <a:cs typeface="Segoe UI Semilight" charset="0"/>
              </a:rPr>
              <a:t>., 1987)</a:t>
            </a:r>
          </a:p>
        </p:txBody>
      </p:sp>
      <p:grpSp>
        <p:nvGrpSpPr>
          <p:cNvPr id="253958" name="Группа 6"/>
          <p:cNvGrpSpPr>
            <a:grpSpLocks/>
          </p:cNvGrpSpPr>
          <p:nvPr/>
        </p:nvGrpSpPr>
        <p:grpSpPr bwMode="auto">
          <a:xfrm>
            <a:off x="55563" y="2159000"/>
            <a:ext cx="9099550" cy="3195638"/>
            <a:chOff x="74188" y="1735645"/>
            <a:chExt cx="12132000" cy="4260643"/>
          </a:xfrm>
        </p:grpSpPr>
        <p:pic>
          <p:nvPicPr>
            <p:cNvPr id="253960" name="Изображение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31" b="4492"/>
            <a:stretch>
              <a:fillRect/>
            </a:stretch>
          </p:blipFill>
          <p:spPr bwMode="auto">
            <a:xfrm>
              <a:off x="74188" y="1735645"/>
              <a:ext cx="12132000" cy="426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8900155" y="2662700"/>
              <a:ext cx="1583171" cy="292086"/>
            </a:xfrm>
            <a:prstGeom prst="rect">
              <a:avLst/>
            </a:prstGeom>
            <a:noFill/>
            <a:ln w="38100">
              <a:solidFill>
                <a:srgbClr val="F8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49021" y="4171810"/>
              <a:ext cx="1369401" cy="294202"/>
            </a:xfrm>
            <a:prstGeom prst="rect">
              <a:avLst/>
            </a:prstGeom>
            <a:noFill/>
            <a:ln w="38100">
              <a:solidFill>
                <a:srgbClr val="F8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253959" name="Прямоугольник 4"/>
          <p:cNvSpPr>
            <a:spLocks noChangeArrowheads="1"/>
          </p:cNvSpPr>
          <p:nvPr/>
        </p:nvSpPr>
        <p:spPr bwMode="auto">
          <a:xfrm>
            <a:off x="763588" y="5354638"/>
            <a:ext cx="621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И это с учетом того, что эмоции были выражены</a:t>
            </a:r>
            <a: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максимально!</a:t>
            </a:r>
            <a: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  <a:t/>
            </a:r>
            <a:b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</a:br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5 из 5</a:t>
            </a:r>
            <a: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баллов!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  <a:r>
              <a:rPr lang="ru-RU" smtClean="0"/>
              <a:t> </a:t>
            </a:r>
          </a:p>
        </p:txBody>
      </p:sp>
      <p:pic>
        <p:nvPicPr>
          <p:cNvPr id="1208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4813" y="1695450"/>
            <a:ext cx="5792787" cy="4333875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</a:p>
        </p:txBody>
      </p:sp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341438"/>
            <a:ext cx="2827338" cy="5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7" name="Picture 5" descr="C:\Users\Asus\Desktop\Вероника\immagine_giustizia-privata_125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8" t="8957" r="29619" b="28955"/>
          <a:stretch/>
        </p:blipFill>
        <p:spPr bwMode="auto">
          <a:xfrm>
            <a:off x="971600" y="1484784"/>
            <a:ext cx="3590833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</a:p>
        </p:txBody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контролируемое  раздражение в результате желания устранения преграды, реализующееся в конкретных действиях.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путем уничтожения (повреждения) критерия.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sz="28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26201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  <a:endParaRPr lang="ru-RU" dirty="0" smtClean="0"/>
          </a:p>
        </p:txBody>
      </p:sp>
      <p:pic>
        <p:nvPicPr>
          <p:cNvPr id="7885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10454"/>
          <a:stretch>
            <a:fillRect/>
          </a:stretch>
        </p:blipFill>
        <p:spPr>
          <a:xfrm>
            <a:off x="2214546" y="1643050"/>
            <a:ext cx="4691077" cy="4362450"/>
          </a:xfrm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</a:p>
        </p:txBody>
      </p:sp>
      <p:pic>
        <p:nvPicPr>
          <p:cNvPr id="124931" name="Picture 5" descr="C:\Users\Asus\Desktop\Вероника\4710110801_488a041d15.jpg"/>
          <p:cNvPicPr>
            <a:picLocks noChangeAspect="1" noChangeArrowheads="1"/>
          </p:cNvPicPr>
          <p:nvPr/>
        </p:nvPicPr>
        <p:blipFill>
          <a:blip r:embed="rId2" cstate="print"/>
          <a:srcRect l="5811" t="4794" r="36398" b="9061"/>
          <a:stretch>
            <a:fillRect/>
          </a:stretch>
        </p:blipFill>
        <p:spPr bwMode="auto">
          <a:xfrm>
            <a:off x="827088" y="1557338"/>
            <a:ext cx="3767137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6" descr="C:\Users\Asus\Desktop\Вероника\picture.jpg"/>
          <p:cNvPicPr>
            <a:picLocks noChangeAspect="1" noChangeArrowheads="1"/>
          </p:cNvPicPr>
          <p:nvPr/>
        </p:nvPicPr>
        <p:blipFill>
          <a:blip r:embed="rId3" cstate="print"/>
          <a:srcRect l="24454" r="13698"/>
          <a:stretch>
            <a:fillRect/>
          </a:stretch>
        </p:blipFill>
        <p:spPr bwMode="auto">
          <a:xfrm>
            <a:off x="5003800" y="1557338"/>
            <a:ext cx="349408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  <a:endParaRPr lang="ru-RU" dirty="0" smtClean="0"/>
          </a:p>
        </p:txBody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контролируемое  раздражение в результате желания устранения преграды, слабый гнев на событие.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путем устранения препятствия.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9681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СТЫД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844675"/>
            <a:ext cx="6480175" cy="396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78734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Стыд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Причина эмоции</a:t>
            </a:r>
            <a:r>
              <a:rPr lang="ru-RU" sz="2800" dirty="0" smtClean="0">
                <a:latin typeface="+mj-lt"/>
              </a:rPr>
              <a:t> – поступок, неудовлетворяющий критериям социума, сравнение значимого критерия с внешним эталоном.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Функция эмоции</a:t>
            </a:r>
            <a:r>
              <a:rPr lang="ru-RU" sz="2800" dirty="0" smtClean="0">
                <a:latin typeface="+mj-lt"/>
              </a:rPr>
              <a:t> – гармонизация с социумом, законченное сравнение не в пользу сравнивающего.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Кодировка </a:t>
            </a:r>
            <a:r>
              <a:rPr lang="en-US" sz="2800" b="1" dirty="0" smtClean="0">
                <a:latin typeface="+mj-lt"/>
              </a:rPr>
              <a:t>FACS</a:t>
            </a:r>
            <a:r>
              <a:rPr lang="ru-RU" sz="2800" dirty="0" smtClean="0">
                <a:latin typeface="+mj-lt"/>
              </a:rPr>
              <a:t> – 12+13+14+15 (может быть 5+7+6 ) </a:t>
            </a:r>
          </a:p>
          <a:p>
            <a:pPr>
              <a:lnSpc>
                <a:spcPct val="90000"/>
              </a:lnSpc>
              <a:defRPr/>
            </a:pPr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82682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Подавленный стыд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 l="22917" r="22031" b="40749"/>
          <a:stretch>
            <a:fillRect/>
          </a:stretch>
        </p:blipFill>
        <p:spPr bwMode="auto">
          <a:xfrm>
            <a:off x="250825" y="1557338"/>
            <a:ext cx="8713788" cy="496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Вина, стыд</a:t>
            </a: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2877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757613" y="3986213"/>
            <a:ext cx="300037" cy="346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pic>
        <p:nvPicPr>
          <p:cNvPr id="256002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Прямоугольник 15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rgbClr val="F87B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В МИМИКЕ И ХАРАКТЕРЕ ЧЕЛОВЕКА</a:t>
            </a:r>
          </a:p>
        </p:txBody>
      </p:sp>
      <p:sp>
        <p:nvSpPr>
          <p:cNvPr id="256004" name="TextBox 16"/>
          <p:cNvSpPr txBox="1">
            <a:spLocks noChangeArrowheads="1"/>
          </p:cNvSpPr>
          <p:nvPr/>
        </p:nvSpPr>
        <p:spPr bwMode="auto">
          <a:xfrm>
            <a:off x="2573338" y="1322388"/>
            <a:ext cx="391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И ИХ ИНТЕНСИВНОСТЬ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8500" y="1862138"/>
            <a:ext cx="7613650" cy="6000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Процент правильного определение русскими людьми эмоций, которые выражены на 2 балла из 5-ти по интенсивности (</a:t>
            </a:r>
            <a:r>
              <a:rPr lang="ru-RU" altLang="ru-RU" sz="1600" i="1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В.А.</a:t>
            </a:r>
            <a:r>
              <a:rPr lang="en-US" altLang="ru-RU" sz="1600" i="1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ru-RU" altLang="ru-RU" sz="1600" i="1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Барабанщиков, 2014</a:t>
            </a:r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):</a:t>
            </a:r>
          </a:p>
        </p:txBody>
      </p:sp>
      <p:sp>
        <p:nvSpPr>
          <p:cNvPr id="256006" name="Прямоугольник 17"/>
          <p:cNvSpPr>
            <a:spLocks noChangeArrowheads="1"/>
          </p:cNvSpPr>
          <p:nvPr/>
        </p:nvSpPr>
        <p:spPr bwMode="auto">
          <a:xfrm>
            <a:off x="1385888" y="4868863"/>
            <a:ext cx="6219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Обратите внимание: процент от 7 (семи!) до 67 максимум!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713" y="2589213"/>
            <a:ext cx="93503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Радость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68688" y="2595563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42%</a:t>
            </a:r>
            <a:endParaRPr lang="ru-RU" altLang="ru-RU" sz="1600"/>
          </a:p>
        </p:txBody>
      </p:sp>
      <p:sp>
        <p:nvSpPr>
          <p:cNvPr id="7" name="Прямоугольник 6"/>
          <p:cNvSpPr/>
          <p:nvPr/>
        </p:nvSpPr>
        <p:spPr>
          <a:xfrm>
            <a:off x="1763713" y="2946400"/>
            <a:ext cx="12080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Удивление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68688" y="2949575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45%</a:t>
            </a:r>
            <a:endParaRPr lang="ru-RU" altLang="ru-RU" sz="1600"/>
          </a:p>
        </p:txBody>
      </p:sp>
      <p:sp>
        <p:nvSpPr>
          <p:cNvPr id="21" name="Прямоугольник 20"/>
          <p:cNvSpPr/>
          <p:nvPr/>
        </p:nvSpPr>
        <p:spPr>
          <a:xfrm>
            <a:off x="1763713" y="3302000"/>
            <a:ext cx="893762" cy="3476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Печаль</a:t>
            </a:r>
            <a:endParaRPr lang="ru-RU" altLang="ru-RU" sz="1600"/>
          </a:p>
        </p:txBody>
      </p:sp>
      <p:sp>
        <p:nvSpPr>
          <p:cNvPr id="22" name="Прямоугольник 21"/>
          <p:cNvSpPr/>
          <p:nvPr/>
        </p:nvSpPr>
        <p:spPr>
          <a:xfrm>
            <a:off x="3468688" y="3303588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52%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63713" y="3659188"/>
            <a:ext cx="727075" cy="34766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Страх</a:t>
            </a:r>
            <a:endParaRPr lang="ru-RU" altLang="ru-RU" sz="1600"/>
          </a:p>
        </p:txBody>
      </p:sp>
      <p:sp>
        <p:nvSpPr>
          <p:cNvPr id="24" name="Прямоугольник 23"/>
          <p:cNvSpPr/>
          <p:nvPr/>
        </p:nvSpPr>
        <p:spPr>
          <a:xfrm>
            <a:off x="3468688" y="3656013"/>
            <a:ext cx="471487" cy="347662"/>
          </a:xfrm>
          <a:prstGeom prst="rect">
            <a:avLst/>
          </a:prstGeom>
          <a:ln w="28575">
            <a:solidFill>
              <a:srgbClr val="F87B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63713" y="4016375"/>
            <a:ext cx="1414462" cy="3476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Отвращение</a:t>
            </a:r>
            <a:endParaRPr lang="ru-RU" altLang="ru-RU" sz="1600"/>
          </a:p>
        </p:txBody>
      </p:sp>
      <p:sp>
        <p:nvSpPr>
          <p:cNvPr id="26" name="Прямоугольник 25"/>
          <p:cNvSpPr/>
          <p:nvPr/>
        </p:nvSpPr>
        <p:spPr>
          <a:xfrm>
            <a:off x="3468688" y="4010025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60%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63713" y="4373563"/>
            <a:ext cx="6111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Гнев</a:t>
            </a:r>
            <a:endParaRPr lang="ru-RU" altLang="ru-RU" sz="1600"/>
          </a:p>
        </p:txBody>
      </p:sp>
      <p:sp>
        <p:nvSpPr>
          <p:cNvPr id="29" name="Прямоугольник 28"/>
          <p:cNvSpPr/>
          <p:nvPr/>
        </p:nvSpPr>
        <p:spPr>
          <a:xfrm>
            <a:off x="3462338" y="4364038"/>
            <a:ext cx="585787" cy="346075"/>
          </a:xfrm>
          <a:prstGeom prst="rect">
            <a:avLst/>
          </a:prstGeom>
          <a:ln w="28575">
            <a:solidFill>
              <a:srgbClr val="F87B00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67%</a:t>
            </a:r>
            <a:endParaRPr lang="ru-RU" alt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7559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773238"/>
            <a:ext cx="76327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4443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28775"/>
            <a:ext cx="78486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16574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smtClean="0">
                <a:latin typeface="Arial" charset="0"/>
              </a:rPr>
              <a:t>Причина эмоции</a:t>
            </a:r>
            <a:r>
              <a:rPr lang="ru-RU" sz="2400" smtClean="0">
                <a:latin typeface="Arial" charset="0"/>
              </a:rPr>
              <a:t> – оценочное сравнение значимого критерия (поведения человека, группы людей), как заниженного по отношению к сравнимому, основанное на опыте достижения критерия.</a:t>
            </a:r>
            <a:endParaRPr lang="en-US" sz="2400" smtClean="0">
              <a:latin typeface="Arial" charset="0"/>
            </a:endParaRPr>
          </a:p>
          <a:p>
            <a:r>
              <a:rPr lang="ru-RU" sz="2400" b="1" smtClean="0">
                <a:latin typeface="Arial" charset="0"/>
              </a:rPr>
              <a:t>Функция эмоции</a:t>
            </a:r>
            <a:r>
              <a:rPr lang="ru-RU" sz="2400" smtClean="0">
                <a:latin typeface="Arial" charset="0"/>
              </a:rPr>
              <a:t> – достижение личностного критерия и не соответствие внешнему.</a:t>
            </a:r>
          </a:p>
          <a:p>
            <a:r>
              <a:rPr lang="ru-RU" sz="2400" b="1" smtClean="0">
                <a:latin typeface="Arial" charset="0"/>
              </a:rPr>
              <a:t>Кодировка </a:t>
            </a:r>
            <a:r>
              <a:rPr lang="en-US" sz="2400" b="1" smtClean="0">
                <a:latin typeface="Arial" charset="0"/>
              </a:rPr>
              <a:t>FACS</a:t>
            </a:r>
            <a:r>
              <a:rPr lang="ru-RU" sz="2400" smtClean="0">
                <a:latin typeface="Arial" charset="0"/>
              </a:rPr>
              <a:t> – </a:t>
            </a:r>
            <a:r>
              <a:rPr lang="ru-RU" sz="2400" smtClean="0"/>
              <a:t>12+13+14+15 (может быть 5+7+6) </a:t>
            </a:r>
          </a:p>
          <a:p>
            <a:endParaRPr lang="ru-RU" sz="280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15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Прямоугольник 26"/>
          <p:cNvSpPr>
            <a:spLocks noChangeArrowheads="1"/>
          </p:cNvSpPr>
          <p:nvPr/>
        </p:nvSpPr>
        <p:spPr bwMode="auto">
          <a:xfrm>
            <a:off x="3757613" y="398621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Segoe UI" charset="0"/>
                <a:ea typeface="Segoe UI" charset="0"/>
                <a:cs typeface="Segoe UI" charset="0"/>
              </a:rPr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65325" y="1301750"/>
            <a:ext cx="0" cy="2735263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137474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endParaRPr lang="ru-RU" altLang="ru-RU" sz="16800"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258051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Прямоугольник 17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rgbClr val="F87B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В МИМИКЕ И ХАРАКТЕРЕ ЧЕЛОВЕКА</a:t>
            </a:r>
          </a:p>
        </p:txBody>
      </p:sp>
      <p:sp>
        <p:nvSpPr>
          <p:cNvPr id="258053" name="TextBox 18"/>
          <p:cNvSpPr txBox="1">
            <a:spLocks noChangeArrowheads="1"/>
          </p:cNvSpPr>
          <p:nvPr/>
        </p:nvSpPr>
        <p:spPr bwMode="auto">
          <a:xfrm>
            <a:off x="1547813" y="1939925"/>
            <a:ext cx="292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Segoe UI Semibold" charset="0"/>
                <a:ea typeface="Segoe UI Semibold" charset="0"/>
                <a:cs typeface="Segoe UI Semibold" charset="0"/>
              </a:rPr>
              <a:t>ПРОБЛЕМЫ И ВОПРОСЫ</a:t>
            </a:r>
          </a:p>
        </p:txBody>
      </p:sp>
      <p:sp>
        <p:nvSpPr>
          <p:cNvPr id="258054" name="Прямоугольник 19"/>
          <p:cNvSpPr>
            <a:spLocks noChangeArrowheads="1"/>
          </p:cNvSpPr>
          <p:nvPr/>
        </p:nvSpPr>
        <p:spPr bwMode="auto">
          <a:xfrm>
            <a:off x="0" y="4868863"/>
            <a:ext cx="9144000" cy="369887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Тонкие и смешанные эмоции и сообщения «рулят»</a:t>
            </a:r>
          </a:p>
        </p:txBody>
      </p:sp>
      <p:sp>
        <p:nvSpPr>
          <p:cNvPr id="258055" name="Прямоугольник 1"/>
          <p:cNvSpPr>
            <a:spLocks noChangeArrowheads="1"/>
          </p:cNvSpPr>
          <p:nvPr/>
        </p:nvSpPr>
        <p:spPr bwMode="auto">
          <a:xfrm>
            <a:off x="1490663" y="2384425"/>
            <a:ext cx="66421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450"/>
              </a:spcAft>
              <a:buClr>
                <a:srgbClr val="F87B00"/>
              </a:buClr>
            </a:pPr>
            <a:r>
              <a:rPr lang="ru-RU" altLang="ru-RU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Базовые эмоции редко бывают сильно выражены. По интенсивности это чаще 1-2 балла, чем 4-5.</a:t>
            </a:r>
            <a:endParaRPr lang="ru-RU" altLang="ru-RU" b="1">
              <a:solidFill>
                <a:srgbClr val="000000"/>
              </a:solidFill>
              <a:latin typeface="Segoe UI" charset="0"/>
              <a:ea typeface="Segoe UI" charset="0"/>
              <a:cs typeface="Segoe UI" charset="0"/>
            </a:endParaRPr>
          </a:p>
          <a:p>
            <a:pPr eaLnBrk="1" hangingPunct="1">
              <a:spcAft>
                <a:spcPts val="450"/>
              </a:spcAft>
              <a:buClr>
                <a:srgbClr val="F87B00"/>
              </a:buClr>
            </a:pPr>
            <a:r>
              <a:rPr lang="ru-RU" altLang="ru-RU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Базовые эмоции редко бывают «отдельными». Чаще всего они смешаны.</a:t>
            </a:r>
            <a:endParaRPr lang="en-US" altLang="ru-RU" b="1">
              <a:solidFill>
                <a:srgbClr val="000000"/>
              </a:solidFill>
              <a:latin typeface="Segoe UI" charset="0"/>
              <a:ea typeface="Segoe UI" charset="0"/>
              <a:cs typeface="Segoe UI" charset="0"/>
            </a:endParaRPr>
          </a:p>
          <a:p>
            <a:pPr eaLnBrk="1" hangingPunct="1">
              <a:spcAft>
                <a:spcPts val="450"/>
              </a:spcAft>
              <a:buClr>
                <a:srgbClr val="F87B00"/>
              </a:buClr>
            </a:pPr>
            <a:r>
              <a:rPr lang="ru-RU" altLang="ru-RU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Проявления базовых эмоций на лице имеет свои особенности и зависят от характеристик лица и его мимики.</a:t>
            </a:r>
          </a:p>
        </p:txBody>
      </p:sp>
      <p:sp>
        <p:nvSpPr>
          <p:cNvPr id="258056" name="TextBox 2"/>
          <p:cNvSpPr txBox="1">
            <a:spLocks noChangeArrowheads="1"/>
          </p:cNvSpPr>
          <p:nvPr/>
        </p:nvSpPr>
        <p:spPr bwMode="auto">
          <a:xfrm>
            <a:off x="1017588" y="2443163"/>
            <a:ext cx="527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>
                <a:solidFill>
                  <a:srgbClr val="D9D9D9"/>
                </a:solidFill>
                <a:latin typeface="Segoe UI Semibold" charset="0"/>
                <a:ea typeface="Segoe UI Semibold" charset="0"/>
                <a:cs typeface="Segoe UI Semibold" charset="0"/>
                <a:sym typeface="Wingdings" charset="2"/>
              </a:rPr>
              <a:t></a:t>
            </a:r>
            <a:endParaRPr lang="ru-RU" altLang="ru-RU" sz="3000">
              <a:solidFill>
                <a:srgbClr val="D9D9D9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258057" name="Прямоугольник 3"/>
          <p:cNvSpPr>
            <a:spLocks noChangeArrowheads="1"/>
          </p:cNvSpPr>
          <p:nvPr/>
        </p:nvSpPr>
        <p:spPr bwMode="auto">
          <a:xfrm>
            <a:off x="1006475" y="3043238"/>
            <a:ext cx="527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>
                <a:solidFill>
                  <a:srgbClr val="D9D9D9"/>
                </a:solidFill>
                <a:latin typeface="Segoe UI Semibold" charset="0"/>
                <a:ea typeface="Segoe UI Semibold" charset="0"/>
                <a:cs typeface="Segoe UI Semibold" charset="0"/>
                <a:sym typeface="Wingdings" charset="2"/>
              </a:rPr>
              <a:t></a:t>
            </a:r>
            <a:endParaRPr lang="ru-RU" altLang="ru-RU" sz="3000">
              <a:solidFill>
                <a:srgbClr val="D9D9D9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258058" name="Прямоугольник 4"/>
          <p:cNvSpPr>
            <a:spLocks noChangeArrowheads="1"/>
          </p:cNvSpPr>
          <p:nvPr/>
        </p:nvSpPr>
        <p:spPr bwMode="auto">
          <a:xfrm>
            <a:off x="1006475" y="3700463"/>
            <a:ext cx="527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>
                <a:solidFill>
                  <a:srgbClr val="D9D9D9"/>
                </a:solidFill>
                <a:latin typeface="Segoe UI Semibold" charset="0"/>
                <a:ea typeface="Segoe UI Semibold" charset="0"/>
                <a:cs typeface="Segoe UI Semibold" charset="0"/>
                <a:sym typeface="Wingdings" charset="2"/>
              </a:rPr>
              <a:t></a:t>
            </a:r>
            <a:endParaRPr lang="ru-RU" altLang="ru-RU" sz="3000">
              <a:solidFill>
                <a:srgbClr val="D9D9D9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Прямоугольник 4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210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FACEREADER</a:t>
            </a:r>
            <a:endParaRPr lang="ru-RU" altLang="ru-RU" sz="2100">
              <a:solidFill>
                <a:schemeClr val="bg1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pic>
        <p:nvPicPr>
          <p:cNvPr id="260098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099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276350"/>
            <a:ext cx="735647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Прямоугольник 4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ГОЛОС</a:t>
            </a:r>
          </a:p>
        </p:txBody>
      </p:sp>
      <p:pic>
        <p:nvPicPr>
          <p:cNvPr id="262146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7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1443038"/>
            <a:ext cx="4862512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8" name="TextBox 2"/>
          <p:cNvSpPr txBox="1">
            <a:spLocks noChangeArrowheads="1"/>
          </p:cNvSpPr>
          <p:nvPr/>
        </p:nvSpPr>
        <p:spPr bwMode="auto">
          <a:xfrm>
            <a:off x="522288" y="2308225"/>
            <a:ext cx="27352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700"/>
              <a:t>Безопасность</a:t>
            </a:r>
          </a:p>
          <a:p>
            <a:pPr eaLnBrk="1" hangingPunct="1"/>
            <a:r>
              <a:rPr lang="ru-RU" altLang="ru-RU" sz="2700"/>
              <a:t>Лидерство</a:t>
            </a:r>
          </a:p>
          <a:p>
            <a:pPr eaLnBrk="1" hangingPunct="1"/>
            <a:r>
              <a:rPr lang="ru-RU" altLang="ru-RU" sz="2700"/>
              <a:t>Эмоции</a:t>
            </a:r>
          </a:p>
          <a:p>
            <a:pPr eaLnBrk="1" hangingPunct="1"/>
            <a:r>
              <a:rPr lang="ru-RU" altLang="ru-RU" sz="2700"/>
              <a:t>Статус</a:t>
            </a:r>
          </a:p>
          <a:p>
            <a:pPr eaLnBrk="1" hangingPunct="1"/>
            <a:r>
              <a:rPr lang="ru-RU" altLang="ru-RU" sz="2700"/>
              <a:t>Настроение</a:t>
            </a:r>
          </a:p>
          <a:p>
            <a:pPr eaLnBrk="1" hangingPunct="1"/>
            <a:r>
              <a:rPr lang="ru-RU" altLang="ru-RU" sz="2700"/>
              <a:t>Отношение</a:t>
            </a:r>
          </a:p>
          <a:p>
            <a:pPr eaLnBrk="1" hangingPunct="1"/>
            <a:r>
              <a:rPr lang="ru-RU" altLang="ru-RU" sz="2700"/>
              <a:t>Правда и обман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1186" name="Заголовок 1"/>
          <p:cNvSpPr txBox="1">
            <a:spLocks/>
          </p:cNvSpPr>
          <p:nvPr/>
        </p:nvSpPr>
        <p:spPr bwMode="auto">
          <a:xfrm>
            <a:off x="0" y="147638"/>
            <a:ext cx="91440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11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21189" name="Picture 2" descr="http://profiling-webinar.ru/images/002/221/614/2221614/360x/%D0%A7%D0%B0%D0%BA_%D0%BD%D0%BE%D1%80%D1%80%D0%B8%D1%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55738"/>
            <a:ext cx="323532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Прямоугольник 6"/>
          <p:cNvSpPr>
            <a:spLocks noChangeArrowheads="1"/>
          </p:cNvSpPr>
          <p:nvPr/>
        </p:nvSpPr>
        <p:spPr bwMode="auto">
          <a:xfrm>
            <a:off x="3563938" y="1905000"/>
            <a:ext cx="52292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292929"/>
                </a:solidFill>
                <a:latin typeface="Open Sans" charset="0"/>
              </a:rPr>
              <a:t>Эмоции в мимике лица и характере.</a:t>
            </a:r>
            <a:endParaRPr lang="ru-RU" altLang="ru-RU">
              <a:solidFill>
                <a:srgbClr val="292929"/>
              </a:solidFill>
              <a:latin typeface="Open Sans" charset="0"/>
            </a:endParaRPr>
          </a:p>
          <a:p>
            <a:pPr eaLnBrk="1" hangingPunct="1"/>
            <a:r>
              <a:rPr lang="ru-RU" altLang="ru-RU" b="1">
                <a:solidFill>
                  <a:srgbClr val="292929"/>
                </a:solidFill>
                <a:latin typeface="Open Sans" charset="0"/>
              </a:rPr>
              <a:t>Как правильно трактовать смешанные, поверхностные и двойственные эмоции и выражения лица?</a:t>
            </a:r>
            <a:r>
              <a:rPr lang="ru-RU" altLang="ru-RU">
                <a:solidFill>
                  <a:srgbClr val="292929"/>
                </a:solidFill>
                <a:latin typeface="Open Sans" charset="0"/>
              </a:rPr>
              <a:t> </a:t>
            </a:r>
            <a:endParaRPr lang="en-US" altLang="ru-RU">
              <a:solidFill>
                <a:srgbClr val="292929"/>
              </a:solidFill>
              <a:latin typeface="Open Sans" charset="0"/>
            </a:endParaRPr>
          </a:p>
          <a:p>
            <a:pPr eaLnBrk="1" hangingPunct="1"/>
            <a:endParaRPr lang="ru-RU" altLang="ru-RU">
              <a:solidFill>
                <a:srgbClr val="292929"/>
              </a:solidFill>
              <a:latin typeface="Open Sans" charset="0"/>
            </a:endParaRPr>
          </a:p>
          <a:p>
            <a:pPr eaLnBrk="1" hangingPunct="1"/>
            <a:r>
              <a:rPr lang="ru-RU" altLang="ru-RU">
                <a:solidFill>
                  <a:srgbClr val="292929"/>
                </a:solidFill>
                <a:latin typeface="Open Sans" charset="0"/>
              </a:rPr>
              <a:t>Новые данные об эмоциях, мимики лица и их значениях. Эмоции и их отражение в лице и характере.  Вы до сих пор думаете, что базовых эмоций 7? Если да, то вы живете в прошлом веке!</a:t>
            </a:r>
            <a:endParaRPr lang="en-US" altLang="ru-RU">
              <a:solidFill>
                <a:srgbClr val="292929"/>
              </a:solidFill>
              <a:latin typeface="Open Sans" charset="0"/>
            </a:endParaRPr>
          </a:p>
          <a:p>
            <a:pPr eaLnBrk="1" hangingPunct="1"/>
            <a:endParaRPr lang="ru-RU" altLang="ru-RU">
              <a:solidFill>
                <a:srgbClr val="292929"/>
              </a:solidFill>
              <a:latin typeface="Open Sans" charset="0"/>
            </a:endParaRPr>
          </a:p>
          <a:p>
            <a:pPr eaLnBrk="1" hangingPunct="1"/>
            <a:r>
              <a:rPr lang="ru-RU" altLang="ru-RU" b="1">
                <a:solidFill>
                  <a:srgbClr val="292929"/>
                </a:solidFill>
                <a:latin typeface="Open Sans" charset="0"/>
              </a:rPr>
              <a:t>Тонкая палитра эмоций. 18 базовых эмоций и их выражение на лице.</a:t>
            </a:r>
            <a:endParaRPr lang="ru-RU" altLang="ru-RU">
              <a:solidFill>
                <a:srgbClr val="292929"/>
              </a:solidFill>
              <a:latin typeface="Open Sans" charset="0"/>
            </a:endParaRPr>
          </a:p>
          <a:p>
            <a:pPr eaLnBrk="1" hangingPunct="1"/>
            <a:r>
              <a:rPr lang="ru-RU" altLang="ru-RU">
                <a:solidFill>
                  <a:srgbClr val="292929"/>
                </a:solidFill>
                <a:latin typeface="Open Sans" charset="0"/>
              </a:rPr>
              <a:t>Эмоциональные коктейли и принципы мимического смешения эмоций и выражений лица.</a:t>
            </a:r>
          </a:p>
        </p:txBody>
      </p:sp>
      <p:sp>
        <p:nvSpPr>
          <p:cNvPr id="221191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Прямоугольник 4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ПРОФАЙЛИНГ. АНАЛИЗ ГОЛОСА</a:t>
            </a:r>
          </a:p>
        </p:txBody>
      </p:sp>
      <p:pic>
        <p:nvPicPr>
          <p:cNvPr id="264194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5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6375"/>
            <a:ext cx="53149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6" name="TextBox 2"/>
          <p:cNvSpPr txBox="1">
            <a:spLocks noChangeArrowheads="1"/>
          </p:cNvSpPr>
          <p:nvPr/>
        </p:nvSpPr>
        <p:spPr bwMode="auto">
          <a:xfrm>
            <a:off x="6046788" y="2943225"/>
            <a:ext cx="2730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/>
              <a:t>Анализ голоса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Прямоугольник 4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ПРОФАЙЛИНГ. АНАЛИЗ ГОЛОСА</a:t>
            </a:r>
          </a:p>
        </p:txBody>
      </p:sp>
      <p:pic>
        <p:nvPicPr>
          <p:cNvPr id="266242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3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5088"/>
            <a:ext cx="55086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4" name="TextBox 2"/>
          <p:cNvSpPr txBox="1">
            <a:spLocks noChangeArrowheads="1"/>
          </p:cNvSpPr>
          <p:nvPr/>
        </p:nvSpPr>
        <p:spPr bwMode="auto">
          <a:xfrm>
            <a:off x="5754688" y="2673350"/>
            <a:ext cx="34417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100"/>
              <a:t>Эмоциональный профиль </a:t>
            </a:r>
          </a:p>
          <a:p>
            <a:pPr eaLnBrk="1" hangingPunct="1"/>
            <a:r>
              <a:rPr lang="ru-RU" altLang="ru-RU" sz="2100"/>
              <a:t>«бриллиант»</a:t>
            </a:r>
          </a:p>
        </p:txBody>
      </p:sp>
      <p:sp>
        <p:nvSpPr>
          <p:cNvPr id="266245" name="TextBox 5"/>
          <p:cNvSpPr txBox="1">
            <a:spLocks noChangeArrowheads="1"/>
          </p:cNvSpPr>
          <p:nvPr/>
        </p:nvSpPr>
        <p:spPr bwMode="auto">
          <a:xfrm>
            <a:off x="5762625" y="2119313"/>
            <a:ext cx="27289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/>
              <a:t>Анализ голоса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Прямоугольник 4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ПРОФАЙЛИНГ. АНАЛИЗ ГОЛОСА</a:t>
            </a:r>
          </a:p>
        </p:txBody>
      </p:sp>
      <p:pic>
        <p:nvPicPr>
          <p:cNvPr id="268290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1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371600"/>
            <a:ext cx="5491163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2" name="TextBox 7"/>
          <p:cNvSpPr txBox="1">
            <a:spLocks noChangeArrowheads="1"/>
          </p:cNvSpPr>
          <p:nvPr/>
        </p:nvSpPr>
        <p:spPr bwMode="auto">
          <a:xfrm>
            <a:off x="6046788" y="2943225"/>
            <a:ext cx="2730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/>
              <a:t>Анализ голоса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Прямоугольник 4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ПРОФАЙЛИНГ. АНАЛИЗ ГОЛОСА И ЛИЦА</a:t>
            </a:r>
          </a:p>
        </p:txBody>
      </p:sp>
      <p:pic>
        <p:nvPicPr>
          <p:cNvPr id="270338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39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430338"/>
            <a:ext cx="8621712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268288"/>
            <a:ext cx="8572528" cy="139858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/>
              <a:t>– система обратной связи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476597" y="3252241"/>
          <a:ext cx="8310245" cy="214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1205"/>
                <a:gridCol w="116840"/>
                <a:gridCol w="1862483"/>
                <a:gridCol w="194917"/>
                <a:gridCol w="1805347"/>
                <a:gridCol w="252053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Соответствует</a:t>
                      </a:r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совсем соответствует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Совсем не соответствует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может</a:t>
                      </a:r>
                      <a:r>
                        <a:rPr lang="ru-RU" baseline="0" dirty="0" smtClean="0"/>
                        <a:t> соответствовать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Эмоции</a:t>
                      </a:r>
                      <a:endParaRPr lang="ru-RU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РАДОСТЬ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ОТВРАЩЕНИЕ</a:t>
                      </a:r>
                      <a:endParaRPr lang="ru-RU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УДИВЛЕНИЕ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ПЕЧАЛЬ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 gridSpan="2" vMerge="1">
                  <a:txBody>
                    <a:bodyPr/>
                    <a:lstStyle/>
                    <a:p>
                      <a:pPr algn="ctr"/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ПРЕЗРЕНИЕ</a:t>
                      </a:r>
                      <a:endParaRPr lang="ru-RU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ГНЕВ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СТРАХ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472" y="1928802"/>
            <a:ext cx="821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Критерий</a:t>
            </a:r>
            <a:r>
              <a:rPr lang="ru-RU" sz="3200" dirty="0" smtClean="0"/>
              <a:t> </a:t>
            </a:r>
          </a:p>
          <a:p>
            <a:pPr algn="ctr"/>
            <a:r>
              <a:rPr lang="ru-RU" sz="2400" dirty="0" smtClean="0"/>
              <a:t>стандарты и нормы, на которые мы опираемся  при вынесении суждений и принятия решений.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36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60648"/>
            <a:ext cx="7128792" cy="62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6632"/>
            <a:ext cx="802011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5440238" cy="58150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35774" y="69495"/>
            <a:ext cx="31577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Перед вами выпускная фотография Международного Общества исследования эмоций в Гарварде в 1985 году! Все эти молодые люди еще совсем недавно были студентами и только начали свой научный путь. Удивительно, но все они без исключения – эти 61 человек, станут всемирно известными учеными в области </a:t>
            </a:r>
            <a:r>
              <a:rPr lang="ru-RU" dirty="0" err="1"/>
              <a:t>нейронаук</a:t>
            </a:r>
            <a:r>
              <a:rPr lang="ru-RU" dirty="0"/>
              <a:t> и </a:t>
            </a:r>
            <a:r>
              <a:rPr lang="ru-RU" dirty="0" err="1"/>
              <a:t>эмоций!Перед</a:t>
            </a:r>
            <a:r>
              <a:rPr lang="ru-RU" dirty="0"/>
              <a:t> вами среди прочих: Пол </a:t>
            </a:r>
            <a:r>
              <a:rPr lang="ru-RU" dirty="0" err="1"/>
              <a:t>Экман</a:t>
            </a:r>
            <a:r>
              <a:rPr lang="ru-RU" dirty="0"/>
              <a:t>, Роберт </a:t>
            </a:r>
            <a:r>
              <a:rPr lang="ru-RU" dirty="0" err="1"/>
              <a:t>Плутчик</a:t>
            </a:r>
            <a:r>
              <a:rPr lang="ru-RU" dirty="0"/>
              <a:t>, Кэрол </a:t>
            </a:r>
            <a:r>
              <a:rPr lang="ru-RU" dirty="0" err="1"/>
              <a:t>Изард</a:t>
            </a:r>
            <a:r>
              <a:rPr lang="ru-RU" dirty="0"/>
              <a:t>, </a:t>
            </a:r>
            <a:r>
              <a:rPr lang="ru-RU" dirty="0" err="1"/>
              <a:t>Яак</a:t>
            </a:r>
            <a:r>
              <a:rPr lang="ru-RU" dirty="0"/>
              <a:t> </a:t>
            </a:r>
            <a:r>
              <a:rPr lang="ru-RU" dirty="0" err="1"/>
              <a:t>Панксепп</a:t>
            </a:r>
            <a:r>
              <a:rPr lang="ru-RU" dirty="0"/>
              <a:t>, Ричард </a:t>
            </a:r>
            <a:r>
              <a:rPr lang="ru-RU" dirty="0" err="1"/>
              <a:t>Лазарус</a:t>
            </a:r>
            <a:r>
              <a:rPr lang="ru-RU" dirty="0"/>
              <a:t>, Джон </a:t>
            </a:r>
            <a:r>
              <a:rPr lang="ru-RU" dirty="0" err="1"/>
              <a:t>Готтман</a:t>
            </a:r>
            <a:r>
              <a:rPr lang="ru-RU" dirty="0"/>
              <a:t>, Роберт </a:t>
            </a:r>
            <a:r>
              <a:rPr lang="ru-RU" dirty="0" err="1"/>
              <a:t>Левенсон</a:t>
            </a:r>
            <a:r>
              <a:rPr lang="ru-RU" dirty="0"/>
              <a:t>, Клаус </a:t>
            </a:r>
            <a:r>
              <a:rPr lang="ru-RU" dirty="0" err="1"/>
              <a:t>Шерер</a:t>
            </a:r>
            <a:r>
              <a:rPr lang="ru-RU" dirty="0"/>
              <a:t> и др. на одном фото!</a:t>
            </a:r>
          </a:p>
        </p:txBody>
      </p:sp>
    </p:spTree>
    <p:extLst>
      <p:ext uri="{BB962C8B-B14F-4D97-AF65-F5344CB8AC3E}">
        <p14:creationId xmlns:p14="http://schemas.microsoft.com/office/powerpoint/2010/main" val="12140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8784976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ТЕОРИЯ ЭМОЦИЙ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Роберта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Плутчика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3888432" cy="38884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5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49530"/>
            <a:ext cx="9037320" cy="67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9378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937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93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1189038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/>
              <a:t>Распознавание лица</a:t>
            </a:r>
            <a:endParaRPr lang="ru-RU" altLang="ru-RU" sz="1200" b="1"/>
          </a:p>
        </p:txBody>
      </p:sp>
      <p:sp>
        <p:nvSpPr>
          <p:cNvPr id="22938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838" y="2133600"/>
            <a:ext cx="8229600" cy="2286000"/>
          </a:xfrm>
        </p:spPr>
        <p:txBody>
          <a:bodyPr/>
          <a:lstStyle/>
          <a:p>
            <a:pPr eaLnBrk="1" hangingPunct="1"/>
            <a:r>
              <a:rPr lang="ru-RU" altLang="ru-RU" sz="2600" dirty="0"/>
              <a:t>Лицо как главный </a:t>
            </a:r>
            <a:r>
              <a:rPr lang="ru-RU" altLang="ru-RU" sz="2600" dirty="0" smtClean="0"/>
              <a:t>объект при общении</a:t>
            </a:r>
            <a:endParaRPr lang="ru-RU" altLang="ru-RU" sz="2600" dirty="0"/>
          </a:p>
          <a:p>
            <a:pPr eaLnBrk="1" hangingPunct="1"/>
            <a:r>
              <a:rPr lang="ru-RU" altLang="ru-RU" sz="2600" dirty="0"/>
              <a:t>Лицо и пол</a:t>
            </a:r>
          </a:p>
          <a:p>
            <a:pPr eaLnBrk="1" hangingPunct="1"/>
            <a:r>
              <a:rPr lang="ru-RU" altLang="ru-RU" sz="2600" dirty="0"/>
              <a:t>Лицо и возраст</a:t>
            </a:r>
          </a:p>
          <a:p>
            <a:pPr eaLnBrk="1" hangingPunct="1"/>
            <a:r>
              <a:rPr lang="ru-RU" altLang="ru-RU" sz="2600" dirty="0" smtClean="0"/>
              <a:t>Лицо и национальность</a:t>
            </a:r>
            <a:endParaRPr lang="ru-RU" altLang="ru-RU" sz="2600" dirty="0"/>
          </a:p>
          <a:p>
            <a:pPr eaLnBrk="1" hangingPunct="1"/>
            <a:r>
              <a:rPr lang="ru-RU" altLang="ru-RU" sz="2600" dirty="0" smtClean="0"/>
              <a:t>Характерные признаки </a:t>
            </a:r>
            <a:r>
              <a:rPr lang="ru-RU" altLang="ru-RU" sz="2600" dirty="0"/>
              <a:t>лица</a:t>
            </a:r>
          </a:p>
          <a:p>
            <a:pPr eaLnBrk="1" hangingPunct="1"/>
            <a:r>
              <a:rPr lang="ru-RU" altLang="ru-RU" sz="2600" dirty="0"/>
              <a:t>Пропорции лица</a:t>
            </a:r>
          </a:p>
        </p:txBody>
      </p:sp>
      <p:sp>
        <p:nvSpPr>
          <p:cNvPr id="22938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0" cy="748680"/>
          </a:xfrm>
        </p:spPr>
        <p:txBody>
          <a:bodyPr>
            <a:noAutofit/>
          </a:bodyPr>
          <a:lstStyle/>
          <a:p>
            <a:pPr marL="484188" indent="-484188"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Шесть постулатов теории эмоций Р.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Плутчика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8208912" cy="4464496"/>
          </a:xfrm>
        </p:spPr>
        <p:txBody>
          <a:bodyPr>
            <a:normAutofit fontScale="62500" lnSpcReduction="20000"/>
          </a:bodyPr>
          <a:lstStyle/>
          <a:p>
            <a:pPr marL="64008" indent="0" algn="l">
              <a:buNone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	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это механизмы коммуникации и выживания, основанные на эволюционной адаптации. </a:t>
            </a:r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 algn="l">
              <a:buNone/>
            </a:pPr>
            <a:endParaRPr lang="ru-RU" sz="11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 algn="l">
              <a:buNone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оммуникация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происходит за счет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восьми базисных адаптивных реакций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, являющихся прототипами восьми базисных эмоций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717550" lvl="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ИНКОРПОРАЦИЯ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(принятие благоприятных раздражителей внутрь)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755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РАЗРУШЕНИЕ.</a:t>
            </a:r>
          </a:p>
          <a:p>
            <a:pPr marL="717550" lvl="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ОТВЕРЖЕНИЕ. </a:t>
            </a:r>
          </a:p>
          <a:p>
            <a:pPr marL="71755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ВОСПРОИЗВОДСТВО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(репродуктивное поведение)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755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 . </a:t>
            </a:r>
          </a:p>
          <a:p>
            <a:pPr marL="71755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ОРИЕНТАЦИЯ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(поведенческая реакция на контакт с неизвестным)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7550" lvl="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ПРОТЕКЦИЯ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(избегание опасности или вреда)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717550" indent="-358775" algn="l">
              <a:tabLst>
                <a:tab pos="625475" algn="l"/>
              </a:tabLst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РЕИНТЕГРАЦИЯ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(поведенческая реакция на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потерю важного). </a:t>
            </a:r>
          </a:p>
          <a:p>
            <a:pPr marL="717550" indent="-358775" algn="l">
              <a:tabLst>
                <a:tab pos="625475" algn="l"/>
              </a:tabLst>
            </a:pPr>
            <a:endParaRPr lang="ru-RU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l">
              <a:buNone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имеют генетическую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основу.</a:t>
            </a:r>
          </a:p>
        </p:txBody>
      </p:sp>
    </p:spTree>
    <p:extLst>
      <p:ext uri="{BB962C8B-B14F-4D97-AF65-F5344CB8AC3E}">
        <p14:creationId xmlns:p14="http://schemas.microsoft.com/office/powerpoint/2010/main" val="5195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1473200"/>
          </a:xfrm>
        </p:spPr>
        <p:txBody>
          <a:bodyPr>
            <a:normAutofit fontScale="85000" lnSpcReduction="20000"/>
          </a:bodyPr>
          <a:lstStyle/>
          <a:p>
            <a:pPr marL="64008" indent="0" algn="l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	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Эмоции — это гипотетические построения, основанные на очевидных явлениях различных классов. Гипотетические модели приведены в (таблице 1).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251520" y="1844825"/>
          <a:ext cx="8712968" cy="4989902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2059569"/>
                <a:gridCol w="1706206"/>
                <a:gridCol w="1476774"/>
                <a:gridCol w="1772129"/>
                <a:gridCol w="1698290"/>
              </a:tblGrid>
              <a:tr h="494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Стимульное событие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Подразумеваемая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когниция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Переживание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Поведение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Эффект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562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Потенциальный партнер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«Обладать»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Радость, экстаз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Ухаживание спаривание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Воспроизводство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494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Препятствие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«Враг»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Гнев, ярость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Нападение, кусание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Разрушение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562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Отвратительный объект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«Отрава»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Отвращение, ненависть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Извержение, отталкивание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Отвержение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562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Член группы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«Друг»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Принятие, доверие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Ухаживание, содействие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Аффиляция, присоединение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494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Новая территория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«Что там?»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Ожидание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Прогнозирование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Обследование, организация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Исследование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562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Неожиданный новый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«Что это?»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Удивление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Остановка, тревога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Ориентация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290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Угроза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«Опасность»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Страх, ужас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Бегство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Самосохранение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874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Потеря значимого индивида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«Заброшенность»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Печаль, горе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Призыв к помощи и воссоединению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Реинтеграция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0" cy="648072"/>
          </a:xfrm>
        </p:spPr>
        <p:txBody>
          <a:bodyPr>
            <a:noAutofit/>
          </a:bodyPr>
          <a:lstStyle/>
          <a:p>
            <a:pPr marL="484188" indent="-484188"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Шесть постулатов теории эмоций Р.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Плутчика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51520" y="875679"/>
            <a:ext cx="8640960" cy="4573313"/>
          </a:xfrm>
        </p:spPr>
        <p:txBody>
          <a:bodyPr>
            <a:normAutofit/>
          </a:bodyPr>
          <a:lstStyle/>
          <a:p>
            <a:pPr marL="64008" indent="0" algn="l">
              <a:buNone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Эмоции — это цепи событий со стабилизирующими обратными связями, которые поддерживают поведенческий гомеостаз. </a:t>
            </a:r>
          </a:p>
          <a:p>
            <a:pPr marL="64008" indent="0" algn="l">
              <a:buNone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Отношения между эмоциями могут быть представлены в виде трехмерной структурной модели. </a:t>
            </a:r>
            <a:endPara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7063" indent="449263" algn="l">
              <a:buNone/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Вертикальный вектор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отражает</a:t>
            </a:r>
          </a:p>
          <a:p>
            <a:pPr marL="627063" indent="449263" algn="l">
              <a:buNone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интенсивность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эмоций, </a:t>
            </a:r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27063" indent="449263" algn="l">
              <a:buNone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слева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право вектор сходства, </a:t>
            </a:r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27063" indent="449263" algn="l">
              <a:buNone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ось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спереди на зад характеризует </a:t>
            </a:r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27063" indent="449263" algn="l">
              <a:buNone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полярность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противоположных эмоций. </a:t>
            </a:r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27063" indent="-539750" algn="l">
              <a:buNone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Некоторые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эмоции являются первичными, </a:t>
            </a:r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27063" indent="-539750" algn="l">
              <a:buNone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другие 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производными или смешанными.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 algn="l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 algn="l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 algn="l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3096344" cy="287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0" cy="648072"/>
          </a:xfrm>
        </p:spPr>
        <p:txBody>
          <a:bodyPr>
            <a:noAutofit/>
          </a:bodyPr>
          <a:lstStyle/>
          <a:p>
            <a:pPr marL="484188" indent="-484188"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Шесть постулатов теории эмоций Р.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Плутчика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712968" cy="936104"/>
          </a:xfrm>
        </p:spPr>
        <p:txBody>
          <a:bodyPr>
            <a:normAutofit/>
          </a:bodyPr>
          <a:lstStyle/>
          <a:p>
            <a:pPr marL="64008" indent="0" algn="l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	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соотносятся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определенными чертами характера.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Классификация эмоций).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251520" y="1556792"/>
          <a:ext cx="8856985" cy="5141199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548277"/>
                <a:gridCol w="1259002"/>
                <a:gridCol w="1468835"/>
                <a:gridCol w="1398890"/>
                <a:gridCol w="1328946"/>
                <a:gridCol w="185303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Биологические регулятивные процессы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Поведение экспрессия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Адаптивная функция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Субъективные состояния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Черты характера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Диагнозы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632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Глотание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Еда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Инкорпорация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Принятие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Доверчивый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Истерия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(ИСТЕРИОД)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556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Приближение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Атака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Разрушение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Гнев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Скандальный, сварливый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Агрессивность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(ЭПИЛЕПТОИД)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360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Выброс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Извержение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Отвержение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Отвращение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Враждебный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Паранойя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(ПАРАНОЯЛ)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Объединение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Спаривание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Воспроизводство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Радость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Дружелюбный, общительный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Маниакальность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(ЭМОТИВ)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Начало действий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Разведка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Исследование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Ожидание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Любопытный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Навязчивость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(ШИЗОИД)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Остановка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Замирание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Ориентирование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Удивление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Импульсивный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Неустойчивость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(ГИПЕРТИМ)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Избегание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Бегство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Самосохранение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Страх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Робкий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Пассивность, тревожность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Разделение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Сигнал дистресса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Воссоединение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Печаль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Унылый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Депрессивный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0" cy="648072"/>
          </a:xfrm>
        </p:spPr>
        <p:txBody>
          <a:bodyPr>
            <a:noAutofit/>
          </a:bodyPr>
          <a:lstStyle/>
          <a:p>
            <a:pPr marL="484188" indent="-484188"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Шесть постулатов теории эмоций Р.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Плутчика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892696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Теоретическая модель механизмов защиты 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Р.Плутчик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соавторстве с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Г.Келлерманом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Х.Контом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16024" y="1196752"/>
            <a:ext cx="8820472" cy="4464496"/>
          </a:xfrm>
        </p:spPr>
        <p:txBody>
          <a:bodyPr>
            <a:noAutofit/>
          </a:bodyPr>
          <a:lstStyle/>
          <a:p>
            <a:pPr marL="64008" indent="0" algn="l"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Структурная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модель эмоций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основа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построения теоретической модели защиты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marL="64008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ПОСТУЛАТЫ МОДЕЛИ ЗАЩИТЫ:</a:t>
            </a:r>
          </a:p>
          <a:p>
            <a:pPr marL="358775" lvl="0" indent="-358775" algn="l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Специфические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защиты образуются для </a:t>
            </a:r>
            <a:r>
              <a:rPr lang="ru-RU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совладания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 специфическими эмоциями.</a:t>
            </a:r>
          </a:p>
          <a:p>
            <a:pPr marL="358775" lvl="0" indent="-358775" algn="l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Существует восемь основных механизмов защиты, которые развиваются для </a:t>
            </a:r>
            <a:r>
              <a:rPr lang="ru-RU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совладания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 восемью основными эмоциями.</a:t>
            </a:r>
          </a:p>
          <a:p>
            <a:pPr marL="358775" lvl="0" indent="-358775" algn="l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Восемь основных защитных механизмов обладают свойствами как сходства так и полярности.</a:t>
            </a:r>
          </a:p>
          <a:p>
            <a:pPr marL="358775" lvl="0" indent="-358775" algn="l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Определенные типы личностных диагнозов имеют в своей основе характерные защитные стили.</a:t>
            </a:r>
          </a:p>
          <a:p>
            <a:pPr marL="358775" lvl="0" indent="-358775" algn="l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Индивид может использовать любую комбинацию механизмов защиты.</a:t>
            </a:r>
          </a:p>
          <a:p>
            <a:pPr marL="64008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2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604448" cy="1108720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«Психодиагностическая система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Келлермана-Плутчика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8640960" cy="4176464"/>
          </a:xfrm>
        </p:spPr>
        <p:txBody>
          <a:bodyPr>
            <a:normAutofit/>
          </a:bodyPr>
          <a:lstStyle/>
          <a:p>
            <a:pPr marL="64008" indent="0" algn="l">
              <a:buNone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каждой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личности существует 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диспозиция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определенному психическому расстройству. </a:t>
            </a: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4008" indent="0" algn="l">
              <a:buNone/>
            </a:pP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4008" indent="0" algn="l">
              <a:buNone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Механизм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психологической защиты, играет роль регулятора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внутриличностного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баланса, за счет гашения доминирующей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эмоции. 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013176"/>
            <a:ext cx="8532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Диспозиция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[от лат.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расположение] </a:t>
            </a:r>
            <a:endParaRPr lang="ru-RU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достаточно устойчивая предрасположенность личности к определенному характеру и четкой последовательности поведенческих актов. </a:t>
            </a:r>
          </a:p>
        </p:txBody>
      </p:sp>
    </p:spTree>
    <p:extLst>
      <p:ext uri="{BB962C8B-B14F-4D97-AF65-F5344CB8AC3E}">
        <p14:creationId xmlns:p14="http://schemas.microsoft.com/office/powerpoint/2010/main" val="8076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634629" cy="588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30213" y="188913"/>
            <a:ext cx="8713787" cy="647700"/>
          </a:xfrm>
        </p:spPr>
        <p:txBody>
          <a:bodyPr>
            <a:normAutofit/>
          </a:bodyPr>
          <a:lstStyle/>
          <a:p>
            <a:pPr marL="0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диспозиций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Келлерману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Плутчику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821897" cy="536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37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Куб </a:t>
            </a:r>
            <a:r>
              <a:rPr lang="ru-RU" altLang="ru-RU" sz="3500" b="1" dirty="0" err="1" smtClean="0"/>
              <a:t>Левхейма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" y="692696"/>
            <a:ext cx="8609428" cy="58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Куб </a:t>
            </a:r>
            <a:r>
              <a:rPr lang="ru-RU" altLang="ru-RU" sz="3500" b="1" dirty="0" err="1" smtClean="0"/>
              <a:t>Левхейма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57200" y="2217261"/>
          <a:ext cx="8229600" cy="329184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effectLst/>
                        </a:rPr>
                        <a:t>Основные эмоции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effectLst/>
                        </a:rPr>
                        <a:t>Серотонин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effectLst/>
                        </a:rPr>
                        <a:t>Дофамин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effectLst/>
                        </a:rPr>
                        <a:t>Норадреналин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Стыд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</a:rPr>
                        <a:t>Тоска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Страх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Гнев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Отвращение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Удивление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Радость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Возбуждение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11" y="50090"/>
            <a:ext cx="1659240" cy="21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3234" name="Заголовок 1"/>
          <p:cNvSpPr txBox="1">
            <a:spLocks/>
          </p:cNvSpPr>
          <p:nvPr/>
        </p:nvSpPr>
        <p:spPr bwMode="auto">
          <a:xfrm>
            <a:off x="0" y="11271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323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32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1039813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b="1"/>
              <a:t>Сигналы лица</a:t>
            </a:r>
          </a:p>
        </p:txBody>
      </p:sp>
      <p:sp>
        <p:nvSpPr>
          <p:cNvPr id="22323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8613" y="1820863"/>
            <a:ext cx="8229600" cy="1785937"/>
          </a:xfrm>
        </p:spPr>
        <p:txBody>
          <a:bodyPr/>
          <a:lstStyle/>
          <a:p>
            <a:pPr eaLnBrk="1" hangingPunct="1"/>
            <a:r>
              <a:rPr lang="ru-RU" altLang="ru-RU"/>
              <a:t>Статичные сигналы</a:t>
            </a:r>
          </a:p>
          <a:p>
            <a:pPr eaLnBrk="1" hangingPunct="1"/>
            <a:r>
              <a:rPr lang="ru-RU" altLang="ru-RU"/>
              <a:t>Медленные сигналы</a:t>
            </a:r>
          </a:p>
          <a:p>
            <a:pPr eaLnBrk="1" hangingPunct="1"/>
            <a:r>
              <a:rPr lang="ru-RU" altLang="ru-RU"/>
              <a:t>Быстрые сигналы</a:t>
            </a:r>
          </a:p>
        </p:txBody>
      </p:sp>
      <p:sp>
        <p:nvSpPr>
          <p:cNvPr id="2232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3548063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b="1"/>
              <a:t>Быстрые сигналы лица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14400" y="4229100"/>
            <a:ext cx="8229600" cy="2401888"/>
          </a:xfrm>
          <a:prstGeom prst="rect">
            <a:avLst/>
          </a:prstGeom>
        </p:spPr>
        <p:txBody>
          <a:bodyPr>
            <a:normAutofit/>
          </a:bodyPr>
          <a:lstStyle>
            <a:lvl1pPr marL="520700" indent="-4572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7375E"/>
              </a:buClr>
              <a:buSzPct val="80000"/>
              <a:buFont typeface="Wingdings" charset="2"/>
              <a:buChar char="q"/>
            </a:pPr>
            <a:r>
              <a:rPr lang="ru-RU" altLang="ru-RU" sz="3000">
                <a:latin typeface="Calibri" charset="0"/>
              </a:rPr>
              <a:t>Эмблемы лица + (знаки речи)</a:t>
            </a:r>
          </a:p>
          <a:p>
            <a:pPr eaLnBrk="1" hangingPunct="1">
              <a:spcBef>
                <a:spcPct val="20000"/>
              </a:spcBef>
              <a:buClr>
                <a:srgbClr val="17375E"/>
              </a:buClr>
              <a:buSzPct val="80000"/>
              <a:buFont typeface="Wingdings" charset="2"/>
              <a:buChar char="q"/>
            </a:pPr>
            <a:r>
              <a:rPr lang="ru-RU" altLang="ru-RU" sz="3000">
                <a:latin typeface="Calibri" charset="0"/>
              </a:rPr>
              <a:t>Микровыражения</a:t>
            </a:r>
          </a:p>
          <a:p>
            <a:pPr eaLnBrk="1" hangingPunct="1">
              <a:spcBef>
                <a:spcPct val="20000"/>
              </a:spcBef>
              <a:buClr>
                <a:srgbClr val="17375E"/>
              </a:buClr>
              <a:buSzPct val="80000"/>
              <a:buFont typeface="Wingdings" charset="2"/>
              <a:buChar char="q"/>
            </a:pPr>
            <a:r>
              <a:rPr lang="ru-RU" altLang="ru-RU" sz="3000">
                <a:latin typeface="Calibri" charset="0"/>
              </a:rPr>
              <a:t>Смешанные микровыражения</a:t>
            </a:r>
          </a:p>
          <a:p>
            <a:pPr eaLnBrk="1" hangingPunct="1">
              <a:spcBef>
                <a:spcPct val="20000"/>
              </a:spcBef>
              <a:buClr>
                <a:srgbClr val="17375E"/>
              </a:buClr>
              <a:buSzPct val="80000"/>
              <a:buFont typeface="Wingdings" charset="2"/>
              <a:buChar char="q"/>
            </a:pPr>
            <a:r>
              <a:rPr lang="ru-RU" altLang="ru-RU" sz="3000">
                <a:latin typeface="Calibri" charset="0"/>
              </a:rPr>
              <a:t>Смазанные выражения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2"/>
              <a:buNone/>
            </a:pPr>
            <a:endParaRPr lang="ru-RU" altLang="ru-RU" sz="3000">
              <a:latin typeface="Calibri" charset="0"/>
            </a:endParaRPr>
          </a:p>
        </p:txBody>
      </p:sp>
      <p:sp>
        <p:nvSpPr>
          <p:cNvPr id="22324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53181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smtClean="0"/>
              <a:t>Компонентная теория эмоций </a:t>
            </a:r>
            <a:r>
              <a:rPr lang="ru-RU" altLang="ru-RU" sz="3500" b="1" dirty="0" err="1" smtClean="0"/>
              <a:t>К.Шерера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6" y="692696"/>
            <a:ext cx="7380312" cy="538293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199" y="804069"/>
            <a:ext cx="1934334" cy="22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53181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smtClean="0"/>
              <a:t>Компонентная теория эмоций </a:t>
            </a:r>
            <a:r>
              <a:rPr lang="ru-RU" altLang="ru-RU" sz="3500" b="1" dirty="0" err="1" smtClean="0"/>
              <a:t>К.Шерера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199" y="804069"/>
            <a:ext cx="1934334" cy="221171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838969"/>
            <a:ext cx="7323847" cy="55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53181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smtClean="0"/>
              <a:t>Компонентная теория эмоций </a:t>
            </a:r>
            <a:r>
              <a:rPr lang="ru-RU" altLang="ru-RU" sz="3500" b="1" dirty="0" err="1" smtClean="0"/>
              <a:t>К.Шерера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199" y="804069"/>
            <a:ext cx="1934334" cy="221171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9" y="1178571"/>
            <a:ext cx="4749303" cy="334692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85" y="3232299"/>
            <a:ext cx="4606156" cy="27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59558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dirty="0" err="1" smtClean="0"/>
              <a:t>Нейро-культуральная</a:t>
            </a:r>
            <a:r>
              <a:rPr lang="ru-RU" altLang="ru-RU" sz="3500" b="1" dirty="0" smtClean="0"/>
              <a:t> модель эмоций</a:t>
            </a:r>
            <a:br>
              <a:rPr lang="ru-RU" altLang="ru-RU" sz="3500" b="1" dirty="0" smtClean="0"/>
            </a:br>
            <a:r>
              <a:rPr lang="ru-RU" altLang="ru-RU" sz="3500" b="1" dirty="0" err="1" smtClean="0"/>
              <a:t>П.Экмана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268760"/>
            <a:ext cx="3532133" cy="50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14313"/>
            <a:ext cx="8292405" cy="1054447"/>
          </a:xfrm>
        </p:spPr>
        <p:txBody>
          <a:bodyPr/>
          <a:lstStyle/>
          <a:p>
            <a:r>
              <a:rPr lang="ru-RU" sz="2800" b="1" dirty="0"/>
              <a:t>Каждая эмоция имеет определенный                                             и специфический ряд выражений. </a:t>
            </a:r>
            <a:endParaRPr lang="ru-RU" sz="18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8596" y="1395424"/>
            <a:ext cx="8229600" cy="24034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интенсивности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контролируемости 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 развития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угасания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искренности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8596" y="3643314"/>
            <a:ext cx="8229600" cy="785818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Интенсивность проявлений</a:t>
            </a:r>
            <a:endParaRPr kumimoji="0" lang="ru-RU" sz="4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http://www.face-and-emotion.com/dataface/facs/manual/Examples/F1_2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00034" y="4714884"/>
            <a:ext cx="81724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8596" y="5572140"/>
            <a:ext cx="8582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300" b="1" dirty="0"/>
              <a:t>Неприметный...Незначительный...Заметный...Отчетливый...Сильный...Чрезмерный...Максимальный</a:t>
            </a:r>
          </a:p>
        </p:txBody>
      </p:sp>
    </p:spTree>
    <p:extLst>
      <p:ext uri="{BB962C8B-B14F-4D97-AF65-F5344CB8AC3E}">
        <p14:creationId xmlns:p14="http://schemas.microsoft.com/office/powerpoint/2010/main" val="8627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2" y="128760"/>
            <a:ext cx="8430840" cy="630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2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9" y="113360"/>
            <a:ext cx="8443540" cy="63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0"/>
            <a:ext cx="8512935" cy="63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57aHA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75"/>
            <a:ext cx="2232025" cy="2232025"/>
          </a:xfrm>
        </p:spPr>
      </p:pic>
      <p:pic>
        <p:nvPicPr>
          <p:cNvPr id="33801" name="Picture 9" descr="57bHA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32025" y="142875"/>
            <a:ext cx="3330575" cy="3330575"/>
          </a:xfrm>
        </p:spPr>
      </p:pic>
      <p:sp>
        <p:nvSpPr>
          <p:cNvPr id="33799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6448425" y="762000"/>
            <a:ext cx="2695575" cy="14430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6+ AU 12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6b+12b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2800" dirty="0"/>
          </a:p>
        </p:txBody>
      </p:sp>
      <p:pic>
        <p:nvPicPr>
          <p:cNvPr id="9" name="Picture 8" descr="51aH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49" y="4077072"/>
            <a:ext cx="2232000" cy="223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51bH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3243" y="2978490"/>
            <a:ext cx="3330583" cy="333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0" y="4509120"/>
            <a:ext cx="37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6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с+1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26b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6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8061325" cy="112553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РАДОСТЬ (Счастье)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81088" y="1125538"/>
            <a:ext cx="8062912" cy="121602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AU6, AU 12,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13,AU14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2, AU 5,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1867"/>
            <a:ext cx="2771775" cy="3571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08920"/>
            <a:ext cx="2781300" cy="3571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09" y="2642115"/>
            <a:ext cx="27527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1426" name="Заголовок 1"/>
          <p:cNvSpPr txBox="1">
            <a:spLocks/>
          </p:cNvSpPr>
          <p:nvPr/>
        </p:nvSpPr>
        <p:spPr bwMode="auto">
          <a:xfrm>
            <a:off x="0" y="17780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Оценка мимики лица</a:t>
            </a:r>
            <a:endParaRPr lang="en-US" altLang="ru-RU" sz="2600" b="1"/>
          </a:p>
        </p:txBody>
      </p:sp>
      <p:sp>
        <p:nvSpPr>
          <p:cNvPr id="23142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1429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31430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1" y="188640"/>
            <a:ext cx="8144230" cy="60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7" y="0"/>
            <a:ext cx="8358832" cy="62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6" y="70914"/>
            <a:ext cx="8528248" cy="636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3" y="12948"/>
            <a:ext cx="8151836" cy="60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701"/>
            <a:ext cx="8456240" cy="63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759"/>
            <a:ext cx="8527004" cy="637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220"/>
            <a:ext cx="8370942" cy="62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8221549" cy="61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986092" cy="59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418"/>
            <a:ext cx="8515548" cy="63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9378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937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93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1189038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Базовая эмоция</a:t>
            </a:r>
            <a:endParaRPr lang="ru-RU" altLang="ru-RU" sz="1200" b="1" dirty="0"/>
          </a:p>
        </p:txBody>
      </p:sp>
      <p:sp>
        <p:nvSpPr>
          <p:cNvPr id="22938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838" y="2133600"/>
            <a:ext cx="8229600" cy="2286000"/>
          </a:xfrm>
        </p:spPr>
        <p:txBody>
          <a:bodyPr/>
          <a:lstStyle/>
          <a:p>
            <a:pPr eaLnBrk="1" hangingPunct="1"/>
            <a:r>
              <a:rPr lang="ru-RU" altLang="ru-RU" sz="2600" dirty="0" smtClean="0"/>
              <a:t>1) Лицо, его мимика и паттерны</a:t>
            </a:r>
          </a:p>
          <a:p>
            <a:pPr eaLnBrk="1" hangingPunct="1"/>
            <a:r>
              <a:rPr lang="ru-RU" altLang="ru-RU" sz="2600" dirty="0" smtClean="0"/>
              <a:t>2) Голос и его интонационные характеристики</a:t>
            </a:r>
          </a:p>
          <a:p>
            <a:pPr eaLnBrk="1" hangingPunct="1"/>
            <a:r>
              <a:rPr lang="ru-RU" altLang="ru-RU" sz="2600" dirty="0" smtClean="0"/>
              <a:t>3) Движения, поза, жесты, походка.</a:t>
            </a:r>
          </a:p>
          <a:p>
            <a:pPr eaLnBrk="1" hangingPunct="1"/>
            <a:r>
              <a:rPr lang="ru-RU" altLang="ru-RU" sz="2600" dirty="0" smtClean="0"/>
              <a:t>4) смысловой контент речи и эмблемы</a:t>
            </a:r>
            <a:endParaRPr lang="ru-RU" altLang="ru-RU" sz="2600" dirty="0"/>
          </a:p>
        </p:txBody>
      </p:sp>
      <p:sp>
        <p:nvSpPr>
          <p:cNvPr id="22938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4627"/>
            <a:ext cx="8394896" cy="63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88913"/>
            <a:ext cx="8062912" cy="762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ПЕЧАЛЬ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1221" y="1054794"/>
            <a:ext cx="8929688" cy="7159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4" y="2852936"/>
            <a:ext cx="2762250" cy="35718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2776"/>
            <a:ext cx="2752725" cy="35718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2781300" cy="35718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739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745"/>
            <a:ext cx="8286824" cy="62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388"/>
            <a:ext cx="8334437" cy="62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3789"/>
            <a:ext cx="8299524" cy="61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8153403" cy="60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9015"/>
            <a:ext cx="8371532" cy="62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6884"/>
            <a:ext cx="8244408" cy="623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9743"/>
            <a:ext cx="8358047" cy="62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107"/>
            <a:ext cx="8443540" cy="63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5282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528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52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989013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/>
              <a:t>Физиогномические слои лица </a:t>
            </a:r>
            <a:r>
              <a:rPr lang="ru-RU" altLang="ru-RU" sz="1200" b="1" dirty="0"/>
              <a:t>(по </a:t>
            </a:r>
            <a:r>
              <a:rPr lang="ru-RU" altLang="ru-RU" sz="1200" b="1" dirty="0" err="1"/>
              <a:t>Барабанщикову</a:t>
            </a:r>
            <a:r>
              <a:rPr lang="ru-RU" altLang="ru-RU" sz="1200" b="1" dirty="0"/>
              <a:t> В.А.)</a:t>
            </a:r>
          </a:p>
        </p:txBody>
      </p:sp>
      <p:sp>
        <p:nvSpPr>
          <p:cNvPr id="2252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060848"/>
            <a:ext cx="3250704" cy="4011340"/>
          </a:xfrm>
        </p:spPr>
        <p:txBody>
          <a:bodyPr/>
          <a:lstStyle/>
          <a:p>
            <a:pPr eaLnBrk="1" hangingPunct="1"/>
            <a:r>
              <a:rPr lang="ru-RU" altLang="ru-RU" sz="2600" dirty="0"/>
              <a:t>Поверхностный </a:t>
            </a:r>
            <a:r>
              <a:rPr lang="ru-RU" altLang="ru-RU" sz="2600" dirty="0" smtClean="0"/>
              <a:t>физиогномический слой лица </a:t>
            </a:r>
            <a:r>
              <a:rPr lang="ru-RU" altLang="ru-RU" sz="1800" dirty="0"/>
              <a:t>– отражает эмоциональное состояние человека в конкретной ситуации – мимические паттерны, динамика лица, цвет кожи, движения глаз и пр. Время изменения от секунд до дней</a:t>
            </a:r>
            <a:r>
              <a:rPr lang="ru-RU" altLang="ru-RU" sz="1800" dirty="0" smtClean="0"/>
              <a:t>.</a:t>
            </a:r>
            <a:endParaRPr lang="ru-RU" altLang="ru-RU" sz="1800" dirty="0"/>
          </a:p>
        </p:txBody>
      </p:sp>
      <p:sp>
        <p:nvSpPr>
          <p:cNvPr id="22528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022" y="1846263"/>
            <a:ext cx="5148064" cy="38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80" y="620687"/>
            <a:ext cx="2060116" cy="2663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" y="620688"/>
            <a:ext cx="2115223" cy="27164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06" y="620687"/>
            <a:ext cx="2101205" cy="27359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3" y="3501008"/>
            <a:ext cx="2186739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80" y="3501008"/>
            <a:ext cx="2068688" cy="26658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06" y="3501008"/>
            <a:ext cx="2082006" cy="2692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171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8" y="38271"/>
            <a:ext cx="8515548" cy="63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1891"/>
            <a:ext cx="8406837" cy="63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8024192" cy="60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2885"/>
            <a:ext cx="8430840" cy="633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514"/>
            <a:ext cx="8430840" cy="63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390573" cy="61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240216" cy="6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8623"/>
            <a:ext cx="8227516" cy="61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155508" cy="60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5282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528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52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785813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/>
              <a:t>Физиогномические слои лица </a:t>
            </a:r>
            <a:r>
              <a:rPr lang="ru-RU" altLang="ru-RU" sz="1200" b="1"/>
              <a:t>(по Барабанщикову В.А.)</a:t>
            </a:r>
          </a:p>
        </p:txBody>
      </p:sp>
      <p:sp>
        <p:nvSpPr>
          <p:cNvPr id="2252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9232" y="1831876"/>
            <a:ext cx="4444776" cy="3647429"/>
          </a:xfrm>
        </p:spPr>
        <p:txBody>
          <a:bodyPr/>
          <a:lstStyle/>
          <a:p>
            <a:pPr eaLnBrk="1" hangingPunct="1"/>
            <a:r>
              <a:rPr lang="ru-RU" altLang="ru-RU" sz="2600" dirty="0" smtClean="0"/>
              <a:t>Средний </a:t>
            </a:r>
            <a:r>
              <a:rPr lang="ru-RU" altLang="ru-RU" sz="2600" dirty="0"/>
              <a:t>слой </a:t>
            </a:r>
            <a:r>
              <a:rPr lang="ru-RU" altLang="ru-RU" sz="1800" dirty="0"/>
              <a:t>– </a:t>
            </a:r>
            <a:r>
              <a:rPr lang="ru-RU" altLang="ru-RU" sz="2100" dirty="0"/>
              <a:t>отражает устойчивые паттерны лица, образованные его деформациями, складками, прищуром и пр. Такие паттерны формируются годами и отражают индивидуально-психологические особенности человека, в первую очереди – интеллектуально-волевые качества</a:t>
            </a:r>
            <a:r>
              <a:rPr lang="ru-RU" altLang="ru-RU" sz="2100" dirty="0" smtClean="0"/>
              <a:t>.</a:t>
            </a:r>
            <a:endParaRPr lang="ru-RU" altLang="ru-RU" sz="2100" dirty="0"/>
          </a:p>
        </p:txBody>
      </p:sp>
      <p:sp>
        <p:nvSpPr>
          <p:cNvPr id="22528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738" y="1676339"/>
            <a:ext cx="3832911" cy="38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9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5875"/>
            <a:ext cx="8062912" cy="9064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ОТВРАЩЕНИЕ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1679" y="913802"/>
            <a:ext cx="8929688" cy="6477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68" y="1413864"/>
            <a:ext cx="2771775" cy="357187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96952"/>
            <a:ext cx="2762250" cy="357187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8688"/>
            <a:ext cx="2781300" cy="357187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9285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858"/>
            <a:ext cx="8371532" cy="62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0490"/>
            <a:ext cx="8214816" cy="615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6613"/>
            <a:ext cx="8443540" cy="63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599"/>
            <a:ext cx="8234227" cy="61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8083500" cy="60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6074"/>
            <a:ext cx="8168208" cy="61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3651"/>
            <a:ext cx="8235632" cy="61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8142808" cy="60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155508" cy="60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4346</TotalTime>
  <Words>6226</Words>
  <Application>Microsoft Macintosh PowerPoint</Application>
  <PresentationFormat>Экран (4:3)</PresentationFormat>
  <Paragraphs>1558</Paragraphs>
  <Slides>263</Slides>
  <Notes>131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263</vt:i4>
      </vt:variant>
    </vt:vector>
  </HeadingPairs>
  <TitlesOfParts>
    <vt:vector size="278" baseType="lpstr">
      <vt:lpstr>Arial Black</vt:lpstr>
      <vt:lpstr>Arial Narrow</vt:lpstr>
      <vt:lpstr>Calibri</vt:lpstr>
      <vt:lpstr>CustomSerif</vt:lpstr>
      <vt:lpstr>Myriad Pro</vt:lpstr>
      <vt:lpstr>Open Sans</vt:lpstr>
      <vt:lpstr>Segoe UI</vt:lpstr>
      <vt:lpstr>Segoe UI Semibold</vt:lpstr>
      <vt:lpstr>Segoe UI Semilight</vt:lpstr>
      <vt:lpstr>Tahoma</vt:lpstr>
      <vt:lpstr>Times New Roman</vt:lpstr>
      <vt:lpstr>Wingdings</vt:lpstr>
      <vt:lpstr>Arial</vt:lpstr>
      <vt:lpstr>Тема6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Распознавание лица</vt:lpstr>
      <vt:lpstr>Сигналы лица</vt:lpstr>
      <vt:lpstr>Презентация PowerPoint</vt:lpstr>
      <vt:lpstr>Базовая эмоция</vt:lpstr>
      <vt:lpstr>Физиогномические слои лица (по Барабанщикову В.А.)</vt:lpstr>
      <vt:lpstr>Физиогномические слои лица (по Барабанщикову В.А.)</vt:lpstr>
      <vt:lpstr>Физиогномические слои лица (по Барабанщикову В.А.)</vt:lpstr>
      <vt:lpstr>Физиогномические слои лица (по Барабанщикову В.А.)</vt:lpstr>
      <vt:lpstr>Выражения лица (по Барабанщикову В.А.)</vt:lpstr>
      <vt:lpstr>Распознавание лица</vt:lpstr>
      <vt:lpstr>Тестирования</vt:lpstr>
      <vt:lpstr>Тестирования</vt:lpstr>
      <vt:lpstr>Лицо и контекст</vt:lpstr>
      <vt:lpstr>Лицо и его восприятие</vt:lpstr>
      <vt:lpstr>Лицо и доверие</vt:lpstr>
      <vt:lpstr>Лицо и доверие</vt:lpstr>
      <vt:lpstr>Лицо и доверие</vt:lpstr>
      <vt:lpstr>Эмоции и гендер</vt:lpstr>
      <vt:lpstr>Эмоции и гендер</vt:lpstr>
      <vt:lpstr>Базовые эмоции</vt:lpstr>
      <vt:lpstr>Базовые эмоции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ЭМОЦИИ  – система обратной связи</vt:lpstr>
      <vt:lpstr>Презентация PowerPoint</vt:lpstr>
      <vt:lpstr>Презентация PowerPoint</vt:lpstr>
      <vt:lpstr>Презентация PowerPoint</vt:lpstr>
      <vt:lpstr>ТЕОРИЯ ЭМОЦИЙ Роберта Плутчика</vt:lpstr>
      <vt:lpstr>Презентация PowerPoint</vt:lpstr>
      <vt:lpstr>Шесть постулатов теории эмоций Р. Плутчика</vt:lpstr>
      <vt:lpstr>Шесть постулатов теории эмоций Р. Плутчика</vt:lpstr>
      <vt:lpstr>Шесть постулатов теории эмоций Р. Плутчика</vt:lpstr>
      <vt:lpstr>Шесть постулатов теории эмоций Р. Плутчика</vt:lpstr>
      <vt:lpstr>Теоретическая модель механизмов защиты  Р.Плутчик в соавторстве с Г.Келлерманом и Х.Контом</vt:lpstr>
      <vt:lpstr>«Психодиагностическая система  Келлермана-Плутчика»</vt:lpstr>
      <vt:lpstr>Презентация PowerPoint</vt:lpstr>
      <vt:lpstr>Система диспозиций по Келлерману и Плутчику.</vt:lpstr>
      <vt:lpstr>Куб Левхейма</vt:lpstr>
      <vt:lpstr>Куб Левхейма</vt:lpstr>
      <vt:lpstr>Компонентная теория эмоций К.Шерера</vt:lpstr>
      <vt:lpstr>Компонентная теория эмоций К.Шерера</vt:lpstr>
      <vt:lpstr>Компонентная теория эмоций К.Шерера</vt:lpstr>
      <vt:lpstr>Нейро-культуральная модель эмоций П.Экмана</vt:lpstr>
      <vt:lpstr>Каждая эмоция имеет определенный                                             и специфический ряд выражений. </vt:lpstr>
      <vt:lpstr>Тестирования</vt:lpstr>
      <vt:lpstr>Тестирования</vt:lpstr>
      <vt:lpstr>Тестирования</vt:lpstr>
      <vt:lpstr>Презентация PowerPoint</vt:lpstr>
      <vt:lpstr>РАДОСТЬ (Счастье)</vt:lpstr>
      <vt:lpstr>Тестирования</vt:lpstr>
      <vt:lpstr>Тестирования</vt:lpstr>
      <vt:lpstr>Тестирования</vt:lpstr>
      <vt:lpstr>Тестирования</vt:lpstr>
      <vt:lpstr>Тестирования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ПЕЧАЛЬ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ОТВРАЩЕНИЕ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УДИВЛЕНИЕ</vt:lpstr>
      <vt:lpstr>Удивление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ПРЕЗРЕНИЕ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ПОДАВЛЕНИЕ ЭМОЦИЙ</vt:lpstr>
      <vt:lpstr>Подавление гнева</vt:lpstr>
      <vt:lpstr>Подавленный стыд</vt:lpstr>
      <vt:lpstr>Презентация PowerPoint</vt:lpstr>
      <vt:lpstr>Вина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Эмоции, состояния, эмблемы</vt:lpstr>
      <vt:lpstr>Эмоции, состояния, эмблемы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Нейтральное лицо</vt:lpstr>
      <vt:lpstr>Трансовое состояние</vt:lpstr>
      <vt:lpstr>Трансовое состояние</vt:lpstr>
      <vt:lpstr>Аффекты интенсивные эмоциональные состояния</vt:lpstr>
      <vt:lpstr>1. Ярость</vt:lpstr>
      <vt:lpstr>Ярость</vt:lpstr>
      <vt:lpstr>Ярость</vt:lpstr>
      <vt:lpstr>Бешенство </vt:lpstr>
      <vt:lpstr>Бешенство</vt:lpstr>
      <vt:lpstr>Бешенство</vt:lpstr>
      <vt:lpstr>2. Плач, горе</vt:lpstr>
      <vt:lpstr>Плач, горе</vt:lpstr>
      <vt:lpstr>Горе</vt:lpstr>
      <vt:lpstr>Горе</vt:lpstr>
      <vt:lpstr>3. Интерес</vt:lpstr>
      <vt:lpstr>Интерес</vt:lpstr>
      <vt:lpstr>Интерес</vt:lpstr>
      <vt:lpstr>4. Ужас </vt:lpstr>
      <vt:lpstr>Ужас </vt:lpstr>
      <vt:lpstr>Ужас</vt:lpstr>
      <vt:lpstr>Ужас</vt:lpstr>
      <vt:lpstr>5. Изумление</vt:lpstr>
      <vt:lpstr>Изумление</vt:lpstr>
      <vt:lpstr>Изумление</vt:lpstr>
      <vt:lpstr>6.Омерзение</vt:lpstr>
      <vt:lpstr>Омерзение</vt:lpstr>
      <vt:lpstr>Омерзение</vt:lpstr>
      <vt:lpstr>7. Восторг,«феерия»</vt:lpstr>
      <vt:lpstr>Восторг</vt:lpstr>
      <vt:lpstr>Восторг</vt:lpstr>
      <vt:lpstr>8. Восхищение</vt:lpstr>
      <vt:lpstr>Восхищение</vt:lpstr>
      <vt:lpstr>Негативные состояния</vt:lpstr>
      <vt:lpstr>Боль</vt:lpstr>
      <vt:lpstr>    Боль</vt:lpstr>
      <vt:lpstr>Боль</vt:lpstr>
      <vt:lpstr>Дистресс</vt:lpstr>
      <vt:lpstr>Презентация PowerPoint</vt:lpstr>
      <vt:lpstr>Дистресс</vt:lpstr>
      <vt:lpstr>Фрустрация</vt:lpstr>
      <vt:lpstr>Фрустрация</vt:lpstr>
      <vt:lpstr>Фрустрация</vt:lpstr>
      <vt:lpstr>Вторичные  эмоциональные состояния</vt:lpstr>
      <vt:lpstr>Недовольство</vt:lpstr>
      <vt:lpstr>Недовольство</vt:lpstr>
      <vt:lpstr>Недовольство</vt:lpstr>
      <vt:lpstr>Ожидание</vt:lpstr>
      <vt:lpstr>Ожидание</vt:lpstr>
      <vt:lpstr>Досада</vt:lpstr>
      <vt:lpstr>Досада</vt:lpstr>
      <vt:lpstr>Удовлетворенность</vt:lpstr>
      <vt:lpstr>Удовлетворенность</vt:lpstr>
      <vt:lpstr>Удовлетворенность</vt:lpstr>
      <vt:lpstr>Тревога</vt:lpstr>
      <vt:lpstr>Тревога</vt:lpstr>
      <vt:lpstr>Возбуждение</vt:lpstr>
      <vt:lpstr>Возбуждение</vt:lpstr>
      <vt:lpstr>Возбуждение</vt:lpstr>
      <vt:lpstr>Скука</vt:lpstr>
      <vt:lpstr>Скука</vt:lpstr>
      <vt:lpstr> Настороженность</vt:lpstr>
      <vt:lpstr>Настороженность</vt:lpstr>
      <vt:lpstr>Настороженность</vt:lpstr>
      <vt:lpstr>Стресс</vt:lpstr>
      <vt:lpstr>Презентация PowerPoint</vt:lpstr>
      <vt:lpstr>Стресс</vt:lpstr>
      <vt:lpstr>Неодобрение </vt:lpstr>
      <vt:lpstr>Неодобрение</vt:lpstr>
      <vt:lpstr>Неодобрение</vt:lpstr>
      <vt:lpstr>Огорчение</vt:lpstr>
      <vt:lpstr>Огорчение</vt:lpstr>
      <vt:lpstr>Огорчение</vt:lpstr>
      <vt:lpstr>Высокомерие </vt:lpstr>
      <vt:lpstr>Высокомерие</vt:lpstr>
      <vt:lpstr>Высокомерие</vt:lpstr>
      <vt:lpstr>Скептицизм </vt:lpstr>
      <vt:lpstr>Скептицизм</vt:lpstr>
      <vt:lpstr>Скептицизм</vt:lpstr>
      <vt:lpstr>Мстительность </vt:lpstr>
      <vt:lpstr>Мстительность</vt:lpstr>
      <vt:lpstr>Мстительность</vt:lpstr>
      <vt:lpstr>Раздражение</vt:lpstr>
      <vt:lpstr>Раздражение</vt:lpstr>
      <vt:lpstr>Раздражение</vt:lpstr>
      <vt:lpstr>СТЫД</vt:lpstr>
      <vt:lpstr>Стыд</vt:lpstr>
      <vt:lpstr>Подавленный стыд</vt:lpstr>
      <vt:lpstr>Вина, стыд</vt:lpstr>
      <vt:lpstr>Презентация PowerPoint</vt:lpstr>
      <vt:lpstr>Гордость, несогласие</vt:lpstr>
      <vt:lpstr>Гордость, несогласие</vt:lpstr>
      <vt:lpstr>Гордость, несогласие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Пользователь Microsoft Office</cp:lastModifiedBy>
  <cp:revision>25</cp:revision>
  <dcterms:created xsi:type="dcterms:W3CDTF">2018-02-05T14:49:00Z</dcterms:created>
  <dcterms:modified xsi:type="dcterms:W3CDTF">2018-07-05T16:50:50Z</dcterms:modified>
  <cp:category/>
</cp:coreProperties>
</file>