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128"/>
  </p:notesMasterIdLst>
  <p:sldIdLst>
    <p:sldId id="648" r:id="rId3"/>
    <p:sldId id="647" r:id="rId4"/>
    <p:sldId id="649" r:id="rId5"/>
    <p:sldId id="650" r:id="rId6"/>
    <p:sldId id="651" r:id="rId7"/>
    <p:sldId id="652" r:id="rId8"/>
    <p:sldId id="653" r:id="rId9"/>
    <p:sldId id="654" r:id="rId10"/>
    <p:sldId id="655" r:id="rId11"/>
    <p:sldId id="656" r:id="rId12"/>
    <p:sldId id="438" r:id="rId13"/>
    <p:sldId id="440" r:id="rId14"/>
    <p:sldId id="441" r:id="rId15"/>
    <p:sldId id="442" r:id="rId16"/>
    <p:sldId id="443" r:id="rId17"/>
    <p:sldId id="446" r:id="rId18"/>
    <p:sldId id="448" r:id="rId19"/>
    <p:sldId id="598" r:id="rId20"/>
    <p:sldId id="657" r:id="rId21"/>
    <p:sldId id="447" r:id="rId22"/>
    <p:sldId id="449" r:id="rId23"/>
    <p:sldId id="445" r:id="rId24"/>
    <p:sldId id="450" r:id="rId25"/>
    <p:sldId id="452" r:id="rId26"/>
    <p:sldId id="454" r:id="rId27"/>
    <p:sldId id="456" r:id="rId28"/>
    <p:sldId id="457" r:id="rId29"/>
    <p:sldId id="658" r:id="rId30"/>
    <p:sldId id="515" r:id="rId31"/>
    <p:sldId id="458" r:id="rId32"/>
    <p:sldId id="455" r:id="rId33"/>
    <p:sldId id="659" r:id="rId34"/>
    <p:sldId id="660" r:id="rId35"/>
    <p:sldId id="661" r:id="rId36"/>
    <p:sldId id="662" r:id="rId37"/>
    <p:sldId id="663" r:id="rId38"/>
    <p:sldId id="429" r:id="rId39"/>
    <p:sldId id="599" r:id="rId40"/>
    <p:sldId id="574" r:id="rId41"/>
    <p:sldId id="578" r:id="rId42"/>
    <p:sldId id="579" r:id="rId43"/>
    <p:sldId id="580" r:id="rId44"/>
    <p:sldId id="614" r:id="rId45"/>
    <p:sldId id="575" r:id="rId46"/>
    <p:sldId id="676" r:id="rId47"/>
    <p:sldId id="665" r:id="rId48"/>
    <p:sldId id="668" r:id="rId49"/>
    <p:sldId id="670" r:id="rId50"/>
    <p:sldId id="671" r:id="rId51"/>
    <p:sldId id="672" r:id="rId52"/>
    <p:sldId id="673" r:id="rId53"/>
    <p:sldId id="674" r:id="rId54"/>
    <p:sldId id="675" r:id="rId55"/>
    <p:sldId id="576" r:id="rId56"/>
    <p:sldId id="585" r:id="rId57"/>
    <p:sldId id="646" r:id="rId58"/>
    <p:sldId id="586" r:id="rId59"/>
    <p:sldId id="451" r:id="rId60"/>
    <p:sldId id="459" r:id="rId61"/>
    <p:sldId id="581" r:id="rId62"/>
    <p:sldId id="582" r:id="rId63"/>
    <p:sldId id="583" r:id="rId64"/>
    <p:sldId id="607" r:id="rId65"/>
    <p:sldId id="608" r:id="rId66"/>
    <p:sldId id="666" r:id="rId67"/>
    <p:sldId id="664" r:id="rId68"/>
    <p:sldId id="667" r:id="rId69"/>
    <p:sldId id="493" r:id="rId70"/>
    <p:sldId id="462" r:id="rId71"/>
    <p:sldId id="460" r:id="rId72"/>
    <p:sldId id="463" r:id="rId73"/>
    <p:sldId id="587" r:id="rId74"/>
    <p:sldId id="464" r:id="rId75"/>
    <p:sldId id="461" r:id="rId76"/>
    <p:sldId id="569" r:id="rId77"/>
    <p:sldId id="571" r:id="rId78"/>
    <p:sldId id="573" r:id="rId79"/>
    <p:sldId id="535" r:id="rId80"/>
    <p:sldId id="601" r:id="rId81"/>
    <p:sldId id="602" r:id="rId82"/>
    <p:sldId id="603" r:id="rId83"/>
    <p:sldId id="536" r:id="rId84"/>
    <p:sldId id="600" r:id="rId85"/>
    <p:sldId id="604" r:id="rId86"/>
    <p:sldId id="605" r:id="rId87"/>
    <p:sldId id="644" r:id="rId88"/>
    <p:sldId id="516" r:id="rId89"/>
    <p:sldId id="466" r:id="rId90"/>
    <p:sldId id="467" r:id="rId91"/>
    <p:sldId id="468" r:id="rId92"/>
    <p:sldId id="469" r:id="rId93"/>
    <p:sldId id="470" r:id="rId94"/>
    <p:sldId id="471" r:id="rId95"/>
    <p:sldId id="472" r:id="rId96"/>
    <p:sldId id="473" r:id="rId97"/>
    <p:sldId id="474" r:id="rId98"/>
    <p:sldId id="475" r:id="rId99"/>
    <p:sldId id="476" r:id="rId100"/>
    <p:sldId id="478" r:id="rId101"/>
    <p:sldId id="479" r:id="rId102"/>
    <p:sldId id="481" r:id="rId103"/>
    <p:sldId id="482" r:id="rId104"/>
    <p:sldId id="483" r:id="rId105"/>
    <p:sldId id="484" r:id="rId106"/>
    <p:sldId id="486" r:id="rId107"/>
    <p:sldId id="487" r:id="rId108"/>
    <p:sldId id="488" r:id="rId109"/>
    <p:sldId id="494" r:id="rId110"/>
    <p:sldId id="533" r:id="rId111"/>
    <p:sldId id="534" r:id="rId112"/>
    <p:sldId id="518" r:id="rId113"/>
    <p:sldId id="519" r:id="rId114"/>
    <p:sldId id="537" r:id="rId115"/>
    <p:sldId id="609" r:id="rId116"/>
    <p:sldId id="514" r:id="rId117"/>
    <p:sldId id="495" r:id="rId118"/>
    <p:sldId id="497" r:id="rId119"/>
    <p:sldId id="498" r:id="rId120"/>
    <p:sldId id="501" r:id="rId121"/>
    <p:sldId id="503" r:id="rId122"/>
    <p:sldId id="506" r:id="rId123"/>
    <p:sldId id="507" r:id="rId124"/>
    <p:sldId id="508" r:id="rId125"/>
    <p:sldId id="510" r:id="rId126"/>
    <p:sldId id="511" r:id="rId127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C0000"/>
    <a:srgbClr val="FFFF00"/>
    <a:srgbClr val="000000"/>
    <a:srgbClr val="A50021"/>
    <a:srgbClr val="FCF7D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22" autoAdjust="0"/>
    <p:restoredTop sz="94516" autoAdjust="0"/>
  </p:normalViewPr>
  <p:slideViewPr>
    <p:cSldViewPr>
      <p:cViewPr>
        <p:scale>
          <a:sx n="100" d="100"/>
          <a:sy n="100" d="100"/>
        </p:scale>
        <p:origin x="912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notesMaster" Target="notesMasters/notesMaster1.xml"/><Relationship Id="rId12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viewProps" Target="viewProps.xml"/><Relationship Id="rId131" Type="http://schemas.openxmlformats.org/officeDocument/2006/relationships/theme" Target="theme/theme1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3E72477-3C42-A145-B200-84A50868F081}" type="datetimeFigureOut">
              <a:rPr lang="ru-RU" altLang="ru-RU"/>
              <a:pPr/>
              <a:t>25.10.2018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276EEEDF-02DB-384A-BFC5-C1BA7E40C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0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8682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5112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D91329E-6DDA-7C43-83BE-26573F1AA3D2}" type="slidenum">
              <a:rPr lang="ru-RU" altLang="ru-RU"/>
              <a:pPr>
                <a:spcBef>
                  <a:spcPct val="0"/>
                </a:spcBef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29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EDED258-49B4-D244-BDCA-BB776CDAD7F0}" type="slidenum">
              <a:rPr lang="ru-RU" altLang="ru-RU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9072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9508640-EDA6-4846-B8EA-9F2E9A334821}" type="slidenum">
              <a:rPr lang="ru-RU" altLang="ru-RU"/>
              <a:pPr>
                <a:spcBef>
                  <a:spcPct val="0"/>
                </a:spcBef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730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69DA5CF-BFEC-6F42-8224-57B44C3850FD}" type="slidenum">
              <a:rPr lang="ru-RU" altLang="ru-RU"/>
              <a:pPr>
                <a:spcBef>
                  <a:spcPct val="0"/>
                </a:spcBef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4689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F028019-9601-3F4E-BC52-08A94550463B}" type="slidenum">
              <a:rPr lang="ru-RU" altLang="ru-RU"/>
              <a:pPr>
                <a:spcBef>
                  <a:spcPct val="0"/>
                </a:spcBef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7330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D53B98F-E59F-3F41-A871-407882360651}" type="slidenum">
              <a:rPr lang="ru-RU" altLang="ru-RU"/>
              <a:pPr>
                <a:spcBef>
                  <a:spcPct val="0"/>
                </a:spcBef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2432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FA84DC1-52DD-B941-9EEE-CD8BF90E6C79}" type="slidenum">
              <a:rPr lang="ru-RU" altLang="ru-RU"/>
              <a:pPr>
                <a:spcBef>
                  <a:spcPct val="0"/>
                </a:spcBef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5688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FE42B07-1615-EC4D-B483-E2331F592AC2}" type="slidenum">
              <a:rPr lang="ru-RU" altLang="ru-RU"/>
              <a:pPr>
                <a:spcBef>
                  <a:spcPct val="0"/>
                </a:spcBef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4894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FE42B07-1615-EC4D-B483-E2331F592AC2}" type="slidenum">
              <a:rPr lang="ru-RU" altLang="ru-RU"/>
              <a:pPr>
                <a:spcBef>
                  <a:spcPct val="0"/>
                </a:spcBef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260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1850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87702A8-F1A9-764D-8988-71C4983306C7}" type="slidenum">
              <a:rPr lang="ru-RU" altLang="ru-RU"/>
              <a:pPr>
                <a:spcBef>
                  <a:spcPct val="0"/>
                </a:spcBef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676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F205391-FEDB-6743-9336-703FB9EE73C9}" type="slidenum">
              <a:rPr lang="ru-RU" altLang="ru-RU"/>
              <a:pPr>
                <a:spcBef>
                  <a:spcPct val="0"/>
                </a:spcBef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359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1910F3E-B706-B849-82E7-8CB6848DD8AE}" type="slidenum">
              <a:rPr lang="ru-RU" altLang="ru-RU"/>
              <a:pPr>
                <a:spcBef>
                  <a:spcPct val="0"/>
                </a:spcBef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1948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2D90B4F-84F0-9E44-AE98-403CE6345C12}" type="slidenum">
              <a:rPr lang="ru-RU" altLang="ru-RU"/>
              <a:pPr>
                <a:spcBef>
                  <a:spcPct val="0"/>
                </a:spcBef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033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0E1832A-FB6B-F542-A7CE-36369568DDAC}" type="slidenum">
              <a:rPr lang="ru-RU" altLang="ru-RU"/>
              <a:pPr>
                <a:spcBef>
                  <a:spcPct val="0"/>
                </a:spcBef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467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D98D2AE-8EA5-FD40-A2E2-3B1E8B130C02}" type="slidenum">
              <a:rPr lang="ru-RU" altLang="ru-RU"/>
              <a:pPr>
                <a:spcBef>
                  <a:spcPct val="0"/>
                </a:spcBef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00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9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452EFA5-9BED-DD42-8D18-F8ACE1BE4166}" type="slidenum">
              <a:rPr lang="ru-RU" altLang="ru-RU"/>
              <a:pPr>
                <a:spcBef>
                  <a:spcPct val="0"/>
                </a:spcBef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51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1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25DADCE-A9A4-0C4B-9520-F86D1AF6CF7D}" type="slidenum">
              <a:rPr lang="ru-RU" altLang="ru-RU"/>
              <a:pPr>
                <a:spcBef>
                  <a:spcPct val="0"/>
                </a:spcBef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592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FE42B07-1615-EC4D-B483-E2331F592AC2}" type="slidenum">
              <a:rPr lang="ru-RU" altLang="ru-RU"/>
              <a:pPr>
                <a:spcBef>
                  <a:spcPct val="0"/>
                </a:spcBef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1445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716696-2450-594F-AF17-C19283A4335C}" type="slidenum">
              <a:rPr lang="ru-RU" altLang="ru-RU"/>
              <a:pPr>
                <a:spcBef>
                  <a:spcPct val="0"/>
                </a:spcBef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035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5364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6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93EABCA-33D0-974F-84EA-2773C1824358}" type="slidenum">
              <a:rPr lang="ru-RU" altLang="ru-RU"/>
              <a:pPr>
                <a:spcBef>
                  <a:spcPct val="0"/>
                </a:spcBef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176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8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FA3F788-7CDA-F141-9C1D-80C12F710A9B}" type="slidenum">
              <a:rPr lang="ru-RU" altLang="ru-RU"/>
              <a:pPr>
                <a:spcBef>
                  <a:spcPct val="0"/>
                </a:spcBef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4505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8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FA3F788-7CDA-F141-9C1D-80C12F710A9B}" type="slidenum">
              <a:rPr lang="ru-RU" altLang="ru-RU"/>
              <a:pPr>
                <a:spcBef>
                  <a:spcPct val="0"/>
                </a:spcBef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7268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8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FA3F788-7CDA-F141-9C1D-80C12F710A9B}" type="slidenum">
              <a:rPr lang="ru-RU" altLang="ru-RU"/>
              <a:pPr>
                <a:spcBef>
                  <a:spcPct val="0"/>
                </a:spcBef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2916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3FD70D21-DF6A-E04D-911C-30CD43B86071}" type="slidenum">
              <a:rPr lang="ru-RU" altLang="ru-RU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23581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11469AD-934C-1247-85D6-D3F3C957ED91}" type="slidenum">
              <a:rPr lang="ru-RU" altLang="ru-RU"/>
              <a:pPr>
                <a:spcBef>
                  <a:spcPct val="0"/>
                </a:spcBef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9932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4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39D8F11-7809-654C-8CCF-AB37FA8835E9}" type="slidenum">
              <a:rPr lang="ru-RU" altLang="ru-RU"/>
              <a:pPr>
                <a:spcBef>
                  <a:spcPct val="0"/>
                </a:spcBef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751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6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0FEA090-548B-FB43-8950-46D62724E673}" type="slidenum">
              <a:rPr lang="ru-RU" altLang="ru-RU"/>
              <a:pPr>
                <a:spcBef>
                  <a:spcPct val="0"/>
                </a:spcBef>
              </a:pPr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8541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8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E7B1158-99E3-E941-9397-7365967AC6BD}" type="slidenum">
              <a:rPr lang="ru-RU" altLang="ru-RU"/>
              <a:pPr>
                <a:spcBef>
                  <a:spcPct val="0"/>
                </a:spcBef>
              </a:pPr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7089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03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2107391-2EAD-4842-89E3-DAF6A69C3E98}" type="slidenum">
              <a:rPr lang="ru-RU" altLang="ru-RU"/>
              <a:pPr>
                <a:spcBef>
                  <a:spcPct val="0"/>
                </a:spcBef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203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96851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884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95836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2823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648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0009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07375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361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8574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28937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3954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70755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44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070DAB4-7034-824D-B6D5-2AC6B73B5A8E}" type="slidenum">
              <a:rPr lang="ru-RU" altLang="ru-RU"/>
              <a:pPr>
                <a:spcBef>
                  <a:spcPct val="0"/>
                </a:spcBef>
              </a:pPr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54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6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7CE3060-1BFE-CA4E-85DC-66EA59931015}" type="slidenum">
              <a:rPr lang="ru-RU" altLang="ru-RU"/>
              <a:pPr>
                <a:spcBef>
                  <a:spcPct val="0"/>
                </a:spcBef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4035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85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E61271-8AEB-8A49-B26B-CFA971E35FF5}" type="slidenum">
              <a:rPr lang="ru-RU" altLang="ru-RU"/>
              <a:pPr>
                <a:spcBef>
                  <a:spcPct val="0"/>
                </a:spcBef>
              </a:pPr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67483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E6DF96-150C-F046-B254-F0AB8A7D3BDF}" type="slidenum">
              <a:rPr lang="ru-RU" altLang="ru-RU"/>
              <a:pPr>
                <a:spcBef>
                  <a:spcPct val="0"/>
                </a:spcBef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2367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26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1F30460-E233-6348-B4F5-6095B47F8202}" type="slidenum">
              <a:rPr lang="ru-RU" altLang="ru-RU"/>
              <a:pPr>
                <a:spcBef>
                  <a:spcPct val="0"/>
                </a:spcBef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88309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46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5ABB46E-826E-B14F-B829-899A49FDB460}" type="slidenum">
              <a:rPr lang="ru-RU" altLang="ru-RU"/>
              <a:pPr>
                <a:spcBef>
                  <a:spcPct val="0"/>
                </a:spcBef>
              </a:pPr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15581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67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F3D7C5B-6F27-4F43-BC3C-D4BEB97CDE66}" type="slidenum">
              <a:rPr lang="ru-RU" altLang="ru-RU"/>
              <a:pPr>
                <a:spcBef>
                  <a:spcPct val="0"/>
                </a:spcBef>
              </a:pPr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5363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87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C4039DD-5846-0540-ABE8-ADB14F79ECD6}" type="slidenum">
              <a:rPr lang="ru-RU" altLang="ru-RU"/>
              <a:pPr>
                <a:spcBef>
                  <a:spcPct val="0"/>
                </a:spcBef>
              </a:pPr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96872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08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B5C1DC-0484-2144-AF63-93B649E6139C}" type="slidenum">
              <a:rPr lang="ru-RU" altLang="ru-RU"/>
              <a:pPr>
                <a:spcBef>
                  <a:spcPct val="0"/>
                </a:spcBef>
              </a:pPr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7166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7CF5278-3E38-B140-A6F0-C973E0C47DC3}" type="slidenum">
              <a:rPr lang="ru-RU" altLang="ru-RU"/>
              <a:pPr>
                <a:spcBef>
                  <a:spcPct val="0"/>
                </a:spcBef>
              </a:pPr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259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39370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34006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3376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4202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55336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69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51DEE8B-41DA-5C4B-89BC-8958851DC7E6}" type="slidenum">
              <a:rPr lang="ru-RU" altLang="ru-RU"/>
              <a:pPr>
                <a:spcBef>
                  <a:spcPct val="0"/>
                </a:spcBef>
              </a:pPr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0743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9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4238E54-ACD2-6C4E-9141-58C8CD399EB5}" type="slidenum">
              <a:rPr lang="ru-RU" altLang="ru-RU"/>
              <a:pPr>
                <a:spcBef>
                  <a:spcPct val="0"/>
                </a:spcBef>
              </a:pPr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02563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1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919CBC90-2E80-064B-9004-CCC1A1075DFF}" type="slidenum">
              <a:rPr lang="ru-RU" altLang="ru-RU"/>
              <a:pPr>
                <a:spcBef>
                  <a:spcPct val="0"/>
                </a:spcBef>
              </a:pPr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7928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31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077E833-9580-C649-855D-846BC2C07BA9}" type="slidenum">
              <a:rPr lang="ru-RU" altLang="ru-RU"/>
              <a:pPr>
                <a:spcBef>
                  <a:spcPct val="0"/>
                </a:spcBef>
              </a:pPr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65505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51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6CB9D4-0EDB-B64A-AEFD-89110BE9FBA2}" type="slidenum">
              <a:rPr lang="ru-RU" altLang="ru-RU"/>
              <a:pPr>
                <a:spcBef>
                  <a:spcPct val="0"/>
                </a:spcBef>
              </a:pPr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2316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72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2EB315B-CC0F-A349-920C-3DBE57310880}" type="slidenum">
              <a:rPr lang="ru-RU" altLang="ru-RU"/>
              <a:pPr>
                <a:spcBef>
                  <a:spcPct val="0"/>
                </a:spcBef>
              </a:pPr>
              <a:t>73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995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0027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92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75D287-C887-B349-9B2A-FF57FE44889A}" type="slidenum">
              <a:rPr lang="ru-RU" altLang="ru-RU"/>
              <a:pPr>
                <a:spcBef>
                  <a:spcPct val="0"/>
                </a:spcBef>
              </a:pPr>
              <a:t>74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1083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13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B0D510B-0AE1-2447-8475-90DD59656C79}" type="slidenum">
              <a:rPr lang="ru-RU" altLang="ru-RU"/>
              <a:pPr>
                <a:spcBef>
                  <a:spcPct val="0"/>
                </a:spcBef>
              </a:pPr>
              <a:t>75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8827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31C07A7-7FFB-1440-B451-7FCE61DB40DE}" type="slidenum">
              <a:rPr lang="ru-RU" altLang="ru-RU"/>
              <a:pPr>
                <a:spcBef>
                  <a:spcPct val="0"/>
                </a:spcBef>
              </a:pPr>
              <a:t>76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87012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5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D112CE1-2B11-3E48-96AA-FAF1143A49B1}" type="slidenum">
              <a:rPr lang="ru-RU" altLang="ru-RU"/>
              <a:pPr>
                <a:spcBef>
                  <a:spcPct val="0"/>
                </a:spcBef>
              </a:pPr>
              <a:t>77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7016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7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C7046C8-BA44-8E42-B955-B82E0C8087E7}" type="slidenum">
              <a:rPr lang="ru-RU" altLang="ru-RU"/>
              <a:pPr>
                <a:spcBef>
                  <a:spcPct val="0"/>
                </a:spcBef>
              </a:pPr>
              <a:t>78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75665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9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9FE7504-43E8-3B4D-BDAE-080007C71B20}" type="slidenum">
              <a:rPr lang="ru-RU" altLang="ru-RU"/>
              <a:pPr>
                <a:spcBef>
                  <a:spcPct val="0"/>
                </a:spcBef>
              </a:pPr>
              <a:t>79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0054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1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0ED5FB8-F145-7F4D-ABCA-7CB79C69EB9E}" type="slidenum">
              <a:rPr lang="ru-RU" altLang="ru-RU"/>
              <a:pPr>
                <a:spcBef>
                  <a:spcPct val="0"/>
                </a:spcBef>
              </a:pPr>
              <a:t>80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4841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3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5037ABB-C959-294F-8EBE-11F17EFD63CE}" type="slidenum">
              <a:rPr lang="ru-RU" altLang="ru-RU"/>
              <a:pPr>
                <a:spcBef>
                  <a:spcPct val="0"/>
                </a:spcBef>
              </a:pPr>
              <a:t>81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464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5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5B36CBA-14E9-4A41-AD32-F1FDC71A2547}" type="slidenum">
              <a:rPr lang="ru-RU" altLang="ru-RU"/>
              <a:pPr>
                <a:spcBef>
                  <a:spcPct val="0"/>
                </a:spcBef>
              </a:pPr>
              <a:t>82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8187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7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0216EC6-375D-744C-92F7-242B071EBDE0}" type="slidenum">
              <a:rPr lang="ru-RU" altLang="ru-RU"/>
              <a:pPr>
                <a:spcBef>
                  <a:spcPct val="0"/>
                </a:spcBef>
              </a:pPr>
              <a:t>83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504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2306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9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143FE08-E332-2246-9D14-EA1468B281B2}" type="slidenum">
              <a:rPr lang="ru-RU" altLang="ru-RU"/>
              <a:pPr>
                <a:spcBef>
                  <a:spcPct val="0"/>
                </a:spcBef>
              </a:pPr>
              <a:t>84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38561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61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75B8BD5-1C1F-7845-BD36-0DE93FB81A60}" type="slidenum">
              <a:rPr lang="ru-RU" altLang="ru-RU"/>
              <a:pPr>
                <a:spcBef>
                  <a:spcPct val="0"/>
                </a:spcBef>
              </a:pPr>
              <a:t>85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20297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67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024BAAD-BAA0-F742-A5F1-E885C3472DB7}" type="slidenum">
              <a:rPr lang="ru-RU" altLang="ru-RU"/>
              <a:pPr>
                <a:spcBef>
                  <a:spcPct val="0"/>
                </a:spcBef>
              </a:pPr>
              <a:t>86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45188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92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1B4E381-02F6-4441-8B2A-3686080241D9}" type="slidenum">
              <a:rPr lang="ru-RU" altLang="ru-RU"/>
              <a:pPr>
                <a:spcBef>
                  <a:spcPct val="0"/>
                </a:spcBef>
              </a:pPr>
              <a:t>109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015666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94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4E9E0D6-6F8E-1745-BE17-A8205A0889A8}" type="slidenum">
              <a:rPr lang="ru-RU" altLang="ru-RU"/>
              <a:pPr>
                <a:spcBef>
                  <a:spcPct val="0"/>
                </a:spcBef>
              </a:pPr>
              <a:t>110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40815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1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AE1D30F-619E-2549-B45D-4C6F1B655B30}" type="slidenum">
              <a:rPr lang="ru-RU" altLang="ru-RU">
                <a:latin typeface="Calibri" charset="0"/>
              </a:rPr>
              <a:pPr/>
              <a:t>116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7763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3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A92358E0-1142-FD47-B935-F13D51073645}" type="slidenum">
              <a:rPr lang="ru-RU" altLang="ru-RU">
                <a:latin typeface="Calibri" charset="0"/>
              </a:rPr>
              <a:pPr/>
              <a:t>117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602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58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232467EA-17CE-CF49-9180-DDF063676C37}" type="slidenum">
              <a:rPr lang="ru-RU" altLang="ru-RU">
                <a:latin typeface="Calibri" charset="0"/>
              </a:rPr>
              <a:pPr/>
              <a:t>118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1794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7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A81CB37-B28E-6049-974A-E3331719D175}" type="slidenum">
              <a:rPr lang="ru-RU" altLang="ru-RU">
                <a:latin typeface="Calibri" charset="0"/>
              </a:rPr>
              <a:pPr/>
              <a:t>119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2876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9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1E76AE95-BD80-4B48-B486-4869F4D2561A}" type="slidenum">
              <a:rPr lang="ru-RU" altLang="ru-RU">
                <a:latin typeface="Calibri" charset="0"/>
              </a:rPr>
              <a:pPr/>
              <a:t>120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68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4734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C2B8FC3E-5472-D845-8A16-507506DB4BEB}" type="slidenum">
              <a:rPr lang="ru-RU" altLang="ru-RU">
                <a:latin typeface="Calibri" charset="0"/>
              </a:rPr>
              <a:pPr/>
              <a:t>121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611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4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CBD3238-6F8A-704B-9A15-79E2C6293F74}" type="slidenum">
              <a:rPr lang="ru-RU" altLang="ru-RU">
                <a:latin typeface="Calibri" charset="0"/>
              </a:rPr>
              <a:pPr/>
              <a:t>122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559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6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575AE8BA-9DE1-A847-9DAC-6377B24DD84E}" type="slidenum">
              <a:rPr lang="ru-RU" altLang="ru-RU">
                <a:latin typeface="Calibri" charset="0"/>
              </a:rPr>
              <a:pPr/>
              <a:t>123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4318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81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1C28365-5792-AE4A-B45A-FA6296ABA2DA}" type="slidenum">
              <a:rPr lang="ru-RU" altLang="ru-RU">
                <a:latin typeface="Calibri" charset="0"/>
              </a:rPr>
              <a:pPr/>
              <a:t>124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75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0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22A8C7F-20BA-674E-8439-8760BA8BD88D}" type="slidenum">
              <a:rPr lang="ru-RU" altLang="ru-RU">
                <a:latin typeface="Calibri" charset="0"/>
              </a:rPr>
              <a:pPr/>
              <a:t>125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649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713D0-D6D0-4441-98E4-D42CD0749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F406-52CD-244E-885A-31612CB2A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4FF8-A2DC-CB43-8D5F-2A371E02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4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D356D-C5B6-794D-AFE6-1714B26A4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56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1679-5814-AC46-9A55-8655124F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14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2AA-CE09-4E40-A10B-4F4856D32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9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35F2-4C91-ED47-8F04-62F4E3FB00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8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5573-69D3-D44F-B119-3F5E80FA6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56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0FA5-3C03-B94F-878E-CFFE96E285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027A6-0549-DA47-AA73-1DA3F2106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5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B59C-79D0-854A-84EE-7E4286BC7B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2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21E59-7422-EF47-B448-F478BF37D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1A75A-4013-C64F-B693-26FB150EDD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09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48718-B313-C140-A569-9EA5982F3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407D0-FAB2-4E46-9BAF-B06B28362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81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</a:defRPr>
            </a:lvl1pPr>
          </a:lstStyle>
          <a:p>
            <a:r>
              <a:rPr lang="ru-RU" altLang="ru-RU"/>
              <a:t>02.08.2016</a:t>
            </a:r>
            <a:endParaRPr lang="de-DE" altLang="ru-RU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  <a:endParaRPr lang="de-DE" altLang="ru-RU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322D86-DF83-4849-83A2-118A9902B7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2F4D-1E77-9A42-A206-AA6EF90981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0F37-9867-B041-83DE-C1F221AEA9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1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7A0C-8557-DD4B-A028-C9A674F91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8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A928-2C96-5D4F-AF1F-A28A22E12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0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E9D8-9E5B-F94E-91EB-64F17CA51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4F9C3-FDCA-8F4E-AF0E-A651DA0BB5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8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9F473-BEF7-B94C-ACA8-CB39A611E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9B2E55-4FCE-7745-A6A3-1F904576ECDC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11" descr="1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C00125F-B144-0840-8853-A604FCFAB1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2055" name="Рисунок 11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4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7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9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0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1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2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3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5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6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7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8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9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f91503106767.bazium.com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hyperlink" Target="http://www.facelab.org/include/download?id=55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9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4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9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921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773238"/>
            <a:ext cx="28336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0531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Высшее медицинское и психологическое образование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Дополнительное образование в области когнитивистики, нейронаук</a:t>
            </a:r>
            <a:r>
              <a:rPr lang="en-US" altLang="ru-RU" sz="2400" b="1">
                <a:solidFill>
                  <a:srgbClr val="17375E"/>
                </a:solidFill>
              </a:rPr>
              <a:t>,</a:t>
            </a:r>
            <a:r>
              <a:rPr lang="ru-RU" altLang="ru-RU" sz="2400" b="1">
                <a:solidFill>
                  <a:srgbClr val="17375E"/>
                </a:solidFill>
              </a:rPr>
              <a:t> нейротехнологий и </a:t>
            </a:r>
            <a:r>
              <a:rPr lang="en-US" altLang="ru-RU" sz="2400" b="1">
                <a:solidFill>
                  <a:srgbClr val="17375E"/>
                </a:solidFill>
              </a:rPr>
              <a:t>IT.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Руководитель лаборатории цифрового профайлинга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Эксперт-профайлер международного уровня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Автор энциклопедии профайлинга</a:t>
            </a:r>
          </a:p>
          <a:p>
            <a:pPr algn="r" eaLnBrk="1" hangingPunct="1"/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Седьмой урок</a:t>
            </a:r>
            <a:endParaRPr lang="ru-RU" sz="38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28800"/>
            <a:ext cx="80902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Профайлинг в кадровой работе, безопасности и криминалистике.</a:t>
            </a:r>
          </a:p>
          <a:p>
            <a:r>
              <a:rPr lang="ru-RU" b="1" cap="all"/>
              <a:t>.</a:t>
            </a:r>
          </a:p>
          <a:p>
            <a:r>
              <a:rPr lang="ru-RU" b="1"/>
              <a:t>Профайлинг в безопасности и криминалистике - основание и методы применения. </a:t>
            </a:r>
            <a:endParaRPr lang="ru-RU"/>
          </a:p>
          <a:p>
            <a:r>
              <a:rPr lang="ru-RU" b="1"/>
              <a:t>Криминалистический профиль человека с точки зрения XXI, а не XX и XIX века. </a:t>
            </a:r>
            <a:endParaRPr lang="ru-RU"/>
          </a:p>
          <a:p>
            <a:r>
              <a:rPr lang="ru-RU"/>
              <a:t>Профайлинг в корпоративной безопасности: применение профайлинга в рамках корпоративной службы безопасности. </a:t>
            </a:r>
          </a:p>
          <a:p>
            <a:r>
              <a:rPr lang="ru-RU" b="1"/>
              <a:t>Система прогнозирования и оценки рисков в криминалистическом профайлинге.</a:t>
            </a:r>
            <a:endParaRPr lang="ru-RU"/>
          </a:p>
          <a:p>
            <a:r>
              <a:rPr lang="ru-RU" b="1"/>
              <a:t>Кейсы: успехи и неудачи использования профайлинга в криминалистике. </a:t>
            </a:r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5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336550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2274" name="Picture 15" descr="Мотивация ОТ - вол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200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Прямоугольник 6"/>
          <p:cNvSpPr>
            <a:spLocks noChangeArrowheads="1"/>
          </p:cNvSpPr>
          <p:nvPr/>
        </p:nvSpPr>
        <p:spPr bwMode="auto">
          <a:xfrm>
            <a:off x="4876800" y="3962400"/>
            <a:ext cx="373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«Сходство» </a:t>
            </a:r>
            <a:r>
              <a:rPr lang="ru-RU" altLang="ru-RU" sz="2400"/>
              <a:t>- общий телесный и мимический паттерн</a:t>
            </a:r>
          </a:p>
        </p:txBody>
      </p:sp>
      <p:sp>
        <p:nvSpPr>
          <p:cNvPr id="182276" name="Прямоугольник 7"/>
          <p:cNvSpPr>
            <a:spLocks noChangeArrowheads="1"/>
          </p:cNvSpPr>
          <p:nvPr/>
        </p:nvSpPr>
        <p:spPr bwMode="auto">
          <a:xfrm>
            <a:off x="4800600" y="2057400"/>
            <a:ext cx="3629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«Мотивация ОТ» - </a:t>
            </a:r>
            <a:r>
              <a:rPr lang="ru-RU" altLang="ru-RU" sz="2400">
                <a:solidFill>
                  <a:srgbClr val="000000"/>
                </a:solidFill>
              </a:rPr>
              <a:t>мимический паттерн, жесты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133600" y="2514600"/>
            <a:ext cx="350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38400" y="4419600"/>
            <a:ext cx="2819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27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86200" y="6392863"/>
            <a:ext cx="5219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82280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Заголовок 4"/>
          <p:cNvSpPr>
            <a:spLocks noGrp="1"/>
          </p:cNvSpPr>
          <p:nvPr>
            <p:ph type="title" idx="4294967295"/>
          </p:nvPr>
        </p:nvSpPr>
        <p:spPr>
          <a:xfrm>
            <a:off x="914400" y="403225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3298" name="Picture 15" descr="общее - широкий н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/>
          <a:stretch>
            <a:fillRect/>
          </a:stretch>
        </p:blipFill>
        <p:spPr bwMode="auto">
          <a:xfrm>
            <a:off x="304800" y="1524000"/>
            <a:ext cx="39830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Прямоугольник 6"/>
          <p:cNvSpPr>
            <a:spLocks noChangeArrowheads="1"/>
          </p:cNvSpPr>
          <p:nvPr/>
        </p:nvSpPr>
        <p:spPr bwMode="auto">
          <a:xfrm>
            <a:off x="5181600" y="2133600"/>
            <a:ext cx="3314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«Общее» </a:t>
            </a:r>
            <a:r>
              <a:rPr lang="ru-RU" altLang="ru-RU" sz="2400"/>
              <a:t>- нос «картошкой»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286000" y="2590800"/>
            <a:ext cx="350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410325"/>
            <a:ext cx="55086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83302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4322" name="Picture 15" descr="общее и ассоциирова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1"/>
          <a:stretch>
            <a:fillRect/>
          </a:stretch>
        </p:blipFill>
        <p:spPr bwMode="auto">
          <a:xfrm>
            <a:off x="304800" y="1676400"/>
            <a:ext cx="30908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Прямоугольник 6"/>
          <p:cNvSpPr>
            <a:spLocks noChangeArrowheads="1"/>
          </p:cNvSpPr>
          <p:nvPr/>
        </p:nvSpPr>
        <p:spPr bwMode="auto">
          <a:xfrm>
            <a:off x="3733800" y="5562600"/>
            <a:ext cx="541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</a:t>
            </a:r>
            <a:r>
              <a:rPr lang="ru-RU" altLang="ru-RU" sz="2400"/>
              <a:t>- открытые жесты, поза, мимический поттерн</a:t>
            </a:r>
          </a:p>
        </p:txBody>
      </p:sp>
      <p:sp>
        <p:nvSpPr>
          <p:cNvPr id="184324" name="Прямоугольник 7"/>
          <p:cNvSpPr>
            <a:spLocks noChangeArrowheads="1"/>
          </p:cNvSpPr>
          <p:nvPr/>
        </p:nvSpPr>
        <p:spPr bwMode="auto">
          <a:xfrm>
            <a:off x="2971800" y="1295400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«Ассоциация» - </a:t>
            </a:r>
            <a:r>
              <a:rPr lang="ru-RU" altLang="ru-RU" sz="2400">
                <a:solidFill>
                  <a:srgbClr val="000000"/>
                </a:solidFill>
              </a:rPr>
              <a:t>оттопыренные уши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84325" name="Прямоугольник 8"/>
          <p:cNvSpPr>
            <a:spLocks noChangeArrowheads="1"/>
          </p:cNvSpPr>
          <p:nvPr/>
        </p:nvSpPr>
        <p:spPr bwMode="auto">
          <a:xfrm>
            <a:off x="5867400" y="22098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«Общее» </a:t>
            </a:r>
            <a:r>
              <a:rPr lang="ru-RU" altLang="ru-RU" sz="2400">
                <a:solidFill>
                  <a:srgbClr val="000000"/>
                </a:solidFill>
              </a:rPr>
              <a:t>- толстый кончик носа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84326" name="Прямоугольник 9"/>
          <p:cNvSpPr>
            <a:spLocks noChangeArrowheads="1"/>
          </p:cNvSpPr>
          <p:nvPr/>
        </p:nvSpPr>
        <p:spPr bwMode="auto">
          <a:xfrm>
            <a:off x="4572000" y="441960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«Возможности» - </a:t>
            </a:r>
            <a:r>
              <a:rPr lang="ru-RU" altLang="ru-RU" sz="2400">
                <a:solidFill>
                  <a:srgbClr val="000000"/>
                </a:solidFill>
              </a:rPr>
              <a:t>длинная тонкая шея и узкие плечи</a:t>
            </a:r>
          </a:p>
        </p:txBody>
      </p:sp>
      <p:sp>
        <p:nvSpPr>
          <p:cNvPr id="184327" name="Прямоугольник 10"/>
          <p:cNvSpPr>
            <a:spLocks noChangeArrowheads="1"/>
          </p:cNvSpPr>
          <p:nvPr/>
        </p:nvSpPr>
        <p:spPr bwMode="auto">
          <a:xfrm>
            <a:off x="4038600" y="3276600"/>
            <a:ext cx="388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«Внешняя референция» - </a:t>
            </a:r>
            <a:r>
              <a:rPr lang="ru-RU" altLang="ru-RU" sz="2400">
                <a:solidFill>
                  <a:srgbClr val="000000"/>
                </a:solidFill>
              </a:rPr>
              <a:t>узкая нижняя челюсть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24200" y="1752600"/>
            <a:ext cx="1066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62400" y="2667000"/>
            <a:ext cx="2743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76600" y="3733800"/>
            <a:ext cx="1600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33800" y="4876800"/>
            <a:ext cx="1676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667000" y="6019800"/>
            <a:ext cx="2209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524000" y="1752600"/>
            <a:ext cx="1600200" cy="1143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828800" y="2667000"/>
            <a:ext cx="2133600" cy="3048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828800" y="3276600"/>
            <a:ext cx="1447800" cy="457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600200" y="3581400"/>
            <a:ext cx="2133600" cy="1295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371600" y="4572000"/>
            <a:ext cx="1295400" cy="14478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92538" y="6408738"/>
            <a:ext cx="5292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84339" name="Прямоугольник 1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71450" y="381000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5346" name="Picture 16" descr="Картинки по запросу почтальон печкин с посылк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r="23750"/>
          <a:stretch>
            <a:fillRect/>
          </a:stretch>
        </p:blipFill>
        <p:spPr bwMode="auto">
          <a:xfrm>
            <a:off x="228600" y="1447800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Прямоугольник 7"/>
          <p:cNvSpPr>
            <a:spLocks noChangeArrowheads="1"/>
          </p:cNvSpPr>
          <p:nvPr/>
        </p:nvSpPr>
        <p:spPr bwMode="auto">
          <a:xfrm>
            <a:off x="4572000" y="4876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«Процедуры» </a:t>
            </a:r>
            <a:r>
              <a:rPr lang="ru-RU" altLang="ru-RU" sz="2400"/>
              <a:t>- выраженная переносица, толстая шея</a:t>
            </a:r>
          </a:p>
        </p:txBody>
      </p:sp>
      <p:sp>
        <p:nvSpPr>
          <p:cNvPr id="185348" name="Прямоугольник 8"/>
          <p:cNvSpPr>
            <a:spLocks noChangeArrowheads="1"/>
          </p:cNvSpPr>
          <p:nvPr/>
        </p:nvSpPr>
        <p:spPr bwMode="auto">
          <a:xfrm>
            <a:off x="4876800" y="1752600"/>
            <a:ext cx="3181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«Детали» - </a:t>
            </a:r>
            <a:r>
              <a:rPr lang="ru-RU" altLang="ru-RU" sz="2400">
                <a:solidFill>
                  <a:srgbClr val="000000"/>
                </a:solidFill>
              </a:rPr>
              <a:t>острый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длинный нос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85349" name="Прямоугольник 9"/>
          <p:cNvSpPr>
            <a:spLocks noChangeArrowheads="1"/>
          </p:cNvSpPr>
          <p:nvPr/>
        </p:nvSpPr>
        <p:spPr bwMode="auto">
          <a:xfrm>
            <a:off x="5410200" y="2971800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«Активный» - </a:t>
            </a:r>
            <a:r>
              <a:rPr lang="ru-RU" altLang="ru-RU" sz="2400">
                <a:solidFill>
                  <a:srgbClr val="000000"/>
                </a:solidFill>
              </a:rPr>
              <a:t>острый подбородок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048000" y="2209800"/>
            <a:ext cx="2286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352800" y="3429000"/>
            <a:ext cx="2514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819400" y="5334000"/>
            <a:ext cx="2286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057400" y="2209800"/>
            <a:ext cx="990600" cy="457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362200" y="3124200"/>
            <a:ext cx="990600" cy="3048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209800" y="3352800"/>
            <a:ext cx="609600" cy="1981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5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84663" y="6492875"/>
            <a:ext cx="48593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85357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Заголовок 4"/>
          <p:cNvSpPr>
            <a:spLocks noGrp="1"/>
          </p:cNvSpPr>
          <p:nvPr>
            <p:ph type="title" idx="4294967295"/>
          </p:nvPr>
        </p:nvSpPr>
        <p:spPr>
          <a:xfrm>
            <a:off x="76200" y="266700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6370" name="Picture 16" descr="Картинки по запро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3886200" y="1822450"/>
            <a:ext cx="51054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Прямоугольник 8"/>
          <p:cNvSpPr>
            <a:spLocks noChangeArrowheads="1"/>
          </p:cNvSpPr>
          <p:nvPr/>
        </p:nvSpPr>
        <p:spPr bwMode="auto">
          <a:xfrm>
            <a:off x="0" y="5029200"/>
            <a:ext cx="365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«Процедуры» - </a:t>
            </a:r>
            <a:r>
              <a:rPr lang="ru-RU" altLang="ru-RU" sz="2400">
                <a:solidFill>
                  <a:srgbClr val="000000"/>
                </a:solidFill>
              </a:rPr>
              <a:t>выраженная переносица, короткая шея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86372" name="Прямоугольник 9"/>
          <p:cNvSpPr>
            <a:spLocks noChangeArrowheads="1"/>
          </p:cNvSpPr>
          <p:nvPr/>
        </p:nvSpPr>
        <p:spPr bwMode="auto">
          <a:xfrm>
            <a:off x="0" y="3886200"/>
            <a:ext cx="297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«Активный» - </a:t>
            </a:r>
            <a:r>
              <a:rPr lang="ru-RU" altLang="ru-RU" sz="2400">
                <a:solidFill>
                  <a:srgbClr val="000000"/>
                </a:solidFill>
              </a:rPr>
              <a:t>острый подбородок</a:t>
            </a:r>
          </a:p>
        </p:txBody>
      </p:sp>
      <p:sp>
        <p:nvSpPr>
          <p:cNvPr id="186373" name="Прямоугольник 10"/>
          <p:cNvSpPr>
            <a:spLocks noChangeArrowheads="1"/>
          </p:cNvSpPr>
          <p:nvPr/>
        </p:nvSpPr>
        <p:spPr bwMode="auto">
          <a:xfrm>
            <a:off x="1524000" y="11430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«Общее» </a:t>
            </a:r>
            <a:r>
              <a:rPr lang="ru-RU" altLang="ru-RU" sz="2400">
                <a:solidFill>
                  <a:srgbClr val="000000"/>
                </a:solidFill>
              </a:rPr>
              <a:t>- нос «картошкой»</a:t>
            </a:r>
          </a:p>
        </p:txBody>
      </p:sp>
      <p:sp>
        <p:nvSpPr>
          <p:cNvPr id="186374" name="Прямоугольник 11"/>
          <p:cNvSpPr>
            <a:spLocks noChangeArrowheads="1"/>
          </p:cNvSpPr>
          <p:nvPr/>
        </p:nvSpPr>
        <p:spPr bwMode="auto">
          <a:xfrm>
            <a:off x="0" y="2286000"/>
            <a:ext cx="358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«Внутренняя референция»</a:t>
            </a:r>
            <a:r>
              <a:rPr lang="ru-RU" altLang="ru-RU" sz="2400">
                <a:solidFill>
                  <a:srgbClr val="000000"/>
                </a:solidFill>
              </a:rPr>
              <a:t> - широкая нижняя челюсть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3429000" y="1600200"/>
            <a:ext cx="152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819400" y="2667000"/>
            <a:ext cx="152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667000" y="4191000"/>
            <a:ext cx="3124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895600" y="5410200"/>
            <a:ext cx="3505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4953000" y="1600200"/>
            <a:ext cx="1066800" cy="1524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4343400" y="2667000"/>
            <a:ext cx="2133600" cy="10668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791200" y="3962400"/>
            <a:ext cx="990600" cy="228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400800" y="4038600"/>
            <a:ext cx="533400" cy="1371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38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24325" y="642302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86384" name="Прямоугольник 1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Заголовок 4"/>
          <p:cNvSpPr>
            <a:spLocks noGrp="1"/>
          </p:cNvSpPr>
          <p:nvPr>
            <p:ph type="title" idx="4294967295"/>
          </p:nvPr>
        </p:nvSpPr>
        <p:spPr>
          <a:xfrm>
            <a:off x="684213" y="344488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7394" name="Picture 15" descr="рефлексия - короткая шея, большой нос, узкие ноздри, полные гу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400"/>
            <a:ext cx="50593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Прямоугольник 6"/>
          <p:cNvSpPr>
            <a:spLocks noChangeArrowheads="1"/>
          </p:cNvSpPr>
          <p:nvPr/>
        </p:nvSpPr>
        <p:spPr bwMode="auto">
          <a:xfrm>
            <a:off x="0" y="1981200"/>
            <a:ext cx="335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«Рефлексия» </a:t>
            </a:r>
            <a:r>
              <a:rPr lang="ru-RU" altLang="ru-RU" sz="2400"/>
              <a:t>- короткая шея, полные губы</a:t>
            </a:r>
          </a:p>
        </p:txBody>
      </p:sp>
      <p:sp>
        <p:nvSpPr>
          <p:cNvPr id="187396" name="Прямоугольник 7"/>
          <p:cNvSpPr>
            <a:spLocks noChangeArrowheads="1"/>
          </p:cNvSpPr>
          <p:nvPr/>
        </p:nvSpPr>
        <p:spPr bwMode="auto">
          <a:xfrm>
            <a:off x="0" y="4724400"/>
            <a:ext cx="365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«Процедуры» - </a:t>
            </a:r>
            <a:r>
              <a:rPr lang="ru-RU" altLang="ru-RU" sz="2400">
                <a:solidFill>
                  <a:srgbClr val="000000"/>
                </a:solidFill>
              </a:rPr>
              <a:t>выраженная переносица, короткая шея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87397" name="Прямоугольник 8"/>
          <p:cNvSpPr>
            <a:spLocks noChangeArrowheads="1"/>
          </p:cNvSpPr>
          <p:nvPr/>
        </p:nvSpPr>
        <p:spPr bwMode="auto">
          <a:xfrm>
            <a:off x="3657600" y="13716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«Общее» - </a:t>
            </a:r>
            <a:r>
              <a:rPr lang="ru-RU" altLang="ru-RU" sz="2400">
                <a:solidFill>
                  <a:srgbClr val="000000"/>
                </a:solidFill>
              </a:rPr>
              <a:t>широкий нос</a:t>
            </a:r>
          </a:p>
        </p:txBody>
      </p:sp>
      <p:sp>
        <p:nvSpPr>
          <p:cNvPr id="187398" name="Прямоугольник 9"/>
          <p:cNvSpPr>
            <a:spLocks noChangeArrowheads="1"/>
          </p:cNvSpPr>
          <p:nvPr/>
        </p:nvSpPr>
        <p:spPr bwMode="auto">
          <a:xfrm>
            <a:off x="0" y="3200400"/>
            <a:ext cx="350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«Внутренняя референция» </a:t>
            </a:r>
            <a:r>
              <a:rPr lang="ru-RU" altLang="ru-RU" sz="2400">
                <a:solidFill>
                  <a:srgbClr val="000000"/>
                </a:solidFill>
              </a:rPr>
              <a:t>- широкая нижняя челюсть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239000" y="1828800"/>
            <a:ext cx="0" cy="1295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971800" y="2438400"/>
            <a:ext cx="152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819400" y="3581400"/>
            <a:ext cx="152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048000" y="4953000"/>
            <a:ext cx="2667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4495800" y="2438400"/>
            <a:ext cx="2667000" cy="838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4343400" y="3429000"/>
            <a:ext cx="2743200" cy="152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715000" y="3581400"/>
            <a:ext cx="1524000" cy="1371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4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9287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87407" name="Прямоугольник 1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Заголовок 4"/>
          <p:cNvSpPr>
            <a:spLocks noGrp="1"/>
          </p:cNvSpPr>
          <p:nvPr>
            <p:ph type="title" idx="4294967295"/>
          </p:nvPr>
        </p:nvSpPr>
        <p:spPr>
          <a:xfrm>
            <a:off x="762000" y="381000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sp>
        <p:nvSpPr>
          <p:cNvPr id="188418" name="Прямоугольник 6"/>
          <p:cNvSpPr>
            <a:spLocks noChangeArrowheads="1"/>
          </p:cNvSpPr>
          <p:nvPr/>
        </p:nvSpPr>
        <p:spPr bwMode="auto">
          <a:xfrm>
            <a:off x="152400" y="51054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</a:t>
            </a:r>
            <a:r>
              <a:rPr lang="ru-RU" altLang="ru-RU" sz="2400"/>
              <a:t>- открытая поза, жесты, мимический паттерн</a:t>
            </a:r>
          </a:p>
        </p:txBody>
      </p:sp>
      <p:pic>
        <p:nvPicPr>
          <p:cNvPr id="188419" name="Picture 16" descr="Картинки по запросу барон мюнхгау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222" b="4443"/>
          <a:stretch>
            <a:fillRect/>
          </a:stretch>
        </p:blipFill>
        <p:spPr bwMode="auto">
          <a:xfrm>
            <a:off x="4179888" y="2133600"/>
            <a:ext cx="48117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Прямоугольник 8"/>
          <p:cNvSpPr>
            <a:spLocks noChangeArrowheads="1"/>
          </p:cNvSpPr>
          <p:nvPr/>
        </p:nvSpPr>
        <p:spPr bwMode="auto">
          <a:xfrm>
            <a:off x="1600200" y="1371600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«Возможности» </a:t>
            </a:r>
            <a:r>
              <a:rPr lang="ru-RU" altLang="ru-RU" sz="2400">
                <a:solidFill>
                  <a:srgbClr val="000000"/>
                </a:solidFill>
              </a:rPr>
              <a:t>- отсутствие переносицы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88421" name="Прямоугольник 9"/>
          <p:cNvSpPr>
            <a:spLocks noChangeArrowheads="1"/>
          </p:cNvSpPr>
          <p:nvPr/>
        </p:nvSpPr>
        <p:spPr bwMode="auto">
          <a:xfrm>
            <a:off x="152400" y="3810000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«Активный» - </a:t>
            </a:r>
            <a:r>
              <a:rPr lang="ru-RU" altLang="ru-RU" sz="2400">
                <a:solidFill>
                  <a:srgbClr val="000000"/>
                </a:solidFill>
              </a:rPr>
              <a:t>острый подбородок</a:t>
            </a:r>
          </a:p>
        </p:txBody>
      </p:sp>
      <p:sp>
        <p:nvSpPr>
          <p:cNvPr id="188422" name="Прямоугольник 10"/>
          <p:cNvSpPr>
            <a:spLocks noChangeArrowheads="1"/>
          </p:cNvSpPr>
          <p:nvPr/>
        </p:nvSpPr>
        <p:spPr bwMode="auto">
          <a:xfrm>
            <a:off x="152400" y="2514600"/>
            <a:ext cx="4048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«Внутренняя референция» - </a:t>
            </a:r>
            <a:r>
              <a:rPr lang="ru-RU" altLang="ru-RU" sz="2400">
                <a:solidFill>
                  <a:srgbClr val="000000"/>
                </a:solidFill>
              </a:rPr>
              <a:t>широкая нижняя челюсть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6248400" y="1828800"/>
            <a:ext cx="0" cy="1295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733800" y="2971800"/>
            <a:ext cx="1676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200400" y="4114800"/>
            <a:ext cx="1676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971800" y="5486400"/>
            <a:ext cx="2057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5410200" y="2971800"/>
            <a:ext cx="914400" cy="457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4876800" y="3733800"/>
            <a:ext cx="1676400" cy="381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029200" y="4114800"/>
            <a:ext cx="3200400" cy="1371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43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00563" y="6408738"/>
            <a:ext cx="46434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88431" name="Прямоугольник 1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344488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9442" name="Picture 15" descr="Фрейкен бок - внутренняя референция и процед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5309" r="16051" b="16383"/>
          <a:stretch>
            <a:fillRect/>
          </a:stretch>
        </p:blipFill>
        <p:spPr bwMode="auto">
          <a:xfrm>
            <a:off x="152400" y="1600200"/>
            <a:ext cx="5029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Прямоугольник 6"/>
          <p:cNvSpPr>
            <a:spLocks noChangeArrowheads="1"/>
          </p:cNvSpPr>
          <p:nvPr/>
        </p:nvSpPr>
        <p:spPr bwMode="auto">
          <a:xfrm>
            <a:off x="6096000" y="3962400"/>
            <a:ext cx="3048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«Внутренняя референция» </a:t>
            </a:r>
            <a:r>
              <a:rPr lang="ru-RU" altLang="ru-RU" sz="2400"/>
              <a:t>- широкая нижняя челюсть</a:t>
            </a:r>
          </a:p>
        </p:txBody>
      </p:sp>
      <p:sp>
        <p:nvSpPr>
          <p:cNvPr id="189444" name="Прямоугольник 7"/>
          <p:cNvSpPr>
            <a:spLocks noChangeArrowheads="1"/>
          </p:cNvSpPr>
          <p:nvPr/>
        </p:nvSpPr>
        <p:spPr bwMode="auto">
          <a:xfrm>
            <a:off x="5486400" y="21336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«Процедуры» - </a:t>
            </a:r>
            <a:r>
              <a:rPr lang="ru-RU" altLang="ru-RU" sz="2400"/>
              <a:t>выраженная переносица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800600" y="2514600"/>
            <a:ext cx="152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33800" y="4419600"/>
            <a:ext cx="2895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114800" y="2514600"/>
            <a:ext cx="685800" cy="1143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4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94150" y="6426200"/>
            <a:ext cx="51482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89449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Заголовок 3"/>
          <p:cNvSpPr>
            <a:spLocks noGrp="1"/>
          </p:cNvSpPr>
          <p:nvPr>
            <p:ph type="title"/>
          </p:nvPr>
        </p:nvSpPr>
        <p:spPr>
          <a:xfrm>
            <a:off x="0" y="3933825"/>
            <a:ext cx="8991600" cy="1303338"/>
          </a:xfrm>
        </p:spPr>
        <p:txBody>
          <a:bodyPr/>
          <a:lstStyle/>
          <a:p>
            <a:r>
              <a:rPr lang="ru-RU" altLang="ru-RU" sz="3500" b="1">
                <a:solidFill>
                  <a:srgbClr val="002060"/>
                </a:solidFill>
              </a:rPr>
              <a:t>Проверенные модели физиогномики, (корреляции с </a:t>
            </a:r>
            <a:r>
              <a:rPr lang="en-US" altLang="ru-RU" sz="3500" b="1">
                <a:solidFill>
                  <a:srgbClr val="002060"/>
                </a:solidFill>
              </a:rPr>
              <a:t>Big5, </a:t>
            </a:r>
            <a:r>
              <a:rPr lang="ru-RU" altLang="ru-RU" sz="3500" b="1">
                <a:solidFill>
                  <a:srgbClr val="002060"/>
                </a:solidFill>
              </a:rPr>
              <a:t>по </a:t>
            </a:r>
            <a:r>
              <a:rPr lang="en-US" altLang="ru-RU" sz="3500" b="1">
                <a:solidFill>
                  <a:srgbClr val="002060"/>
                </a:solidFill>
              </a:rPr>
              <a:t>Faception)</a:t>
            </a:r>
            <a:endParaRPr lang="ru-RU" altLang="ru-RU" sz="3500" b="1">
              <a:solidFill>
                <a:srgbClr val="002060"/>
              </a:solidFill>
            </a:endParaRPr>
          </a:p>
        </p:txBody>
      </p:sp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04664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«Психологическое» восприятия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Faception</a:t>
            </a:r>
            <a:r>
              <a:rPr lang="en-US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</a:t>
            </a: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  <a:sym typeface="Symbol" charset="2"/>
              </a:rPr>
              <a:t></a:t>
            </a:r>
            <a:r>
              <a:rPr lang="ru-RU" sz="4000" dirty="0"/>
              <a:t> </a:t>
            </a:r>
            <a:r>
              <a:rPr lang="en-US" sz="38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07777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914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9149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38333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Профайлинг. Что это?</a:t>
            </a:r>
          </a:p>
        </p:txBody>
      </p:sp>
      <p:sp>
        <p:nvSpPr>
          <p:cNvPr id="112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895850" y="6381750"/>
            <a:ext cx="424815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4895850" y="1123950"/>
            <a:ext cx="39243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000" b="1">
                <a:solidFill>
                  <a:srgbClr val="17375E"/>
                </a:solidFill>
              </a:rPr>
              <a:t>Профайлинг</a:t>
            </a:r>
          </a:p>
          <a:p>
            <a:pPr algn="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Инструменты нетестовой психодиагностики человека по его внешнему виду и манере поведения и цифровому следу для создания вероятностных моделей его поведения в интересующих контекстах.</a:t>
            </a:r>
          </a:p>
        </p:txBody>
      </p:sp>
      <p:pic>
        <p:nvPicPr>
          <p:cNvPr id="11268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788"/>
            <a:ext cx="489585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468313" y="4414838"/>
            <a:ext cx="76295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ru-RU" altLang="ru-RU" sz="2400" b="1">
                <a:solidFill>
                  <a:srgbClr val="17375E"/>
                </a:solidFill>
              </a:rPr>
              <a:t>Безопасность</a:t>
            </a:r>
          </a:p>
          <a:p>
            <a:pPr eaLnBrk="1" hangingPunct="1">
              <a:buFont typeface="Calibri" charset="0"/>
              <a:buAutoNum type="arabicPeriod"/>
            </a:pPr>
            <a:r>
              <a:rPr lang="en-US" altLang="ru-RU" sz="2400" b="1">
                <a:solidFill>
                  <a:srgbClr val="17375E"/>
                </a:solidFill>
              </a:rPr>
              <a:t>HR </a:t>
            </a:r>
            <a:r>
              <a:rPr lang="ru-RU" altLang="ru-RU" sz="2400" b="1">
                <a:solidFill>
                  <a:srgbClr val="17375E"/>
                </a:solidFill>
              </a:rPr>
              <a:t>управление персоналом</a:t>
            </a:r>
          </a:p>
          <a:p>
            <a:pPr eaLnBrk="1" hangingPunct="1">
              <a:buFont typeface="Calibri" charset="0"/>
              <a:buAutoNum type="arabicPeriod"/>
            </a:pPr>
            <a:r>
              <a:rPr lang="ru-RU" altLang="ru-RU" sz="2400" b="1">
                <a:solidFill>
                  <a:srgbClr val="17375E"/>
                </a:solidFill>
              </a:rPr>
              <a:t>Экономическое поведение и маркетинг</a:t>
            </a:r>
          </a:p>
          <a:p>
            <a:pPr eaLnBrk="1" hangingPunct="1">
              <a:buFont typeface="Calibri" charset="0"/>
              <a:buAutoNum type="arabicPeriod"/>
            </a:pPr>
            <a:r>
              <a:rPr lang="ru-RU" altLang="ru-RU" sz="2400" b="1">
                <a:solidFill>
                  <a:srgbClr val="17375E"/>
                </a:solidFill>
              </a:rPr>
              <a:t>Узкоприкладные модели, мэтчинг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11270" name="Прямоугольник 8"/>
          <p:cNvSpPr>
            <a:spLocks noChangeArrowheads="1"/>
          </p:cNvSpPr>
          <p:nvPr/>
        </p:nvSpPr>
        <p:spPr bwMode="auto">
          <a:xfrm>
            <a:off x="179388" y="6372225"/>
            <a:ext cx="1893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59851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935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93539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706755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Заголовок 3"/>
          <p:cNvSpPr>
            <a:spLocks noGrp="1"/>
          </p:cNvSpPr>
          <p:nvPr>
            <p:ph type="title"/>
          </p:nvPr>
        </p:nvSpPr>
        <p:spPr>
          <a:xfrm>
            <a:off x="127000" y="188913"/>
            <a:ext cx="8991600" cy="1008062"/>
          </a:xfrm>
        </p:spPr>
        <p:txBody>
          <a:bodyPr/>
          <a:lstStyle/>
          <a:p>
            <a:r>
              <a:rPr lang="en-US" altLang="ru-RU" sz="3500" b="1">
                <a:solidFill>
                  <a:srgbClr val="002060"/>
                </a:solidFill>
              </a:rPr>
              <a:t>BIG-5</a:t>
            </a:r>
            <a:endParaRPr lang="ru-RU" altLang="ru-RU" sz="3500" b="1">
              <a:solidFill>
                <a:srgbClr val="002060"/>
              </a:solidFill>
            </a:endParaRPr>
          </a:p>
        </p:txBody>
      </p:sp>
      <p:sp>
        <p:nvSpPr>
          <p:cNvPr id="19558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95587" name="Прямоугольник 1"/>
          <p:cNvSpPr>
            <a:spLocks noChangeArrowheads="1"/>
          </p:cNvSpPr>
          <p:nvPr/>
        </p:nvSpPr>
        <p:spPr bwMode="auto">
          <a:xfrm>
            <a:off x="661988" y="1484313"/>
            <a:ext cx="79200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222222"/>
                </a:solidFill>
                <a:latin typeface="Arial" charset="0"/>
              </a:rPr>
              <a:t>Больша́я пятёрка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— диспозициональная модель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личности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человека. Продолжает линию исследований, начатую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Г. Олпортом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Г. Айзенком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и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Р. Кэттелом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 предполагавшими, что личность характеризует меру индивидуальных различий человека в степени и форме адаптации к социальной среде с учетом биологических свойств индивида.</a:t>
            </a:r>
          </a:p>
          <a:p>
            <a:pPr eaLnBrk="1" hangingPunct="1"/>
            <a:endParaRPr lang="en-US" altLang="ru-RU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>
                <a:solidFill>
                  <a:srgbClr val="222222"/>
                </a:solidFill>
                <a:latin typeface="Arial" charset="0"/>
              </a:rPr>
              <a:t>В соответствии с названием, модель предполагает, что личность человека включает в себя пять общих и относительно независимых черт (диспозиций):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0B0080"/>
                </a:solidFill>
                <a:latin typeface="Arial" charset="0"/>
              </a:rPr>
              <a:t>экстраверсию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доброжелательность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(дружелюбие, способность прийти к согласию),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добросовестность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(сознательность),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0B0080"/>
                </a:solidFill>
                <a:latin typeface="Arial" charset="0"/>
              </a:rPr>
              <a:t>нейротизм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(противоположный полюс - эмоциональная стабильность)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открытость опыту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(интеллект).</a:t>
            </a:r>
          </a:p>
        </p:txBody>
      </p:sp>
      <p:sp>
        <p:nvSpPr>
          <p:cNvPr id="195588" name="Прямоугольник 4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Заголовок 3"/>
          <p:cNvSpPr>
            <a:spLocks noGrp="1"/>
          </p:cNvSpPr>
          <p:nvPr>
            <p:ph type="title"/>
          </p:nvPr>
        </p:nvSpPr>
        <p:spPr>
          <a:xfrm>
            <a:off x="152400" y="363538"/>
            <a:ext cx="8991600" cy="620712"/>
          </a:xfrm>
        </p:spPr>
        <p:txBody>
          <a:bodyPr/>
          <a:lstStyle/>
          <a:p>
            <a:r>
              <a:rPr lang="en-US" altLang="ru-RU" sz="3500" b="1">
                <a:solidFill>
                  <a:srgbClr val="002060"/>
                </a:solidFill>
              </a:rPr>
              <a:t>BIG-5</a:t>
            </a:r>
            <a:r>
              <a:rPr lang="ru-RU" altLang="ru-RU" sz="3500" b="1">
                <a:solidFill>
                  <a:srgbClr val="002060"/>
                </a:solidFill>
              </a:rPr>
              <a:t>, субшкалы</a:t>
            </a:r>
          </a:p>
        </p:txBody>
      </p:sp>
      <p:sp>
        <p:nvSpPr>
          <p:cNvPr id="1966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96611" name="Прямоугольник 1"/>
          <p:cNvSpPr>
            <a:spLocks noChangeArrowheads="1"/>
          </p:cNvSpPr>
          <p:nvPr/>
        </p:nvSpPr>
        <p:spPr bwMode="auto">
          <a:xfrm>
            <a:off x="1214438" y="1166813"/>
            <a:ext cx="37433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Экстраверсия / Интроверсия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сердечность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общительность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настойчивость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активность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возбуждение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оптимизм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Сотрудничество (дружелюбие)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доверие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честность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альтруизм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уступчивость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скромность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чуткость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Добросовестность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компетентность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организованность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приверженность долгу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самодисциплина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аналитичность</a:t>
            </a:r>
          </a:p>
        </p:txBody>
      </p:sp>
      <p:sp>
        <p:nvSpPr>
          <p:cNvPr id="196612" name="Прямоугольник 4"/>
          <p:cNvSpPr>
            <a:spLocks noChangeArrowheads="1"/>
          </p:cNvSpPr>
          <p:nvPr/>
        </p:nvSpPr>
        <p:spPr bwMode="auto">
          <a:xfrm>
            <a:off x="4932363" y="1997075"/>
            <a:ext cx="3743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Нейротизм / эмоц. стабильность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тревожность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враждебность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депрессивность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пессимизм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импульсивность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ранимость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Открытость опыту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фантазия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эстетика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чувственность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действия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сильные / слабые ценности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стабильность интересов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</p:txBody>
      </p:sp>
      <p:sp>
        <p:nvSpPr>
          <p:cNvPr id="19661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Заголовок 3"/>
          <p:cNvSpPr>
            <a:spLocks noGrp="1"/>
          </p:cNvSpPr>
          <p:nvPr>
            <p:ph type="title"/>
          </p:nvPr>
        </p:nvSpPr>
        <p:spPr>
          <a:xfrm>
            <a:off x="233363" y="1028700"/>
            <a:ext cx="8496300" cy="5656263"/>
          </a:xfrm>
        </p:spPr>
        <p:txBody>
          <a:bodyPr/>
          <a:lstStyle/>
          <a:p>
            <a:pPr algn="l"/>
            <a:r>
              <a:rPr lang="ru-RU" altLang="ru-RU" sz="2000">
                <a:solidFill>
                  <a:srgbClr val="002060"/>
                </a:solidFill>
              </a:rPr>
              <a:t>В конце декабря 2014 вышла прелюбопытная статья о попытке определения шкал Big5 только по последнему аватару в FB (Fabio Celli, Elia Bruni, Bruno Lepri, 2014)!!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/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Уже в 2014 году они создали автоматизированную модель, которая по единственному (последнему) аватару определяла значения по всем 5-ти шкалам Big5 и двум дополнительным в следующих корреляциях: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/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Эстраверсия / интроверсия – 62%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Стабильность / невротичность – 61%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Доброжелательность / отсутствие кооперации – 67%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Добросовестность / забота – 75%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Открытость / закрытость опыту – 75%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Доминантность / подчиненность – 65%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Эмоциональность / логичность – 63%</a:t>
            </a:r>
            <a:r>
              <a:rPr lang="ru-RU" altLang="ru-RU" sz="1700">
                <a:solidFill>
                  <a:srgbClr val="002060"/>
                </a:solidFill>
              </a:rPr>
              <a:t/>
            </a:r>
            <a:br>
              <a:rPr lang="ru-RU" altLang="ru-RU" sz="17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endParaRPr lang="ru-RU" altLang="ru-RU" sz="1700">
              <a:solidFill>
                <a:srgbClr val="002060"/>
              </a:solidFill>
            </a:endParaRPr>
          </a:p>
        </p:txBody>
      </p:sp>
      <p:sp>
        <p:nvSpPr>
          <p:cNvPr id="19763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91372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Facebook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 </a:t>
            </a: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Big5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FB-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психодиагностика</a:t>
            </a:r>
          </a:p>
        </p:txBody>
      </p:sp>
      <p:sp>
        <p:nvSpPr>
          <p:cNvPr id="197636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Заголовок 3"/>
          <p:cNvSpPr>
            <a:spLocks noGrp="1"/>
          </p:cNvSpPr>
          <p:nvPr>
            <p:ph type="title"/>
          </p:nvPr>
        </p:nvSpPr>
        <p:spPr>
          <a:xfrm>
            <a:off x="250825" y="1125538"/>
            <a:ext cx="8497888" cy="4935537"/>
          </a:xfrm>
        </p:spPr>
        <p:txBody>
          <a:bodyPr/>
          <a:lstStyle/>
          <a:p>
            <a:pPr algn="l"/>
            <a:r>
              <a:rPr lang="ru-RU" altLang="ru-RU" sz="1700">
                <a:solidFill>
                  <a:srgbClr val="002060"/>
                </a:solidFill>
              </a:rPr>
              <a:t/>
            </a:r>
            <a:br>
              <a:rPr lang="ru-RU" altLang="ru-RU" sz="17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Экстраверсия</a:t>
            </a:r>
            <a:r>
              <a:rPr lang="ru-RU" altLang="ru-RU" sz="2000">
                <a:solidFill>
                  <a:srgbClr val="002060"/>
                </a:solidFill>
              </a:rPr>
              <a:t> связана с уровнем экспрессивности аватара: чем более лицо экспрессивное, тем больше вероятность экстраверсии и чем более нейтральное, тем – </a:t>
            </a:r>
            <a:r>
              <a:rPr lang="ru-RU" altLang="ru-RU" sz="2000" b="1">
                <a:solidFill>
                  <a:srgbClr val="002060"/>
                </a:solidFill>
              </a:rPr>
              <a:t>интроверсии</a:t>
            </a:r>
            <a:r>
              <a:rPr lang="ru-RU" altLang="ru-RU" sz="2000">
                <a:solidFill>
                  <a:srgbClr val="002060"/>
                </a:solidFill>
              </a:rPr>
              <a:t>. </a:t>
            </a:r>
            <a:r>
              <a:rPr lang="en-US" altLang="ru-RU" sz="2000">
                <a:solidFill>
                  <a:srgbClr val="002060"/>
                </a:solidFill>
              </a:rPr>
              <a:t/>
            </a:r>
            <a:br>
              <a:rPr lang="en-US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Закрытость опыту </a:t>
            </a:r>
            <a:r>
              <a:rPr lang="ru-RU" altLang="ru-RU" sz="2000">
                <a:solidFill>
                  <a:srgbClr val="002060"/>
                </a:solidFill>
              </a:rPr>
              <a:t>сильно коррелирует с аватаром, на котором изображен не человек.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Интроверсия</a:t>
            </a:r>
            <a:r>
              <a:rPr lang="ru-RU" altLang="ru-RU" sz="2000">
                <a:solidFill>
                  <a:srgbClr val="002060"/>
                </a:solidFill>
              </a:rPr>
              <a:t> – с черно-белым аватаром.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Нейротизм </a:t>
            </a:r>
            <a:r>
              <a:rPr lang="ru-RU" altLang="ru-RU" sz="2000">
                <a:solidFill>
                  <a:srgbClr val="002060"/>
                </a:solidFill>
              </a:rPr>
              <a:t>коррелирует с темными тонами аватара, а </a:t>
            </a:r>
            <a:r>
              <a:rPr lang="ru-RU" altLang="ru-RU" sz="2000" b="1">
                <a:solidFill>
                  <a:srgbClr val="002060"/>
                </a:solidFill>
              </a:rPr>
              <a:t>доминантность</a:t>
            </a:r>
            <a:r>
              <a:rPr lang="ru-RU" altLang="ru-RU" sz="2000">
                <a:solidFill>
                  <a:srgbClr val="002060"/>
                </a:solidFill>
              </a:rPr>
              <a:t> – с яркими и контрастными.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Доброжелательность, добросовестность и подчиненность </a:t>
            </a:r>
            <a:r>
              <a:rPr lang="ru-RU" altLang="ru-RU" sz="2000">
                <a:solidFill>
                  <a:srgbClr val="002060"/>
                </a:solidFill>
              </a:rPr>
              <a:t>сильно зависят от направления взгляда.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Отсутствие кооперации </a:t>
            </a:r>
            <a:r>
              <a:rPr lang="ru-RU" altLang="ru-RU" sz="2000">
                <a:solidFill>
                  <a:srgbClr val="002060"/>
                </a:solidFill>
              </a:rPr>
              <a:t>– от уровня закрытости позы. </a:t>
            </a:r>
          </a:p>
        </p:txBody>
      </p:sp>
      <p:sp>
        <p:nvSpPr>
          <p:cNvPr id="1986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4340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Facebook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 </a:t>
            </a: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Big5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9866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Заголовок 3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1227138"/>
          </a:xfrm>
        </p:spPr>
        <p:txBody>
          <a:bodyPr/>
          <a:lstStyle/>
          <a:p>
            <a:r>
              <a:rPr lang="ru-RU" altLang="ru-RU" sz="3500" b="1">
                <a:solidFill>
                  <a:srgbClr val="002060"/>
                </a:solidFill>
              </a:rPr>
              <a:t>Близко расположенные глаза</a:t>
            </a:r>
            <a:r>
              <a:rPr lang="en-US" altLang="ru-RU" sz="3500" b="1">
                <a:solidFill>
                  <a:srgbClr val="002060"/>
                </a:solidFill>
              </a:rPr>
              <a:t>,</a:t>
            </a:r>
            <a:br>
              <a:rPr lang="en-US" altLang="ru-RU" sz="3500" b="1">
                <a:solidFill>
                  <a:srgbClr val="002060"/>
                </a:solidFill>
              </a:rPr>
            </a:br>
            <a:r>
              <a:rPr lang="en-US" altLang="ru-RU" sz="3500" b="1">
                <a:solidFill>
                  <a:srgbClr val="002060"/>
                </a:solidFill>
              </a:rPr>
              <a:t>Faception</a:t>
            </a:r>
            <a:endParaRPr lang="ru-RU" altLang="ru-RU" sz="3500" b="1">
              <a:solidFill>
                <a:srgbClr val="002060"/>
              </a:solidFill>
            </a:endParaRPr>
          </a:p>
        </p:txBody>
      </p:sp>
      <p:sp>
        <p:nvSpPr>
          <p:cNvPr id="19968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51275" y="6394450"/>
            <a:ext cx="5292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pic>
        <p:nvPicPr>
          <p:cNvPr id="1028" name="Picture 4" descr="Картинки по запросу антон макар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4613"/>
            <a:ext cx="2895600" cy="458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3984625" y="2420938"/>
            <a:ext cx="1600200" cy="0"/>
          </a:xfrm>
          <a:prstGeom prst="line">
            <a:avLst/>
          </a:prstGeom>
          <a:noFill/>
          <a:ln w="25400">
            <a:solidFill>
              <a:schemeClr val="bg1">
                <a:lumMod val="65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013200" y="1524000"/>
            <a:ext cx="0" cy="23622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86" name="Прямоугольник 41"/>
          <p:cNvSpPr>
            <a:spLocks noChangeArrowheads="1"/>
          </p:cNvSpPr>
          <p:nvPr/>
        </p:nvSpPr>
        <p:spPr bwMode="auto">
          <a:xfrm>
            <a:off x="5435600" y="2225675"/>
            <a:ext cx="2419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внимание (+0,</a:t>
            </a:r>
            <a:r>
              <a:rPr lang="en-US" altLang="ru-RU"/>
              <a:t>4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концентрация (+0,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4013200" y="3716338"/>
            <a:ext cx="144780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88" name="Прямоугольник 45"/>
          <p:cNvSpPr>
            <a:spLocks noChangeArrowheads="1"/>
          </p:cNvSpPr>
          <p:nvPr/>
        </p:nvSpPr>
        <p:spPr bwMode="auto">
          <a:xfrm>
            <a:off x="5400675" y="1270000"/>
            <a:ext cx="3781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целеустремленность (+0,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</p:txBody>
      </p:sp>
      <p:sp>
        <p:nvSpPr>
          <p:cNvPr id="199689" name="Прямоугольник 46"/>
          <p:cNvSpPr>
            <a:spLocks noChangeArrowheads="1"/>
          </p:cNvSpPr>
          <p:nvPr/>
        </p:nvSpPr>
        <p:spPr bwMode="auto">
          <a:xfrm>
            <a:off x="5432425" y="3460750"/>
            <a:ext cx="2928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эмоциональность (-0,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раздражительность (-0,</a:t>
            </a:r>
            <a:r>
              <a:rPr lang="en-US" altLang="ru-RU"/>
              <a:t>4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sp>
        <p:nvSpPr>
          <p:cNvPr id="199690" name="Прямоугольник 48"/>
          <p:cNvSpPr>
            <a:spLocks noChangeArrowheads="1"/>
          </p:cNvSpPr>
          <p:nvPr/>
        </p:nvSpPr>
        <p:spPr bwMode="auto">
          <a:xfrm>
            <a:off x="5416550" y="1662113"/>
            <a:ext cx="267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самоконтроль (+0,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828800" y="2590800"/>
            <a:ext cx="0" cy="12954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984625" y="1458913"/>
            <a:ext cx="144780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93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Картинки по запросу Райан Гослин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20357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0706" name="Содержимое 5"/>
          <p:cNvSpPr>
            <a:spLocks noGrp="1"/>
          </p:cNvSpPr>
          <p:nvPr>
            <p:ph sz="half" idx="2"/>
          </p:nvPr>
        </p:nvSpPr>
        <p:spPr>
          <a:xfrm>
            <a:off x="6438900" y="1309688"/>
            <a:ext cx="2514600" cy="1817687"/>
          </a:xfrm>
        </p:spPr>
        <p:txBody>
          <a:bodyPr/>
          <a:lstStyle/>
          <a:p>
            <a:r>
              <a:rPr lang="ru-RU" altLang="ru-RU"/>
              <a:t>Педантизм;</a:t>
            </a:r>
          </a:p>
          <a:p>
            <a:r>
              <a:rPr lang="ru-RU" altLang="ru-RU"/>
              <a:t>Детальность;</a:t>
            </a:r>
          </a:p>
          <a:p>
            <a:r>
              <a:rPr lang="ru-RU" altLang="ru-RU"/>
              <a:t>Расчетливость.</a:t>
            </a:r>
          </a:p>
        </p:txBody>
      </p:sp>
      <p:sp>
        <p:nvSpPr>
          <p:cNvPr id="20070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10000" y="6381750"/>
            <a:ext cx="5334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2362200" y="4876800"/>
            <a:ext cx="16002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2438400" y="2209800"/>
            <a:ext cx="0" cy="1371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10" name="Прямоугольник 41"/>
          <p:cNvSpPr>
            <a:spLocks noChangeArrowheads="1"/>
          </p:cNvSpPr>
          <p:nvPr/>
        </p:nvSpPr>
        <p:spPr bwMode="auto">
          <a:xfrm>
            <a:off x="3657600" y="1143000"/>
            <a:ext cx="2419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концентрация (</a:t>
            </a:r>
            <a:r>
              <a:rPr lang="en-US" altLang="ru-RU"/>
              <a:t>+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362200" y="3657600"/>
            <a:ext cx="1447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12" name="Прямоугольник 48"/>
          <p:cNvSpPr>
            <a:spLocks noChangeArrowheads="1"/>
          </p:cNvSpPr>
          <p:nvPr/>
        </p:nvSpPr>
        <p:spPr bwMode="auto">
          <a:xfrm>
            <a:off x="3810000" y="1828800"/>
            <a:ext cx="261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вспыльчивость (+0,</a:t>
            </a:r>
            <a:r>
              <a:rPr lang="en-US" altLang="ru-RU"/>
              <a:t>8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терпеливость (-0,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перфекционизм (</a:t>
            </a:r>
            <a:r>
              <a:rPr lang="en-US" altLang="ru-RU"/>
              <a:t>+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362200" y="3810000"/>
            <a:ext cx="0" cy="10668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438400" y="2209800"/>
            <a:ext cx="1371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68313" y="112713"/>
            <a:ext cx="82296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500" b="1">
                <a:solidFill>
                  <a:srgbClr val="002060"/>
                </a:solidFill>
                <a:latin typeface="Calibri" charset="0"/>
              </a:rPr>
              <a:t>Узкий нос</a:t>
            </a:r>
            <a:r>
              <a:rPr lang="en-US" altLang="ru-RU" sz="3500" b="1">
                <a:solidFill>
                  <a:srgbClr val="002060"/>
                </a:solidFill>
                <a:latin typeface="Calibri" charset="0"/>
              </a:rPr>
              <a:t>, Faception</a:t>
            </a:r>
            <a:r>
              <a:rPr lang="ru-RU" altLang="ru-RU" sz="3500" b="1">
                <a:solidFill>
                  <a:srgbClr val="002060"/>
                </a:solidFill>
                <a:latin typeface="Calibri" charset="0"/>
              </a:rPr>
              <a:t> </a:t>
            </a:r>
          </a:p>
        </p:txBody>
      </p:sp>
      <p:sp>
        <p:nvSpPr>
          <p:cNvPr id="200716" name="Прямоугольник 21"/>
          <p:cNvSpPr>
            <a:spLocks noChangeArrowheads="1"/>
          </p:cNvSpPr>
          <p:nvPr/>
        </p:nvSpPr>
        <p:spPr bwMode="auto">
          <a:xfrm>
            <a:off x="3810000" y="3200400"/>
            <a:ext cx="24653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внимание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осторожность (+0,</a:t>
            </a:r>
            <a:r>
              <a:rPr lang="en-US" altLang="ru-RU"/>
              <a:t>4</a:t>
            </a:r>
            <a:r>
              <a:rPr lang="ru-RU" altLang="ru-RU"/>
              <a:t>) </a:t>
            </a:r>
          </a:p>
          <a:p>
            <a:pPr eaLnBrk="1" hangingPunct="1"/>
            <a:r>
              <a:rPr lang="ru-RU" altLang="ru-RU"/>
              <a:t>активность (-0,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sp>
        <p:nvSpPr>
          <p:cNvPr id="200717" name="Прямоугольник 24"/>
          <p:cNvSpPr>
            <a:spLocks noChangeArrowheads="1"/>
          </p:cNvSpPr>
          <p:nvPr/>
        </p:nvSpPr>
        <p:spPr bwMode="auto">
          <a:xfrm>
            <a:off x="3962400" y="4495800"/>
            <a:ext cx="2089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легкомыслие (+0,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оптимизм (</a:t>
            </a:r>
            <a:r>
              <a:rPr lang="en-US" altLang="ru-RU"/>
              <a:t>-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 </a:t>
            </a:r>
          </a:p>
          <a:p>
            <a:pPr eaLnBrk="1" hangingPunct="1"/>
            <a:endParaRPr lang="ru-RU" alt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209800" y="1295400"/>
            <a:ext cx="0" cy="22098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209800" y="1295400"/>
            <a:ext cx="1447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20" name="Прямоугольник 1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2" descr="Картинки по запросу эшли гр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r="7233"/>
          <a:stretch>
            <a:fillRect/>
          </a:stretch>
        </p:blipFill>
        <p:spPr bwMode="auto">
          <a:xfrm>
            <a:off x="152400" y="1600200"/>
            <a:ext cx="33226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Текст 4"/>
          <p:cNvSpPr>
            <a:spLocks noGrp="1"/>
          </p:cNvSpPr>
          <p:nvPr>
            <p:ph type="body" idx="1"/>
          </p:nvPr>
        </p:nvSpPr>
        <p:spPr>
          <a:xfrm>
            <a:off x="6183313" y="3914775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02755" name="Содержимое 5"/>
          <p:cNvSpPr>
            <a:spLocks noGrp="1"/>
          </p:cNvSpPr>
          <p:nvPr>
            <p:ph sz="half" idx="2"/>
          </p:nvPr>
        </p:nvSpPr>
        <p:spPr>
          <a:xfrm>
            <a:off x="5943600" y="4572000"/>
            <a:ext cx="3657600" cy="1752600"/>
          </a:xfrm>
        </p:spPr>
        <p:txBody>
          <a:bodyPr/>
          <a:lstStyle/>
          <a:p>
            <a:r>
              <a:rPr lang="ru-RU" altLang="ru-RU"/>
              <a:t>Ассоциированность;</a:t>
            </a:r>
          </a:p>
          <a:p>
            <a:r>
              <a:rPr lang="ru-RU" altLang="ru-RU"/>
              <a:t>Эмоциональность;</a:t>
            </a:r>
          </a:p>
          <a:p>
            <a:r>
              <a:rPr lang="ru-RU" altLang="ru-RU"/>
              <a:t>Доверчивость.</a:t>
            </a:r>
          </a:p>
        </p:txBody>
      </p:sp>
      <p:sp>
        <p:nvSpPr>
          <p:cNvPr id="20275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24300" y="6492875"/>
            <a:ext cx="5219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914400" y="1828800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762000" y="1447800"/>
            <a:ext cx="0" cy="2362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066800" y="3505200"/>
            <a:ext cx="2514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639763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500" b="1">
                <a:solidFill>
                  <a:srgbClr val="002060"/>
                </a:solidFill>
                <a:latin typeface="Calibri" charset="0"/>
              </a:rPr>
              <a:t>Вздернутый нос</a:t>
            </a:r>
            <a:r>
              <a:rPr lang="en-US" altLang="ru-RU" sz="3500" b="1">
                <a:solidFill>
                  <a:srgbClr val="002060"/>
                </a:solidFill>
                <a:latin typeface="Calibri" charset="0"/>
              </a:rPr>
              <a:t>, </a:t>
            </a:r>
            <a:r>
              <a:rPr lang="en-US" altLang="ru-RU" sz="3500" b="1">
                <a:solidFill>
                  <a:srgbClr val="002060"/>
                </a:solidFill>
              </a:rPr>
              <a:t>Faception</a:t>
            </a:r>
            <a:endParaRPr lang="ru-RU" altLang="ru-RU" sz="3500" b="1">
              <a:solidFill>
                <a:srgbClr val="002060"/>
              </a:solidFill>
            </a:endParaRPr>
          </a:p>
          <a:p>
            <a:pPr algn="ctr" eaLnBrk="1" hangingPunct="1"/>
            <a:endParaRPr lang="ru-RU" altLang="ru-RU" sz="44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914400" y="18288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371600" y="4343400"/>
            <a:ext cx="2209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63" name="Прямоугольник 20"/>
          <p:cNvSpPr>
            <a:spLocks noChangeArrowheads="1"/>
          </p:cNvSpPr>
          <p:nvPr/>
        </p:nvSpPr>
        <p:spPr bwMode="auto">
          <a:xfrm>
            <a:off x="762000" y="1219200"/>
            <a:ext cx="210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активность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</p:txBody>
      </p:sp>
      <p:sp>
        <p:nvSpPr>
          <p:cNvPr id="202764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202765" name="Прямоугольник 29"/>
          <p:cNvSpPr>
            <a:spLocks noChangeArrowheads="1"/>
          </p:cNvSpPr>
          <p:nvPr/>
        </p:nvSpPr>
        <p:spPr bwMode="auto">
          <a:xfrm>
            <a:off x="3657600" y="5105400"/>
            <a:ext cx="2447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отзывчивость (</a:t>
            </a:r>
            <a:r>
              <a:rPr lang="en-US" altLang="ru-RU"/>
              <a:t>+ </a:t>
            </a:r>
            <a:r>
              <a:rPr lang="ru-RU" altLang="ru-RU"/>
              <a:t>0,</a:t>
            </a:r>
            <a:r>
              <a:rPr lang="en-US" altLang="ru-RU"/>
              <a:t>7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замкнутость (-0,4)</a:t>
            </a:r>
          </a:p>
          <a:p>
            <a:pPr eaLnBrk="1" hangingPunct="1"/>
            <a:r>
              <a:rPr lang="ru-RU" altLang="ru-RU"/>
              <a:t>зависимость (</a:t>
            </a:r>
            <a:r>
              <a:rPr lang="en-US" altLang="ru-RU"/>
              <a:t>+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</p:txBody>
      </p:sp>
      <p:sp>
        <p:nvSpPr>
          <p:cNvPr id="202766" name="Прямоугольник 31"/>
          <p:cNvSpPr>
            <a:spLocks noChangeArrowheads="1"/>
          </p:cNvSpPr>
          <p:nvPr/>
        </p:nvSpPr>
        <p:spPr bwMode="auto">
          <a:xfrm>
            <a:off x="3657600" y="4114800"/>
            <a:ext cx="202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упрямство (+0,</a:t>
            </a:r>
            <a:r>
              <a:rPr lang="en-US" altLang="ru-RU"/>
              <a:t>7</a:t>
            </a:r>
            <a:r>
              <a:rPr lang="ru-RU" altLang="ru-RU"/>
              <a:t>)</a:t>
            </a:r>
          </a:p>
        </p:txBody>
      </p:sp>
      <p:sp>
        <p:nvSpPr>
          <p:cNvPr id="202767" name="Прямоугольник 34"/>
          <p:cNvSpPr>
            <a:spLocks noChangeArrowheads="1"/>
          </p:cNvSpPr>
          <p:nvPr/>
        </p:nvSpPr>
        <p:spPr bwMode="auto">
          <a:xfrm>
            <a:off x="3581400" y="1295400"/>
            <a:ext cx="2808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эмоциональность (+0,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чувствительность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искренность (+0,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</p:txBody>
      </p:sp>
      <p:sp>
        <p:nvSpPr>
          <p:cNvPr id="202768" name="Прямоугольник 36"/>
          <p:cNvSpPr>
            <a:spLocks noChangeArrowheads="1"/>
          </p:cNvSpPr>
          <p:nvPr/>
        </p:nvSpPr>
        <p:spPr bwMode="auto">
          <a:xfrm>
            <a:off x="3581400" y="2743200"/>
            <a:ext cx="2662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сдержанность (-0,4)</a:t>
            </a:r>
          </a:p>
          <a:p>
            <a:pPr eaLnBrk="1" hangingPunct="1"/>
            <a:r>
              <a:rPr lang="ru-RU" altLang="ru-RU"/>
              <a:t>вспыльчивость (+0,</a:t>
            </a:r>
            <a:r>
              <a:rPr lang="en-US" altLang="ru-RU"/>
              <a:t>7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терпеливость (-0,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неустойчивость (+0,</a:t>
            </a:r>
            <a:r>
              <a:rPr lang="en-US" altLang="ru-RU"/>
              <a:t>3</a:t>
            </a:r>
            <a:r>
              <a:rPr lang="ru-RU" altLang="ru-RU"/>
              <a:t>)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066800" y="3733800"/>
            <a:ext cx="304800" cy="609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447800" y="5562600"/>
            <a:ext cx="2209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14400" y="3886200"/>
            <a:ext cx="533400" cy="1676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72" name="Прямоугольник 2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6" descr="Картинки по запросу джоли глаз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562100"/>
            <a:ext cx="310038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381750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3175000" y="4962525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779838" y="3908425"/>
            <a:ext cx="19335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203700" y="305435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26988" y="149225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Миндалевидные глаза,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3319463" y="3375025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213100" y="2182813"/>
            <a:ext cx="2590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09" name="Прямоугольник 20"/>
          <p:cNvSpPr>
            <a:spLocks noChangeArrowheads="1"/>
          </p:cNvSpPr>
          <p:nvPr/>
        </p:nvSpPr>
        <p:spPr bwMode="auto">
          <a:xfrm>
            <a:off x="5803900" y="4738688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активность (-0,8)</a:t>
            </a:r>
          </a:p>
        </p:txBody>
      </p:sp>
      <p:sp>
        <p:nvSpPr>
          <p:cNvPr id="204810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3213100" y="2209800"/>
            <a:ext cx="0" cy="838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175000" y="323215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13" name="Прямоугольник 28"/>
          <p:cNvSpPr>
            <a:spLocks noChangeArrowheads="1"/>
          </p:cNvSpPr>
          <p:nvPr/>
        </p:nvSpPr>
        <p:spPr bwMode="auto">
          <a:xfrm>
            <a:off x="5724525" y="1885950"/>
            <a:ext cx="237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отзывчивость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забота (+0,</a:t>
            </a:r>
            <a:r>
              <a:rPr lang="en-US" altLang="ru-RU"/>
              <a:t>6</a:t>
            </a:r>
            <a:r>
              <a:rPr lang="ru-RU" altLang="ru-RU"/>
              <a:t>) </a:t>
            </a:r>
          </a:p>
        </p:txBody>
      </p:sp>
      <p:sp>
        <p:nvSpPr>
          <p:cNvPr id="204814" name="Прямоугольник 32"/>
          <p:cNvSpPr>
            <a:spLocks noChangeArrowheads="1"/>
          </p:cNvSpPr>
          <p:nvPr/>
        </p:nvSpPr>
        <p:spPr bwMode="auto">
          <a:xfrm>
            <a:off x="5803900" y="3724275"/>
            <a:ext cx="1689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гибкость (+0,8) </a:t>
            </a:r>
          </a:p>
        </p:txBody>
      </p:sp>
      <p:sp>
        <p:nvSpPr>
          <p:cNvPr id="204815" name="Прямоугольник 33"/>
          <p:cNvSpPr>
            <a:spLocks noChangeArrowheads="1"/>
          </p:cNvSpPr>
          <p:nvPr/>
        </p:nvSpPr>
        <p:spPr bwMode="auto">
          <a:xfrm>
            <a:off x="5765800" y="2725738"/>
            <a:ext cx="1722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жесткость (-0,8)</a:t>
            </a:r>
          </a:p>
          <a:p>
            <a:pPr eaLnBrk="1" hangingPunct="1"/>
            <a:r>
              <a:rPr lang="ru-RU" altLang="ru-RU"/>
              <a:t>агрессия (-0,8)  </a:t>
            </a:r>
          </a:p>
        </p:txBody>
      </p:sp>
      <p:sp>
        <p:nvSpPr>
          <p:cNvPr id="204816" name="Прямоугольник 1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2" descr="Картинки по запросу Ричард Г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2995613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Текст 4"/>
          <p:cNvSpPr>
            <a:spLocks noGrp="1"/>
          </p:cNvSpPr>
          <p:nvPr>
            <p:ph type="body" idx="1"/>
          </p:nvPr>
        </p:nvSpPr>
        <p:spPr>
          <a:xfrm>
            <a:off x="5334000" y="5105400"/>
            <a:ext cx="3810000" cy="3349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06851" name="Содержимое 5"/>
          <p:cNvSpPr>
            <a:spLocks noGrp="1"/>
          </p:cNvSpPr>
          <p:nvPr>
            <p:ph sz="half" idx="2"/>
          </p:nvPr>
        </p:nvSpPr>
        <p:spPr>
          <a:xfrm>
            <a:off x="5867400" y="5410200"/>
            <a:ext cx="3276600" cy="990600"/>
          </a:xfrm>
        </p:spPr>
        <p:txBody>
          <a:bodyPr/>
          <a:lstStyle/>
          <a:p>
            <a:r>
              <a:rPr lang="ru-RU" altLang="ru-RU"/>
              <a:t>Паранояльность;</a:t>
            </a:r>
          </a:p>
          <a:p>
            <a:r>
              <a:rPr lang="ru-RU" altLang="ru-RU"/>
              <a:t>Целеустремленность</a:t>
            </a:r>
          </a:p>
        </p:txBody>
      </p:sp>
      <p:sp>
        <p:nvSpPr>
          <p:cNvPr id="20685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492875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133600" y="4572000"/>
            <a:ext cx="1066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286000" y="3276600"/>
            <a:ext cx="1066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36525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Маленькие глаза, </a:t>
            </a:r>
            <a:r>
              <a:rPr lang="en-US" altLang="ru-RU" sz="3000">
                <a:solidFill>
                  <a:srgbClr val="002060"/>
                </a:solidFill>
              </a:rPr>
              <a:t>Faception</a:t>
            </a:r>
            <a:endParaRPr lang="ru-RU" altLang="ru-RU" sz="300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066800" y="1371600"/>
            <a:ext cx="1295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5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066800" y="1371600"/>
            <a:ext cx="0" cy="2133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133600" y="3657600"/>
            <a:ext cx="0" cy="914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60" name="Прямоугольник 19"/>
          <p:cNvSpPr>
            <a:spLocks noChangeArrowheads="1"/>
          </p:cNvSpPr>
          <p:nvPr/>
        </p:nvSpPr>
        <p:spPr bwMode="auto">
          <a:xfrm>
            <a:off x="2362200" y="1143000"/>
            <a:ext cx="287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сильные ценности (+0,4)</a:t>
            </a:r>
          </a:p>
        </p:txBody>
      </p:sp>
      <p:sp>
        <p:nvSpPr>
          <p:cNvPr id="206861" name="Прямоугольник 21"/>
          <p:cNvSpPr>
            <a:spLocks noChangeArrowheads="1"/>
          </p:cNvSpPr>
          <p:nvPr/>
        </p:nvSpPr>
        <p:spPr bwMode="auto">
          <a:xfrm>
            <a:off x="3352800" y="2971800"/>
            <a:ext cx="280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перфекционизм (+0,6)</a:t>
            </a:r>
          </a:p>
          <a:p>
            <a:pPr eaLnBrk="1" hangingPunct="1"/>
            <a:r>
              <a:rPr lang="ru-RU" altLang="ru-RU"/>
              <a:t>внимание (+0,7)</a:t>
            </a:r>
          </a:p>
          <a:p>
            <a:pPr eaLnBrk="1" hangingPunct="1"/>
            <a:r>
              <a:rPr lang="ru-RU" altLang="ru-RU"/>
              <a:t>самоконтроль (+0,9)</a:t>
            </a:r>
          </a:p>
        </p:txBody>
      </p:sp>
      <p:sp>
        <p:nvSpPr>
          <p:cNvPr id="206862" name="Прямоугольник 23"/>
          <p:cNvSpPr>
            <a:spLocks noChangeArrowheads="1"/>
          </p:cNvSpPr>
          <p:nvPr/>
        </p:nvSpPr>
        <p:spPr bwMode="auto">
          <a:xfrm>
            <a:off x="3200400" y="4343400"/>
            <a:ext cx="2471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практичность (+0,8)</a:t>
            </a:r>
          </a:p>
          <a:p>
            <a:pPr eaLnBrk="1" hangingPunct="1"/>
            <a:r>
              <a:rPr lang="ru-RU" altLang="ru-RU"/>
              <a:t>высокомерие (+0,5)  </a:t>
            </a:r>
          </a:p>
        </p:txBody>
      </p:sp>
      <p:sp>
        <p:nvSpPr>
          <p:cNvPr id="206863" name="Прямоугольник 1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29083" y="28803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прошлое</a:t>
            </a:r>
          </a:p>
        </p:txBody>
      </p:sp>
      <p:sp>
        <p:nvSpPr>
          <p:cNvPr id="133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716463" y="6461125"/>
            <a:ext cx="435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042988" y="1397000"/>
            <a:ext cx="73453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000" b="1">
                <a:solidFill>
                  <a:srgbClr val="17375E"/>
                </a:solidFill>
              </a:rPr>
              <a:t>Очень давно: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pic>
        <p:nvPicPr>
          <p:cNvPr id="13316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90738"/>
            <a:ext cx="83312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2" descr="Картинки по запросу Гвинет Пэлтро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/>
          <a:stretch>
            <a:fillRect/>
          </a:stretch>
        </p:blipFill>
        <p:spPr bwMode="auto">
          <a:xfrm>
            <a:off x="152400" y="1524000"/>
            <a:ext cx="33528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8" name="Текст 4"/>
          <p:cNvSpPr>
            <a:spLocks noGrp="1"/>
          </p:cNvSpPr>
          <p:nvPr>
            <p:ph type="body" idx="1"/>
          </p:nvPr>
        </p:nvSpPr>
        <p:spPr>
          <a:xfrm>
            <a:off x="5943600" y="4419600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08899" name="Содержимое 5"/>
          <p:cNvSpPr>
            <a:spLocks noGrp="1"/>
          </p:cNvSpPr>
          <p:nvPr>
            <p:ph sz="half" idx="2"/>
          </p:nvPr>
        </p:nvSpPr>
        <p:spPr>
          <a:xfrm>
            <a:off x="6019800" y="5181600"/>
            <a:ext cx="3352800" cy="990600"/>
          </a:xfrm>
        </p:spPr>
        <p:txBody>
          <a:bodyPr/>
          <a:lstStyle/>
          <a:p>
            <a:r>
              <a:rPr lang="ru-RU" altLang="ru-RU"/>
              <a:t>Решительность</a:t>
            </a:r>
          </a:p>
          <a:p>
            <a:r>
              <a:rPr lang="ru-RU" altLang="ru-RU"/>
              <a:t>Активность</a:t>
            </a:r>
          </a:p>
        </p:txBody>
      </p:sp>
      <p:sp>
        <p:nvSpPr>
          <p:cNvPr id="20890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6381750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447800" y="5334000"/>
            <a:ext cx="2286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676400" y="4419600"/>
            <a:ext cx="2057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905000" y="3657600"/>
            <a:ext cx="1828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468313" y="100013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Тонкие губы,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676400" y="3657600"/>
            <a:ext cx="0" cy="762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752600" y="1676400"/>
            <a:ext cx="1905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0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752600" y="1676400"/>
            <a:ext cx="0" cy="1905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447800" y="35814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10" name="Прямоугольник 16"/>
          <p:cNvSpPr>
            <a:spLocks noChangeArrowheads="1"/>
          </p:cNvSpPr>
          <p:nvPr/>
        </p:nvSpPr>
        <p:spPr bwMode="auto">
          <a:xfrm>
            <a:off x="3733800" y="5105400"/>
            <a:ext cx="210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активность (+0,6)</a:t>
            </a:r>
          </a:p>
        </p:txBody>
      </p:sp>
      <p:sp>
        <p:nvSpPr>
          <p:cNvPr id="208911" name="Прямоугольник 17"/>
          <p:cNvSpPr>
            <a:spLocks noChangeArrowheads="1"/>
          </p:cNvSpPr>
          <p:nvPr/>
        </p:nvSpPr>
        <p:spPr bwMode="auto">
          <a:xfrm>
            <a:off x="3733800" y="4191000"/>
            <a:ext cx="228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терпеливость (-0,4)</a:t>
            </a:r>
          </a:p>
        </p:txBody>
      </p:sp>
      <p:sp>
        <p:nvSpPr>
          <p:cNvPr id="208912" name="Прямоугольник 19"/>
          <p:cNvSpPr>
            <a:spLocks noChangeArrowheads="1"/>
          </p:cNvSpPr>
          <p:nvPr/>
        </p:nvSpPr>
        <p:spPr bwMode="auto">
          <a:xfrm>
            <a:off x="3657600" y="1295400"/>
            <a:ext cx="310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выносливость (+0,6)</a:t>
            </a:r>
          </a:p>
          <a:p>
            <a:pPr eaLnBrk="1" hangingPunct="1"/>
            <a:r>
              <a:rPr lang="ru-RU" altLang="ru-RU"/>
              <a:t>работоспособность (+0,3)  </a:t>
            </a:r>
          </a:p>
        </p:txBody>
      </p:sp>
      <p:sp>
        <p:nvSpPr>
          <p:cNvPr id="208913" name="Прямоугольник 21"/>
          <p:cNvSpPr>
            <a:spLocks noChangeArrowheads="1"/>
          </p:cNvSpPr>
          <p:nvPr/>
        </p:nvSpPr>
        <p:spPr bwMode="auto">
          <a:xfrm>
            <a:off x="3733800" y="34290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сдержанность (+0,6)</a:t>
            </a:r>
          </a:p>
        </p:txBody>
      </p:sp>
      <p:sp>
        <p:nvSpPr>
          <p:cNvPr id="208914" name="Прямоугольник 2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Картинки по запросу Оливия уаль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136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Текст 6"/>
          <p:cNvSpPr>
            <a:spLocks noGrp="1"/>
          </p:cNvSpPr>
          <p:nvPr>
            <p:ph type="body" sz="quarter" idx="3"/>
          </p:nvPr>
        </p:nvSpPr>
        <p:spPr>
          <a:xfrm>
            <a:off x="5638800" y="1676400"/>
            <a:ext cx="35052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0947" name="Содержимое 7"/>
          <p:cNvSpPr>
            <a:spLocks noGrp="1"/>
          </p:cNvSpPr>
          <p:nvPr>
            <p:ph sz="quarter" idx="4"/>
          </p:nvPr>
        </p:nvSpPr>
        <p:spPr>
          <a:xfrm>
            <a:off x="5867400" y="2286000"/>
            <a:ext cx="3276600" cy="1371600"/>
          </a:xfrm>
        </p:spPr>
        <p:txBody>
          <a:bodyPr/>
          <a:lstStyle/>
          <a:p>
            <a:r>
              <a:rPr lang="ru-RU" altLang="ru-RU"/>
              <a:t>Короткая мотивация;</a:t>
            </a:r>
          </a:p>
          <a:p>
            <a:r>
              <a:rPr lang="ru-RU" altLang="ru-RU"/>
              <a:t>Терпеливость низкая;</a:t>
            </a:r>
          </a:p>
          <a:p>
            <a:r>
              <a:rPr lang="ru-RU" altLang="ru-RU"/>
              <a:t>Сильная воля; </a:t>
            </a:r>
          </a:p>
          <a:p>
            <a:r>
              <a:rPr lang="ru-RU" altLang="ru-RU"/>
              <a:t>Уверенность в себе;</a:t>
            </a:r>
          </a:p>
          <a:p>
            <a:r>
              <a:rPr lang="ru-RU" altLang="ru-RU"/>
              <a:t>Низкое доверие к авторитетам;</a:t>
            </a:r>
          </a:p>
          <a:p>
            <a:r>
              <a:rPr lang="ru-RU" altLang="ru-RU"/>
              <a:t>Высокая стрессоустойчивость</a:t>
            </a:r>
          </a:p>
        </p:txBody>
      </p:sp>
      <p:sp>
        <p:nvSpPr>
          <p:cNvPr id="21094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716463" y="6381750"/>
            <a:ext cx="44275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905000" y="4724400"/>
            <a:ext cx="16764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438400" y="41910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438400" y="34290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Широкие скулы,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143000" y="1752600"/>
            <a:ext cx="2362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54" name="Прямоугольник 26"/>
          <p:cNvSpPr>
            <a:spLocks noChangeArrowheads="1"/>
          </p:cNvSpPr>
          <p:nvPr/>
        </p:nvSpPr>
        <p:spPr bwMode="auto">
          <a:xfrm>
            <a:off x="4191000" y="5181600"/>
            <a:ext cx="290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143000" y="1752600"/>
            <a:ext cx="0" cy="2438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56" name="Прямоугольник 16"/>
          <p:cNvSpPr>
            <a:spLocks noChangeArrowheads="1"/>
          </p:cNvSpPr>
          <p:nvPr/>
        </p:nvSpPr>
        <p:spPr bwMode="auto">
          <a:xfrm>
            <a:off x="3733800" y="3962400"/>
            <a:ext cx="235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терпеливость (-0,6) </a:t>
            </a:r>
          </a:p>
        </p:txBody>
      </p:sp>
      <p:sp>
        <p:nvSpPr>
          <p:cNvPr id="210957" name="Прямоугольник 17"/>
          <p:cNvSpPr>
            <a:spLocks noChangeArrowheads="1"/>
          </p:cNvSpPr>
          <p:nvPr/>
        </p:nvSpPr>
        <p:spPr bwMode="auto">
          <a:xfrm>
            <a:off x="3657600" y="4495800"/>
            <a:ext cx="222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зависимость (-0,7) </a:t>
            </a:r>
          </a:p>
        </p:txBody>
      </p:sp>
      <p:sp>
        <p:nvSpPr>
          <p:cNvPr id="210958" name="Прямоугольник 21"/>
          <p:cNvSpPr>
            <a:spLocks noChangeArrowheads="1"/>
          </p:cNvSpPr>
          <p:nvPr/>
        </p:nvSpPr>
        <p:spPr bwMode="auto">
          <a:xfrm>
            <a:off x="3505200" y="1295400"/>
            <a:ext cx="3138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стрессоустойчивость (+0,3)</a:t>
            </a:r>
          </a:p>
          <a:p>
            <a:pPr eaLnBrk="1" hangingPunct="1"/>
            <a:r>
              <a:rPr lang="ru-RU" altLang="ru-RU"/>
              <a:t>выносливость (+0,7) </a:t>
            </a:r>
          </a:p>
        </p:txBody>
      </p:sp>
      <p:sp>
        <p:nvSpPr>
          <p:cNvPr id="210959" name="Прямоугольник 22"/>
          <p:cNvSpPr>
            <a:spLocks noChangeArrowheads="1"/>
          </p:cNvSpPr>
          <p:nvPr/>
        </p:nvSpPr>
        <p:spPr bwMode="auto">
          <a:xfrm>
            <a:off x="3429000" y="5334000"/>
            <a:ext cx="231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уверенность (+0,7) </a:t>
            </a:r>
          </a:p>
        </p:txBody>
      </p:sp>
      <p:sp>
        <p:nvSpPr>
          <p:cNvPr id="210960" name="Прямоугольник 24"/>
          <p:cNvSpPr>
            <a:spLocks noChangeArrowheads="1"/>
          </p:cNvSpPr>
          <p:nvPr/>
        </p:nvSpPr>
        <p:spPr bwMode="auto">
          <a:xfrm>
            <a:off x="3657600" y="3200400"/>
            <a:ext cx="2478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концентрация (-0,4)  </a:t>
            </a: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gray">
          <a:xfrm flipV="1">
            <a:off x="1371600" y="5562600"/>
            <a:ext cx="20574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35" name="Прямая соединительная линия 34"/>
          <p:cNvCxnSpPr>
            <a:endCxn id="34" idx="0"/>
          </p:cNvCxnSpPr>
          <p:nvPr/>
        </p:nvCxnSpPr>
        <p:spPr>
          <a:xfrm>
            <a:off x="1371600" y="4572000"/>
            <a:ext cx="0" cy="990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63" name="Прямоугольник 1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Картинки по запросу сросшиеся брови у мужч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8" r="25386"/>
          <a:stretch>
            <a:fillRect/>
          </a:stretch>
        </p:blipFill>
        <p:spPr bwMode="auto">
          <a:xfrm>
            <a:off x="152400" y="1524000"/>
            <a:ext cx="29718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Текст 4"/>
          <p:cNvSpPr>
            <a:spLocks noGrp="1"/>
          </p:cNvSpPr>
          <p:nvPr>
            <p:ph type="body" idx="1"/>
          </p:nvPr>
        </p:nvSpPr>
        <p:spPr>
          <a:xfrm>
            <a:off x="6186488" y="4191000"/>
            <a:ext cx="2590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2995" name="Содержимое 5"/>
          <p:cNvSpPr>
            <a:spLocks noGrp="1"/>
          </p:cNvSpPr>
          <p:nvPr>
            <p:ph sz="half" idx="2"/>
          </p:nvPr>
        </p:nvSpPr>
        <p:spPr>
          <a:xfrm>
            <a:off x="6172200" y="4800600"/>
            <a:ext cx="3124200" cy="1295400"/>
          </a:xfrm>
        </p:spPr>
        <p:txBody>
          <a:bodyPr/>
          <a:lstStyle/>
          <a:p>
            <a:r>
              <a:rPr lang="ru-RU" altLang="ru-RU"/>
              <a:t>Склонность к конфликтам;</a:t>
            </a:r>
          </a:p>
          <a:p>
            <a:r>
              <a:rPr lang="ru-RU" altLang="ru-RU"/>
              <a:t>Прямолинейность</a:t>
            </a:r>
          </a:p>
        </p:txBody>
      </p:sp>
      <p:sp>
        <p:nvSpPr>
          <p:cNvPr id="21299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381750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828800" y="3429000"/>
            <a:ext cx="20574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981200" y="419100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143000" y="2667000"/>
            <a:ext cx="2743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9525" y="17145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Сросшиеся брови,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981200" y="3657600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38200" y="1752600"/>
            <a:ext cx="2438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00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838200" y="1752600"/>
            <a:ext cx="0" cy="18288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143000" y="2667000"/>
            <a:ext cx="0" cy="990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006" name="Прямоугольник 16"/>
          <p:cNvSpPr>
            <a:spLocks noChangeArrowheads="1"/>
          </p:cNvSpPr>
          <p:nvPr/>
        </p:nvSpPr>
        <p:spPr bwMode="auto">
          <a:xfrm>
            <a:off x="3886200" y="2438400"/>
            <a:ext cx="227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терпеливость (-0,7)</a:t>
            </a:r>
          </a:p>
        </p:txBody>
      </p:sp>
      <p:sp>
        <p:nvSpPr>
          <p:cNvPr id="213007" name="Прямоугольник 17"/>
          <p:cNvSpPr>
            <a:spLocks noChangeArrowheads="1"/>
          </p:cNvSpPr>
          <p:nvPr/>
        </p:nvSpPr>
        <p:spPr bwMode="auto">
          <a:xfrm>
            <a:off x="3581400" y="39624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прямолинейность (+0,6)</a:t>
            </a:r>
          </a:p>
        </p:txBody>
      </p:sp>
      <p:sp>
        <p:nvSpPr>
          <p:cNvPr id="213008" name="Прямоугольник 19"/>
          <p:cNvSpPr>
            <a:spLocks noChangeArrowheads="1"/>
          </p:cNvSpPr>
          <p:nvPr/>
        </p:nvSpPr>
        <p:spPr bwMode="auto">
          <a:xfrm>
            <a:off x="3352800" y="1371600"/>
            <a:ext cx="2901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Сильные ценности (+0,5)</a:t>
            </a:r>
          </a:p>
        </p:txBody>
      </p:sp>
      <p:sp>
        <p:nvSpPr>
          <p:cNvPr id="213009" name="Прямоугольник 21"/>
          <p:cNvSpPr>
            <a:spLocks noChangeArrowheads="1"/>
          </p:cNvSpPr>
          <p:nvPr/>
        </p:nvSpPr>
        <p:spPr bwMode="auto">
          <a:xfrm>
            <a:off x="3886200" y="3200400"/>
            <a:ext cx="202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упрямство (+0,5)</a:t>
            </a:r>
          </a:p>
        </p:txBody>
      </p:sp>
      <p:sp>
        <p:nvSpPr>
          <p:cNvPr id="213010" name="Прямоугольник 2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 descr="Картинки по запросу Широкий подбород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1972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Текст 4"/>
          <p:cNvSpPr>
            <a:spLocks noGrp="1"/>
          </p:cNvSpPr>
          <p:nvPr>
            <p:ph type="body" idx="1"/>
          </p:nvPr>
        </p:nvSpPr>
        <p:spPr>
          <a:xfrm>
            <a:off x="6172200" y="3886200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5043" name="Содержимое 5"/>
          <p:cNvSpPr>
            <a:spLocks noGrp="1"/>
          </p:cNvSpPr>
          <p:nvPr>
            <p:ph sz="half" idx="2"/>
          </p:nvPr>
        </p:nvSpPr>
        <p:spPr>
          <a:xfrm>
            <a:off x="6019800" y="4495800"/>
            <a:ext cx="3124200" cy="990600"/>
          </a:xfrm>
        </p:spPr>
        <p:txBody>
          <a:bodyPr/>
          <a:lstStyle/>
          <a:p>
            <a:r>
              <a:rPr lang="ru-RU" altLang="ru-RU"/>
              <a:t>Базовая уверенность и склонность решать проблемы и конфликты силой</a:t>
            </a:r>
          </a:p>
        </p:txBody>
      </p:sp>
      <p:sp>
        <p:nvSpPr>
          <p:cNvPr id="21504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356100" y="6381750"/>
            <a:ext cx="47879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981200" y="4267200"/>
            <a:ext cx="17526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438400" y="3657600"/>
            <a:ext cx="1371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524000" y="5181600"/>
            <a:ext cx="2057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30163" y="179388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>
                <a:solidFill>
                  <a:srgbClr val="002060"/>
                </a:solidFill>
                <a:latin typeface="Calibri" charset="0"/>
              </a:rPr>
              <a:t>Широкий подбородок, </a:t>
            </a:r>
            <a:r>
              <a:rPr lang="en-US" altLang="ru-RU" sz="3000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209800" y="1828800"/>
            <a:ext cx="0" cy="1905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209800" y="1828800"/>
            <a:ext cx="152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5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1524000" y="4419600"/>
            <a:ext cx="0" cy="762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53" name="Прямоугольник 16"/>
          <p:cNvSpPr>
            <a:spLocks noChangeArrowheads="1"/>
          </p:cNvSpPr>
          <p:nvPr/>
        </p:nvSpPr>
        <p:spPr bwMode="auto">
          <a:xfrm>
            <a:off x="3810000" y="3276600"/>
            <a:ext cx="251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вспыльчивость (+0,6)</a:t>
            </a:r>
          </a:p>
          <a:p>
            <a:pPr eaLnBrk="1" hangingPunct="1"/>
            <a:r>
              <a:rPr lang="ru-RU" altLang="ru-RU"/>
              <a:t>агрессия (+0,8) </a:t>
            </a:r>
          </a:p>
        </p:txBody>
      </p:sp>
      <p:sp>
        <p:nvSpPr>
          <p:cNvPr id="215054" name="Прямоугольник 17"/>
          <p:cNvSpPr>
            <a:spLocks noChangeArrowheads="1"/>
          </p:cNvSpPr>
          <p:nvPr/>
        </p:nvSpPr>
        <p:spPr bwMode="auto">
          <a:xfrm>
            <a:off x="3962400" y="4038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055" name="Прямоугольник 20"/>
          <p:cNvSpPr>
            <a:spLocks noChangeArrowheads="1"/>
          </p:cNvSpPr>
          <p:nvPr/>
        </p:nvSpPr>
        <p:spPr bwMode="auto">
          <a:xfrm>
            <a:off x="3657600" y="4953000"/>
            <a:ext cx="214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жесткость (+0,4)  </a:t>
            </a:r>
          </a:p>
        </p:txBody>
      </p:sp>
      <p:sp>
        <p:nvSpPr>
          <p:cNvPr id="215056" name="Прямоугольник 21"/>
          <p:cNvSpPr>
            <a:spLocks noChangeArrowheads="1"/>
          </p:cNvSpPr>
          <p:nvPr/>
        </p:nvSpPr>
        <p:spPr bwMode="auto">
          <a:xfrm>
            <a:off x="3733800" y="1371600"/>
            <a:ext cx="2713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конкуренция (+0,6)</a:t>
            </a:r>
          </a:p>
          <a:p>
            <a:pPr eaLnBrk="1" hangingPunct="1"/>
            <a:r>
              <a:rPr lang="ru-RU" altLang="ru-RU"/>
              <a:t>мотив успех (+0,6)</a:t>
            </a:r>
          </a:p>
          <a:p>
            <a:pPr eaLnBrk="1" hangingPunct="1"/>
            <a:r>
              <a:rPr lang="ru-RU" altLang="ru-RU"/>
              <a:t>эгоцентричность (+0,7)</a:t>
            </a:r>
          </a:p>
        </p:txBody>
      </p:sp>
      <p:sp>
        <p:nvSpPr>
          <p:cNvPr id="215057" name="Прямоугольник 23"/>
          <p:cNvSpPr>
            <a:spLocks noChangeArrowheads="1"/>
          </p:cNvSpPr>
          <p:nvPr/>
        </p:nvSpPr>
        <p:spPr bwMode="auto">
          <a:xfrm>
            <a:off x="3733800" y="4038600"/>
            <a:ext cx="2613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твердость (+0,4) </a:t>
            </a:r>
          </a:p>
          <a:p>
            <a:pPr eaLnBrk="1" hangingPunct="1"/>
            <a:r>
              <a:rPr lang="ru-RU" altLang="ru-RU"/>
              <a:t>решительность (+0,7) </a:t>
            </a:r>
          </a:p>
        </p:txBody>
      </p:sp>
      <p:sp>
        <p:nvSpPr>
          <p:cNvPr id="215058" name="Прямоугольник 24"/>
          <p:cNvSpPr>
            <a:spLocks noChangeArrowheads="1"/>
          </p:cNvSpPr>
          <p:nvPr/>
        </p:nvSpPr>
        <p:spPr bwMode="auto">
          <a:xfrm>
            <a:off x="3810000" y="5562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059" name="Прямоугольник 1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2" descr="Картинки по запросу орландо бл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9818"/>
          <a:stretch>
            <a:fillRect/>
          </a:stretch>
        </p:blipFill>
        <p:spPr bwMode="auto">
          <a:xfrm>
            <a:off x="152400" y="1752600"/>
            <a:ext cx="36163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637088" y="6492875"/>
            <a:ext cx="45069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638300" y="4953000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805113" y="38862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705100" y="304800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49225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Маленькие губы,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779713" y="3352800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046288" y="2209800"/>
            <a:ext cx="2590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09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219200" y="2209800"/>
            <a:ext cx="0" cy="838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638300" y="32004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100" name="Текст 16"/>
          <p:cNvSpPr>
            <a:spLocks noGrp="1"/>
          </p:cNvSpPr>
          <p:nvPr>
            <p:ph type="body" idx="1"/>
          </p:nvPr>
        </p:nvSpPr>
        <p:spPr>
          <a:xfrm>
            <a:off x="4810125" y="1752600"/>
            <a:ext cx="3641725" cy="639763"/>
          </a:xfrm>
        </p:spPr>
        <p:txBody>
          <a:bodyPr/>
          <a:lstStyle/>
          <a:p>
            <a:r>
              <a:rPr lang="ru-RU" altLang="ru-RU" sz="1800" b="0"/>
              <a:t>Настойчивость (+0,7)</a:t>
            </a:r>
          </a:p>
        </p:txBody>
      </p:sp>
      <p:sp>
        <p:nvSpPr>
          <p:cNvPr id="217101" name="Текст 16"/>
          <p:cNvSpPr>
            <a:spLocks noGrp="1"/>
          </p:cNvSpPr>
          <p:nvPr>
            <p:ph type="body" idx="1"/>
          </p:nvPr>
        </p:nvSpPr>
        <p:spPr>
          <a:xfrm>
            <a:off x="4427538" y="2560638"/>
            <a:ext cx="3641725" cy="639762"/>
          </a:xfrm>
        </p:spPr>
        <p:txBody>
          <a:bodyPr/>
          <a:lstStyle/>
          <a:p>
            <a:r>
              <a:rPr lang="ru-RU" altLang="ru-RU" sz="1800" b="0"/>
              <a:t>Активность (+0,3)</a:t>
            </a:r>
          </a:p>
        </p:txBody>
      </p:sp>
      <p:sp>
        <p:nvSpPr>
          <p:cNvPr id="217102" name="Текст 16"/>
          <p:cNvSpPr>
            <a:spLocks noGrp="1"/>
          </p:cNvSpPr>
          <p:nvPr>
            <p:ph type="body" idx="1"/>
          </p:nvPr>
        </p:nvSpPr>
        <p:spPr>
          <a:xfrm>
            <a:off x="4251325" y="4525963"/>
            <a:ext cx="3643313" cy="639762"/>
          </a:xfrm>
        </p:spPr>
        <p:txBody>
          <a:bodyPr/>
          <a:lstStyle/>
          <a:p>
            <a:r>
              <a:rPr lang="ru-RU" altLang="ru-RU" sz="1800" b="0"/>
              <a:t>честность (+0,2)</a:t>
            </a:r>
          </a:p>
        </p:txBody>
      </p:sp>
      <p:sp>
        <p:nvSpPr>
          <p:cNvPr id="217103" name="Текст 16"/>
          <p:cNvSpPr>
            <a:spLocks noGrp="1"/>
          </p:cNvSpPr>
          <p:nvPr>
            <p:ph type="body" idx="1"/>
          </p:nvPr>
        </p:nvSpPr>
        <p:spPr>
          <a:xfrm>
            <a:off x="4122738" y="3440113"/>
            <a:ext cx="3641725" cy="639762"/>
          </a:xfrm>
        </p:spPr>
        <p:txBody>
          <a:bodyPr/>
          <a:lstStyle/>
          <a:p>
            <a:r>
              <a:rPr lang="ru-RU" altLang="ru-RU" sz="1800" b="0"/>
              <a:t>Аналитичность (-0,4)</a:t>
            </a:r>
          </a:p>
        </p:txBody>
      </p:sp>
      <p:sp>
        <p:nvSpPr>
          <p:cNvPr id="217104" name="Прямоугольник 1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 descr="Картинки по запросу энн хэтэуэ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04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8" name="Текст 4"/>
          <p:cNvSpPr>
            <a:spLocks noGrp="1"/>
          </p:cNvSpPr>
          <p:nvPr>
            <p:ph type="body" idx="1"/>
          </p:nvPr>
        </p:nvSpPr>
        <p:spPr>
          <a:xfrm>
            <a:off x="5943600" y="3581400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9139" name="Содержимое 5"/>
          <p:cNvSpPr>
            <a:spLocks noGrp="1"/>
          </p:cNvSpPr>
          <p:nvPr>
            <p:ph sz="half" idx="2"/>
          </p:nvPr>
        </p:nvSpPr>
        <p:spPr>
          <a:xfrm>
            <a:off x="6019800" y="4419600"/>
            <a:ext cx="3124200" cy="990600"/>
          </a:xfrm>
        </p:spPr>
        <p:txBody>
          <a:bodyPr/>
          <a:lstStyle/>
          <a:p>
            <a:r>
              <a:rPr lang="ru-RU" altLang="ru-RU"/>
              <a:t>Трудности в концентрации</a:t>
            </a:r>
          </a:p>
          <a:p>
            <a:r>
              <a:rPr lang="ru-RU" altLang="ru-RU"/>
              <a:t>Стремление к удовольствиям и релаксу</a:t>
            </a:r>
          </a:p>
        </p:txBody>
      </p:sp>
      <p:sp>
        <p:nvSpPr>
          <p:cNvPr id="21914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60800" y="6492875"/>
            <a:ext cx="528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914400" y="4953000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286000" y="38862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209800" y="297180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73038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Полные губы,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286000" y="3352800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219200" y="2209800"/>
            <a:ext cx="2590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14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219200" y="2209800"/>
            <a:ext cx="0" cy="838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14400" y="32004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150" name="Текст 16"/>
          <p:cNvSpPr>
            <a:spLocks noGrp="1"/>
          </p:cNvSpPr>
          <p:nvPr>
            <p:ph type="body" idx="1"/>
          </p:nvPr>
        </p:nvSpPr>
        <p:spPr>
          <a:xfrm>
            <a:off x="3810000" y="1790700"/>
            <a:ext cx="3641725" cy="639763"/>
          </a:xfrm>
        </p:spPr>
        <p:txBody>
          <a:bodyPr/>
          <a:lstStyle/>
          <a:p>
            <a:r>
              <a:rPr lang="ru-RU" altLang="ru-RU" sz="1800" b="0"/>
              <a:t>Ранимость (+0,4)</a:t>
            </a:r>
          </a:p>
        </p:txBody>
      </p:sp>
      <p:sp>
        <p:nvSpPr>
          <p:cNvPr id="219151" name="Текст 16"/>
          <p:cNvSpPr>
            <a:spLocks noGrp="1"/>
          </p:cNvSpPr>
          <p:nvPr>
            <p:ph type="body" idx="1"/>
          </p:nvPr>
        </p:nvSpPr>
        <p:spPr>
          <a:xfrm>
            <a:off x="3860800" y="2498725"/>
            <a:ext cx="3643313" cy="639763"/>
          </a:xfrm>
        </p:spPr>
        <p:txBody>
          <a:bodyPr/>
          <a:lstStyle/>
          <a:p>
            <a:r>
              <a:rPr lang="ru-RU" altLang="ru-RU" sz="1800" b="0"/>
              <a:t>Пессимизм (+0,3)</a:t>
            </a:r>
          </a:p>
        </p:txBody>
      </p:sp>
      <p:sp>
        <p:nvSpPr>
          <p:cNvPr id="219152" name="Текст 16"/>
          <p:cNvSpPr>
            <a:spLocks noGrp="1"/>
          </p:cNvSpPr>
          <p:nvPr>
            <p:ph type="body" idx="1"/>
          </p:nvPr>
        </p:nvSpPr>
        <p:spPr>
          <a:xfrm>
            <a:off x="3581400" y="3443288"/>
            <a:ext cx="3641725" cy="639762"/>
          </a:xfrm>
        </p:spPr>
        <p:txBody>
          <a:bodyPr/>
          <a:lstStyle/>
          <a:p>
            <a:r>
              <a:rPr lang="ru-RU" altLang="ru-RU" sz="1800" b="0"/>
              <a:t>Чувственность (+0,7)</a:t>
            </a:r>
          </a:p>
        </p:txBody>
      </p:sp>
      <p:sp>
        <p:nvSpPr>
          <p:cNvPr id="219153" name="Текст 16"/>
          <p:cNvSpPr>
            <a:spLocks noGrp="1"/>
          </p:cNvSpPr>
          <p:nvPr>
            <p:ph type="body" idx="1"/>
          </p:nvPr>
        </p:nvSpPr>
        <p:spPr>
          <a:xfrm>
            <a:off x="3733800" y="4468813"/>
            <a:ext cx="3641725" cy="639762"/>
          </a:xfrm>
        </p:spPr>
        <p:txBody>
          <a:bodyPr/>
          <a:lstStyle/>
          <a:p>
            <a:r>
              <a:rPr lang="ru-RU" altLang="ru-RU" sz="1800" b="0"/>
              <a:t>Общительность (+0,5)</a:t>
            </a:r>
          </a:p>
        </p:txBody>
      </p:sp>
      <p:sp>
        <p:nvSpPr>
          <p:cNvPr id="219154" name="Прямоугольник 2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7179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прошлое</a:t>
            </a:r>
          </a:p>
        </p:txBody>
      </p:sp>
      <p:sp>
        <p:nvSpPr>
          <p:cNvPr id="1536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787900" y="6361113"/>
            <a:ext cx="42116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042988" y="1397000"/>
            <a:ext cx="73453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000" b="1">
                <a:solidFill>
                  <a:srgbClr val="17375E"/>
                </a:solidFill>
              </a:rPr>
              <a:t>Давно: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pic>
        <p:nvPicPr>
          <p:cNvPr id="15364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22450"/>
            <a:ext cx="7345362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3752" y="272076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прошлое</a:t>
            </a:r>
          </a:p>
        </p:txBody>
      </p:sp>
      <p:sp>
        <p:nvSpPr>
          <p:cNvPr id="174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356100" y="6411913"/>
            <a:ext cx="47164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042988" y="1397000"/>
            <a:ext cx="73453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000" b="1">
                <a:solidFill>
                  <a:srgbClr val="17375E"/>
                </a:solidFill>
              </a:rPr>
              <a:t>Недавно: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pic>
        <p:nvPicPr>
          <p:cNvPr id="1741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7416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179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вчера</a:t>
            </a:r>
          </a:p>
        </p:txBody>
      </p:sp>
      <p:sp>
        <p:nvSpPr>
          <p:cNvPr id="194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614863" y="6421438"/>
            <a:ext cx="44989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042988" y="1397000"/>
            <a:ext cx="73453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000" b="1">
                <a:solidFill>
                  <a:srgbClr val="17375E"/>
                </a:solidFill>
              </a:rPr>
              <a:t>Вчера: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pic>
        <p:nvPicPr>
          <p:cNvPr id="19460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365250"/>
            <a:ext cx="88265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306164" y="102394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сегодня</a:t>
            </a:r>
          </a:p>
        </p:txBody>
      </p:sp>
      <p:sp>
        <p:nvSpPr>
          <p:cNvPr id="215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356100" y="6492875"/>
            <a:ext cx="47879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96850" y="1147763"/>
            <a:ext cx="85693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Автоматизированные технологии распознавания и оценки лица, жестов, речи, социальных сетей и экономического поведения человека. Глобальные и доказательные решения. Работа с большими данными.</a:t>
            </a:r>
          </a:p>
        </p:txBody>
      </p:sp>
      <p:pic>
        <p:nvPicPr>
          <p:cNvPr id="21508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97200"/>
            <a:ext cx="785177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44138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завтра</a:t>
            </a:r>
          </a:p>
        </p:txBody>
      </p:sp>
      <p:sp>
        <p:nvSpPr>
          <p:cNvPr id="2355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492875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96850" y="1147763"/>
            <a:ext cx="856932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Автоматизированные приложения профилирования и оценки человека в узко-контекстуальных ситуациях: </a:t>
            </a:r>
            <a:r>
              <a:rPr lang="en-US" altLang="ru-RU" sz="2400" b="1">
                <a:solidFill>
                  <a:srgbClr val="17375E"/>
                </a:solidFill>
              </a:rPr>
              <a:t>HR, </a:t>
            </a:r>
            <a:r>
              <a:rPr lang="ru-RU" altLang="ru-RU" sz="2400" b="1">
                <a:solidFill>
                  <a:srgbClr val="17375E"/>
                </a:solidFill>
              </a:rPr>
              <a:t>маркетинг, покупки, политика, социальные сети и др.</a:t>
            </a:r>
          </a:p>
        </p:txBody>
      </p:sp>
      <p:pic>
        <p:nvPicPr>
          <p:cNvPr id="23556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506663"/>
            <a:ext cx="3830637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Изображени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516188"/>
            <a:ext cx="3887788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21200"/>
            <a:ext cx="383063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200"/>
            <a:ext cx="3995738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778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завтра</a:t>
            </a:r>
          </a:p>
        </p:txBody>
      </p:sp>
      <p:sp>
        <p:nvSpPr>
          <p:cNvPr id="256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492875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96850" y="1147763"/>
            <a:ext cx="85693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Автоматизированные приложения профилирования и оценки человека в узко-контекстуальных ситуациях: </a:t>
            </a:r>
            <a:r>
              <a:rPr lang="en-US" altLang="ru-RU" sz="2400" b="1">
                <a:solidFill>
                  <a:srgbClr val="17375E"/>
                </a:solidFill>
              </a:rPr>
              <a:t>HR, </a:t>
            </a:r>
            <a:r>
              <a:rPr lang="ru-RU" altLang="ru-RU" sz="2400" b="1">
                <a:solidFill>
                  <a:srgbClr val="17375E"/>
                </a:solidFill>
              </a:rPr>
              <a:t>маркетинг, покупки, политика, социальные сети и др.</a:t>
            </a:r>
            <a:endParaRPr lang="en-US" altLang="ru-RU" sz="2400" b="1">
              <a:solidFill>
                <a:srgbClr val="17375E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400" b="1">
                <a:solidFill>
                  <a:srgbClr val="17375E"/>
                </a:solidFill>
              </a:rPr>
              <a:t>Apply Magic Sauce, Cambridge</a:t>
            </a:r>
            <a:endParaRPr lang="ru-RU" altLang="ru-RU" sz="2400" b="1">
              <a:solidFill>
                <a:srgbClr val="17375E"/>
              </a:solidFill>
            </a:endParaRPr>
          </a:p>
        </p:txBody>
      </p:sp>
      <p:pic>
        <p:nvPicPr>
          <p:cNvPr id="25604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2781300"/>
            <a:ext cx="6480175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778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завтра</a:t>
            </a:r>
          </a:p>
        </p:txBody>
      </p:sp>
      <p:sp>
        <p:nvSpPr>
          <p:cNvPr id="256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492875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96850" y="1147763"/>
            <a:ext cx="85693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Автоматизированные приложения профилирования и оценки человека в узко-контекстуальных ситуациях: </a:t>
            </a:r>
            <a:r>
              <a:rPr lang="en-US" altLang="ru-RU" sz="2400" b="1">
                <a:solidFill>
                  <a:srgbClr val="17375E"/>
                </a:solidFill>
              </a:rPr>
              <a:t>HR, </a:t>
            </a:r>
            <a:r>
              <a:rPr lang="ru-RU" altLang="ru-RU" sz="2400" b="1">
                <a:solidFill>
                  <a:srgbClr val="17375E"/>
                </a:solidFill>
              </a:rPr>
              <a:t>маркетинг, покупки, политика, социальные сети и др.</a:t>
            </a:r>
            <a:endParaRPr lang="en-US" altLang="ru-RU" sz="2400" b="1">
              <a:solidFill>
                <a:srgbClr val="17375E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400" b="1">
                <a:solidFill>
                  <a:srgbClr val="17375E"/>
                </a:solidFill>
              </a:rPr>
              <a:t>Intervyo.com</a:t>
            </a: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25605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054"/>
            <a:ext cx="9144000" cy="35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073276" y="1484784"/>
            <a:ext cx="675166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Высшее медицинское (психиатрия и психотерапия) и психологическое образование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Дополнительное образование в области когнитивистики, лингвистики, нейронаук</a:t>
            </a:r>
            <a:r>
              <a:rPr lang="en-US" altLang="ru-RU" sz="2400" b="1">
                <a:solidFill>
                  <a:srgbClr val="17375E"/>
                </a:solidFill>
              </a:rPr>
              <a:t>,</a:t>
            </a:r>
            <a:r>
              <a:rPr lang="ru-RU" altLang="ru-RU" sz="2400" b="1">
                <a:solidFill>
                  <a:srgbClr val="17375E"/>
                </a:solidFill>
              </a:rPr>
              <a:t> </a:t>
            </a:r>
            <a:r>
              <a:rPr lang="en-US" altLang="ru-RU" sz="2400" b="1">
                <a:solidFill>
                  <a:srgbClr val="17375E"/>
                </a:solidFill>
              </a:rPr>
              <a:t>data-science, </a:t>
            </a:r>
            <a:r>
              <a:rPr lang="ru-RU" altLang="ru-RU" sz="2400" b="1">
                <a:solidFill>
                  <a:srgbClr val="17375E"/>
                </a:solidFill>
              </a:rPr>
              <a:t>нейротехнологий и </a:t>
            </a:r>
            <a:r>
              <a:rPr lang="en-US" altLang="ru-RU" sz="2400" b="1">
                <a:solidFill>
                  <a:srgbClr val="17375E"/>
                </a:solidFill>
              </a:rPr>
              <a:t>IT</a:t>
            </a:r>
            <a:r>
              <a:rPr lang="ru-RU" altLang="ru-RU" sz="2400" b="1">
                <a:solidFill>
                  <a:srgbClr val="17375E"/>
                </a:solidFill>
              </a:rPr>
              <a:t>, </a:t>
            </a:r>
            <a:r>
              <a:rPr lang="en-US" altLang="ru-RU" sz="2400" b="1">
                <a:solidFill>
                  <a:srgbClr val="17375E"/>
                </a:solidFill>
              </a:rPr>
              <a:t>NLP&amp;NLP.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Директор лаборатории цифрового профайлинга, Сколково 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Эксперт-профайлер международного уровня (</a:t>
            </a:r>
            <a:r>
              <a:rPr lang="ru-RU" altLang="ru-RU" sz="2400" b="1">
                <a:solidFill>
                  <a:srgbClr val="17375E"/>
                </a:solidFill>
              </a:rPr>
              <a:t>Порту, </a:t>
            </a:r>
            <a:r>
              <a:rPr lang="ru-RU" altLang="ru-RU" sz="2400" b="1">
                <a:solidFill>
                  <a:srgbClr val="17375E"/>
                </a:solidFill>
              </a:rPr>
              <a:t>Глазго, Колчестер)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Автор энциклопедии профайлинга</a:t>
            </a:r>
          </a:p>
          <a:p>
            <a:pPr algn="r" eaLnBrk="1" hangingPunct="1"/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484784"/>
            <a:ext cx="2665141" cy="297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53265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Важнейшие принципы</a:t>
            </a:r>
          </a:p>
        </p:txBody>
      </p:sp>
      <p:sp>
        <p:nvSpPr>
          <p:cNvPr id="2765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492875"/>
            <a:ext cx="55086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450850" y="1401763"/>
            <a:ext cx="79041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17375E"/>
                </a:solidFill>
              </a:rPr>
              <a:t>Все есть информация, нужно уметь ее анализировать. Большие данные.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809625" y="2635250"/>
            <a:ext cx="73437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17375E"/>
                </a:solidFill>
              </a:rPr>
              <a:t>Сигнал или шум?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 bwMode="auto">
          <a:xfrm>
            <a:off x="730250" y="3360738"/>
            <a:ext cx="73453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17375E"/>
                </a:solidFill>
              </a:rPr>
              <a:t>Доказано (кем и как?) или просто предположение?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 bwMode="auto">
          <a:xfrm>
            <a:off x="730250" y="4660900"/>
            <a:ext cx="73453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17375E"/>
                </a:solidFill>
              </a:rPr>
              <a:t>Приоритет машины и искусственного интеллекта над экспертным мнением человека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27655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88033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Важнейшие принципы</a:t>
            </a:r>
          </a:p>
        </p:txBody>
      </p:sp>
      <p:sp>
        <p:nvSpPr>
          <p:cNvPr id="2969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6492875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611188" y="1412875"/>
            <a:ext cx="81375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600" b="1">
                <a:solidFill>
                  <a:srgbClr val="17375E"/>
                </a:solidFill>
              </a:rPr>
              <a:t>Профайлинг – это инструменты нетестовой психодиагностики </a:t>
            </a:r>
            <a:r>
              <a:rPr lang="ru-RU" altLang="ru-RU" sz="3600" b="1">
                <a:solidFill>
                  <a:srgbClr val="E46C0A"/>
                </a:solidFill>
              </a:rPr>
              <a:t>личностных качеств</a:t>
            </a:r>
            <a:r>
              <a:rPr lang="ru-RU" altLang="ru-RU" sz="3600" b="1">
                <a:solidFill>
                  <a:srgbClr val="17375E"/>
                </a:solidFill>
              </a:rPr>
              <a:t> человека по его </a:t>
            </a:r>
            <a:r>
              <a:rPr lang="ru-RU" altLang="ru-RU" sz="3600" b="1">
                <a:solidFill>
                  <a:srgbClr val="E46C0A"/>
                </a:solidFill>
              </a:rPr>
              <a:t>внешнему виду и манере поведения</a:t>
            </a:r>
            <a:r>
              <a:rPr lang="is-IS" altLang="ru-RU" sz="3600" b="1">
                <a:solidFill>
                  <a:srgbClr val="E46C0A"/>
                </a:solidFill>
              </a:rPr>
              <a:t>…</a:t>
            </a:r>
            <a:endParaRPr lang="ru-RU" altLang="ru-RU" sz="3600" b="1">
              <a:solidFill>
                <a:srgbClr val="17375E"/>
              </a:solidFill>
            </a:endParaRP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 bwMode="auto">
          <a:xfrm>
            <a:off x="196850" y="3829050"/>
            <a:ext cx="8569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Но личностные качества и характер в целом довольно изменчивы!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А тем более – внешний вид человека и его поведение!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Это еще не говоря о том, что существует огромное количество когнитивных искажений, не позволяющих человеку объективно оценить другого человека.</a:t>
            </a:r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88640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Внешние признаки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3174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51275" y="6492875"/>
            <a:ext cx="5292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1620838"/>
          <a:ext cx="8208962" cy="4087179"/>
        </p:xfrm>
        <a:graphic>
          <a:graphicData uri="http://schemas.openxmlformats.org/drawingml/2006/table">
            <a:tbl>
              <a:tblPr/>
              <a:tblGrid>
                <a:gridCol w="3657600"/>
                <a:gridCol w="4551362"/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Внешние признаки человека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Примеры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1) Изменчивые признаки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Мимика, жесты, выражение лица, поза человека, одежда и макияж, аксессуары, речь и ее смысл, отношение к контексту.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2) Условно стабильные признаки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Базовые стратегии, эмоции, походка, характеристики голоса, стратегии коммуникации, стиль одежды и прически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3) Стабильные признаки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Пропорции. Пропорции лица и тела. Паттерны визуальной идентификации человека.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176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17741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Психологические характеристики</a:t>
            </a:r>
          </a:p>
        </p:txBody>
      </p:sp>
      <p:sp>
        <p:nvSpPr>
          <p:cNvPr id="3379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05250" y="6370638"/>
            <a:ext cx="52212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1620838"/>
          <a:ext cx="8208962" cy="4583113"/>
        </p:xfrm>
        <a:graphic>
          <a:graphicData uri="http://schemas.openxmlformats.org/drawingml/2006/table">
            <a:tbl>
              <a:tblPr/>
              <a:tblGrid>
                <a:gridCol w="3889375"/>
                <a:gridCol w="4319587"/>
              </a:tblGrid>
              <a:tr h="59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Психологические характеристики человека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Примеры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1) Изменчивые характеристики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Большинство «рабочих» дихотомий, определяющиеся контекстом и настроением, укладывающиеся в эффект Форера: добрый-злой</a:t>
                      </a:r>
                      <a:r>
                        <a:rPr kumimoji="0" lang="en-US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; </a:t>
                      </a: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веселый-грустный и др.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2) Условно стабильные характеристики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Свойства характера, паттерны, привычки, стратегии, компетенции, метапрограммы, установки и ценности. Параметры и субшкалы «Большой пятерки»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77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3) Стабильные характеристики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Темпераментальные характеристики. Базовые и импринтные установки на жизнь и взаимодействие.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381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9058" y="275955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Важнейшие принципы</a:t>
            </a:r>
          </a:p>
        </p:txBody>
      </p:sp>
      <p:sp>
        <p:nvSpPr>
          <p:cNvPr id="358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24300" y="6492875"/>
            <a:ext cx="5219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395288" y="1412875"/>
            <a:ext cx="83534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buFont typeface="Arial" charset="0"/>
              <a:buNone/>
            </a:pPr>
            <a:r>
              <a:rPr lang="ru-RU" altLang="ru-RU" sz="3600" b="1">
                <a:solidFill>
                  <a:srgbClr val="17375E"/>
                </a:solidFill>
              </a:rPr>
              <a:t>Имеем ли мы право по изменчивым характеристикам внешности и поведения человека делать выводы о его стабильных личностных качествах и характеристиках?</a:t>
            </a:r>
          </a:p>
          <a:p>
            <a:pPr algn="r" eaLnBrk="1" hangingPunct="1">
              <a:buFont typeface="Arial" charset="0"/>
              <a:buNone/>
            </a:pPr>
            <a:r>
              <a:rPr lang="ru-RU" altLang="ru-RU" sz="3600" b="1">
                <a:solidFill>
                  <a:srgbClr val="17375E"/>
                </a:solidFill>
              </a:rPr>
              <a:t>Не обсмеют ли нас математики и официальная наука?</a:t>
            </a:r>
          </a:p>
          <a:p>
            <a:pPr algn="r" eaLnBrk="1" hangingPunct="1">
              <a:buFont typeface="Arial" charset="0"/>
              <a:buNone/>
            </a:pPr>
            <a:r>
              <a:rPr lang="is-IS" altLang="ru-RU" sz="3600" b="1">
                <a:solidFill>
                  <a:srgbClr val="17375E"/>
                </a:solidFill>
              </a:rPr>
              <a:t>…</a:t>
            </a:r>
            <a:r>
              <a:rPr lang="ru-RU" altLang="ru-RU" sz="3600" b="1">
                <a:solidFill>
                  <a:srgbClr val="17375E"/>
                </a:solidFill>
              </a:rPr>
              <a:t>. Обсмеют</a:t>
            </a:r>
            <a:r>
              <a:rPr lang="is-IS" altLang="ru-RU" sz="3600" b="1">
                <a:solidFill>
                  <a:srgbClr val="17375E"/>
                </a:solidFill>
              </a:rPr>
              <a:t>…</a:t>
            </a:r>
            <a:r>
              <a:rPr lang="ru-RU" altLang="ru-RU" sz="1800" b="1">
                <a:solidFill>
                  <a:srgbClr val="17375E"/>
                </a:solidFill>
              </a:rPr>
              <a:t>поскольку есть огромное количество всяких </a:t>
            </a:r>
            <a:r>
              <a:rPr lang="ru-RU" altLang="ru-RU" sz="3000" b="1">
                <a:solidFill>
                  <a:srgbClr val="17375E"/>
                </a:solidFill>
              </a:rPr>
              <a:t>«НО»</a:t>
            </a:r>
            <a:endParaRPr lang="ru-RU" altLang="ru-RU" sz="3600" b="1">
              <a:solidFill>
                <a:srgbClr val="17375E"/>
              </a:solidFill>
            </a:endParaRP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35844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5232" y="22652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Выводы</a:t>
            </a:r>
          </a:p>
        </p:txBody>
      </p:sp>
      <p:sp>
        <p:nvSpPr>
          <p:cNvPr id="378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6492875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468313" y="1268413"/>
            <a:ext cx="7902575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17375E"/>
                </a:solidFill>
              </a:rPr>
              <a:t>Тренд развития профайлинга – в поисках корреляций между стабильными признаками внешности и поведения человека со стабильными (или условно стабильными) личностными качествами.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E46C0A"/>
                </a:solidFill>
              </a:rPr>
              <a:t>В этом могут помочь ТОЛЬКО большие данные и </a:t>
            </a:r>
            <a:r>
              <a:rPr lang="en-US" altLang="ru-RU" sz="3500" b="1">
                <a:solidFill>
                  <a:srgbClr val="E46C0A"/>
                </a:solidFill>
              </a:rPr>
              <a:t>FaceReading</a:t>
            </a:r>
            <a:r>
              <a:rPr lang="ru-RU" altLang="ru-RU" sz="3500" b="1">
                <a:solidFill>
                  <a:srgbClr val="E46C0A"/>
                </a:solidFill>
              </a:rPr>
              <a:t>.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E46C0A"/>
                </a:solidFill>
              </a:rPr>
              <a:t>Типологии малополезны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37892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9641" y="260648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7885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19475" y="6492875"/>
            <a:ext cx="57245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468313" y="1268413"/>
            <a:ext cx="79025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Автоматизация распознавания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Автоматизация определения признаков (фич)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Определение эмоционального профиля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Поиск корреляций между лицом и профилем соцсети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Поиск корреляций между лицом и стабильным личностными качествами (</a:t>
            </a:r>
            <a:r>
              <a:rPr lang="en-US" altLang="ru-RU" sz="2400" b="1">
                <a:solidFill>
                  <a:srgbClr val="17375E"/>
                </a:solidFill>
              </a:rPr>
              <a:t>Big5)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Использование больших </a:t>
            </a:r>
            <a:r>
              <a:rPr lang="en-US" altLang="ru-RU" sz="2400" b="1">
                <a:solidFill>
                  <a:srgbClr val="17375E"/>
                </a:solidFill>
              </a:rPr>
              <a:t>DataSet</a:t>
            </a:r>
            <a:r>
              <a:rPr lang="ru-RU" altLang="ru-RU" sz="2400" b="1">
                <a:solidFill>
                  <a:srgbClr val="17375E"/>
                </a:solidFill>
              </a:rPr>
              <a:t>ов для анализа тестовой информации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Минимизация когнитивных искажений и субъективизма при оценки профиля и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Возможность анализировать огромные пласты информации</a:t>
            </a:r>
          </a:p>
          <a:p>
            <a:pPr algn="r" eaLnBrk="1" hangingPunct="1">
              <a:buFontTx/>
              <a:buChar char="-"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78852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8864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089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8089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800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778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завтра</a:t>
            </a:r>
          </a:p>
        </p:txBody>
      </p:sp>
      <p:sp>
        <p:nvSpPr>
          <p:cNvPr id="256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492875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96850" y="1147763"/>
            <a:ext cx="85693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Автоматизированные приложения профилирования и оценки человека в узко-контекстуальных ситуациях: </a:t>
            </a:r>
            <a:r>
              <a:rPr lang="en-US" altLang="ru-RU" sz="2400" b="1">
                <a:solidFill>
                  <a:srgbClr val="17375E"/>
                </a:solidFill>
              </a:rPr>
              <a:t>HR, </a:t>
            </a:r>
            <a:r>
              <a:rPr lang="ru-RU" altLang="ru-RU" sz="2400" b="1">
                <a:solidFill>
                  <a:srgbClr val="17375E"/>
                </a:solidFill>
              </a:rPr>
              <a:t>маркетинг, покупки, политика, социальные сети и др.</a:t>
            </a:r>
            <a:endParaRPr lang="en-US" altLang="ru-RU" sz="2400" b="1">
              <a:solidFill>
                <a:srgbClr val="17375E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400" b="1">
                <a:solidFill>
                  <a:srgbClr val="17375E"/>
                </a:solidFill>
              </a:rPr>
              <a:t>Intervyo.com</a:t>
            </a: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25605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054"/>
            <a:ext cx="9144000" cy="35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79233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294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8294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Первый урок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924" y="906922"/>
            <a:ext cx="873100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>
                <a:solidFill>
                  <a:srgbClr val="000000"/>
                </a:solidFill>
                <a:effectLst/>
                <a:latin typeface="Roboto" charset="0"/>
              </a:rPr>
              <a:t>FACEREADING - ПРАВИЛА АНАЛИЗА ЛИЦА.</a:t>
            </a:r>
            <a:br>
              <a:rPr lang="ru-RU" b="1" i="0">
                <a:solidFill>
                  <a:srgbClr val="000000"/>
                </a:solidFill>
                <a:effectLst/>
                <a:latin typeface="Roboto" charset="0"/>
              </a:rPr>
            </a:br>
            <a:r>
              <a:rPr lang="ru-RU" b="1" i="0">
                <a:solidFill>
                  <a:srgbClr val="000000"/>
                </a:solidFill>
                <a:effectLst/>
                <a:latin typeface="Roboto" charset="0"/>
              </a:rPr>
              <a:t>БОЛЬШИЕ ДАННЫЕ В АНАЛИЗЕ ЛИЦА</a:t>
            </a:r>
            <a:br>
              <a:rPr lang="ru-RU" b="1" i="0">
                <a:solidFill>
                  <a:srgbClr val="000000"/>
                </a:solidFill>
                <a:effectLst/>
                <a:latin typeface="Roboto" charset="0"/>
              </a:rPr>
            </a:br>
            <a:endParaRPr lang="ru-RU" b="1" i="0">
              <a:solidFill>
                <a:srgbClr val="000000"/>
              </a:solidFill>
              <a:effectLst/>
              <a:latin typeface="Roboto" charset="0"/>
            </a:endParaRPr>
          </a:p>
          <a:p>
            <a:r>
              <a:rPr lang="ru-RU" b="1"/>
              <a:t>Неосознаваемые особенности восприятия и оценки лица.</a:t>
            </a:r>
            <a:r>
              <a:rPr lang="ru-RU"/>
              <a:t> Человек с какими параметрами лица будет считаться красивым? Агрессивным? Уверенным, добродушным?</a:t>
            </a:r>
          </a:p>
          <a:p>
            <a:r>
              <a:rPr lang="ru-RU"/>
              <a:t>Какие общепринятые, но не осознаваемые нами «стандарты» в восприятии и оценки лиц формируют наше мнение о человека? </a:t>
            </a:r>
            <a:r>
              <a:rPr lang="ru-RU" b="1"/>
              <a:t>Принципы объективной оценки лица.</a:t>
            </a:r>
            <a:endParaRPr lang="en-US" b="1"/>
          </a:p>
          <a:p>
            <a:endParaRPr lang="ru-RU"/>
          </a:p>
          <a:p>
            <a:r>
              <a:rPr lang="ru-RU" b="1"/>
              <a:t>Правда и вымысел о психодиагностике по лицу. </a:t>
            </a:r>
            <a:r>
              <a:rPr lang="ru-RU"/>
              <a:t> </a:t>
            </a:r>
            <a:r>
              <a:rPr lang="ru-RU" b="1"/>
              <a:t>«Научная физиогномика»</a:t>
            </a:r>
            <a:r>
              <a:rPr lang="ru-RU"/>
              <a:t>: какие признаки лица имеют научную достоверно подтвержденную взаимосвязь с определенными чертами характера, а какие – лишь красивая выдумка? </a:t>
            </a:r>
            <a:r>
              <a:rPr lang="ru-RU" b="1"/>
              <a:t>Анализ лица в контексте  использования больших данных (big data).</a:t>
            </a:r>
            <a:endParaRPr lang="en-US" b="1"/>
          </a:p>
          <a:p>
            <a:endParaRPr lang="ru-RU"/>
          </a:p>
          <a:p>
            <a:r>
              <a:rPr lang="ru-RU"/>
              <a:t>По каким чертам лица можно, а по каким – нельзя делать выводы о человеке? Какие ошибки в восприятии и оценке лиц изначально заложены в наш мозг и как их избежать?</a:t>
            </a:r>
          </a:p>
        </p:txBody>
      </p:sp>
    </p:spTree>
    <p:extLst>
      <p:ext uri="{BB962C8B-B14F-4D97-AF65-F5344CB8AC3E}">
        <p14:creationId xmlns:p14="http://schemas.microsoft.com/office/powerpoint/2010/main" val="176812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84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0859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499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00563" y="6492875"/>
            <a:ext cx="46434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 useBgFill="1">
        <p:nvSpPr>
          <p:cNvPr id="6" name="Подзаголовок 6"/>
          <p:cNvSpPr txBox="1">
            <a:spLocks/>
          </p:cNvSpPr>
          <p:nvPr/>
        </p:nvSpPr>
        <p:spPr bwMode="auto">
          <a:xfrm>
            <a:off x="684213" y="1779588"/>
            <a:ext cx="3095625" cy="127793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Создание исследовательской выборки</a:t>
            </a:r>
          </a:p>
        </p:txBody>
      </p:sp>
      <p:sp useBgFill="1">
        <p:nvSpPr>
          <p:cNvPr id="8" name="Подзаголовок 6"/>
          <p:cNvSpPr txBox="1">
            <a:spLocks/>
          </p:cNvSpPr>
          <p:nvPr/>
        </p:nvSpPr>
        <p:spPr bwMode="auto">
          <a:xfrm>
            <a:off x="4932363" y="1784350"/>
            <a:ext cx="3311525" cy="12763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Объективная «фиксация» черт характера</a:t>
            </a:r>
          </a:p>
        </p:txBody>
      </p:sp>
      <p:sp useBgFill="1">
        <p:nvSpPr>
          <p:cNvPr id="9" name="Подзаголовок 6"/>
          <p:cNvSpPr txBox="1">
            <a:spLocks/>
          </p:cNvSpPr>
          <p:nvPr/>
        </p:nvSpPr>
        <p:spPr bwMode="auto">
          <a:xfrm>
            <a:off x="657225" y="3811588"/>
            <a:ext cx="3097213" cy="12763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Распознавание лица и его фич в исследоват.выборке</a:t>
            </a:r>
          </a:p>
        </p:txBody>
      </p:sp>
      <p:sp useBgFill="1">
        <p:nvSpPr>
          <p:cNvPr id="10" name="Подзаголовок 6"/>
          <p:cNvSpPr txBox="1">
            <a:spLocks/>
          </p:cNvSpPr>
          <p:nvPr/>
        </p:nvSpPr>
        <p:spPr bwMode="auto">
          <a:xfrm>
            <a:off x="4962525" y="3811588"/>
            <a:ext cx="3313113" cy="12763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Поиск корреляций между признаками лица и черт характера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995738" y="2268538"/>
            <a:ext cx="720725" cy="363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9469804">
            <a:off x="3457575" y="3219450"/>
            <a:ext cx="1744663" cy="363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970338" y="4229100"/>
            <a:ext cx="719137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9469804">
            <a:off x="4338638" y="4994275"/>
            <a:ext cx="755650" cy="301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 useBgFill="1">
        <p:nvSpPr>
          <p:cNvPr id="14" name="Подзаголовок 6"/>
          <p:cNvSpPr txBox="1">
            <a:spLocks/>
          </p:cNvSpPr>
          <p:nvPr/>
        </p:nvSpPr>
        <p:spPr bwMode="auto">
          <a:xfrm>
            <a:off x="2652713" y="5410200"/>
            <a:ext cx="3313112" cy="12001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Создание вероятностных моделей поведения</a:t>
            </a:r>
          </a:p>
        </p:txBody>
      </p:sp>
      <p:sp useBgFill="1">
        <p:nvSpPr>
          <p:cNvPr id="15" name="Подзаголовок 6"/>
          <p:cNvSpPr txBox="1">
            <a:spLocks/>
          </p:cNvSpPr>
          <p:nvPr/>
        </p:nvSpPr>
        <p:spPr bwMode="auto">
          <a:xfrm>
            <a:off x="6546850" y="5427663"/>
            <a:ext cx="2298700" cy="85248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Принцип «</a:t>
            </a:r>
            <a:r>
              <a:rPr lang="en-US" altLang="ru-RU" sz="2400" b="1">
                <a:solidFill>
                  <a:srgbClr val="17375E"/>
                </a:solidFill>
              </a:rPr>
              <a:t>Faception</a:t>
            </a:r>
            <a:r>
              <a:rPr lang="ru-RU" altLang="ru-RU" sz="2400" b="1">
                <a:solidFill>
                  <a:srgbClr val="17375E"/>
                </a:solidFill>
              </a:rPr>
              <a:t>»</a:t>
            </a:r>
          </a:p>
        </p:txBody>
      </p:sp>
      <p:sp>
        <p:nvSpPr>
          <p:cNvPr id="85006" name="Прямоугольник 1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376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70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539750" y="1484313"/>
            <a:ext cx="7904163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17375E"/>
                </a:solidFill>
              </a:rPr>
              <a:t>За последние 5 лет:</a:t>
            </a:r>
          </a:p>
          <a:p>
            <a:pPr eaLnBrk="1" hangingPunct="1">
              <a:buFontTx/>
              <a:buChar char="-"/>
            </a:pPr>
            <a:r>
              <a:rPr lang="ru-RU" altLang="ru-RU" sz="2700" b="1">
                <a:solidFill>
                  <a:srgbClr val="17375E"/>
                </a:solidFill>
              </a:rPr>
              <a:t>Количество публикаций на эту тему выросло с 50-ти до 600 в год</a:t>
            </a:r>
          </a:p>
          <a:p>
            <a:pPr eaLnBrk="1" hangingPunct="1">
              <a:buFontTx/>
              <a:buChar char="-"/>
            </a:pPr>
            <a:r>
              <a:rPr lang="ru-RU" altLang="ru-RU" sz="2700" b="1">
                <a:solidFill>
                  <a:srgbClr val="17375E"/>
                </a:solidFill>
              </a:rPr>
              <a:t>Появились автоматизированные приложения оценки лица и личностных качеств от </a:t>
            </a:r>
            <a:r>
              <a:rPr lang="en-US" altLang="ru-RU" sz="2700" b="1">
                <a:solidFill>
                  <a:srgbClr val="17375E"/>
                </a:solidFill>
              </a:rPr>
              <a:t>Microsoft, Facebook, Noldus, IBM Watson, Affectiva, Kairos, Google,</a:t>
            </a:r>
            <a:r>
              <a:rPr lang="ru-RU" altLang="ru-RU" sz="2700" b="1">
                <a:solidFill>
                  <a:srgbClr val="17375E"/>
                </a:solidFill>
              </a:rPr>
              <a:t> </a:t>
            </a:r>
            <a:r>
              <a:rPr lang="en-US" altLang="ru-RU" sz="2700" b="1">
                <a:solidFill>
                  <a:srgbClr val="17375E"/>
                </a:solidFill>
              </a:rPr>
              <a:t>Faception </a:t>
            </a:r>
            <a:r>
              <a:rPr lang="ru-RU" altLang="ru-RU" sz="2700" b="1">
                <a:solidFill>
                  <a:srgbClr val="17375E"/>
                </a:solidFill>
              </a:rPr>
              <a:t>и др.</a:t>
            </a:r>
            <a:endParaRPr lang="en-US" altLang="ru-RU" sz="2700" b="1">
              <a:solidFill>
                <a:srgbClr val="17375E"/>
              </a:solidFill>
            </a:endParaRPr>
          </a:p>
          <a:p>
            <a:pPr eaLnBrk="1" hangingPunct="1">
              <a:buFontTx/>
              <a:buChar char="-"/>
            </a:pPr>
            <a:r>
              <a:rPr lang="ru-RU" altLang="ru-RU" sz="2700" b="1">
                <a:solidFill>
                  <a:srgbClr val="17375E"/>
                </a:solidFill>
              </a:rPr>
              <a:t>Увеличивается количество кейсов применения таких приложений в </a:t>
            </a:r>
            <a:r>
              <a:rPr lang="en-US" altLang="ru-RU" sz="2700" b="1">
                <a:solidFill>
                  <a:srgbClr val="17375E"/>
                </a:solidFill>
              </a:rPr>
              <a:t>HR, </a:t>
            </a:r>
            <a:r>
              <a:rPr lang="ru-RU" altLang="ru-RU" sz="2700" b="1">
                <a:solidFill>
                  <a:srgbClr val="17375E"/>
                </a:solidFill>
              </a:rPr>
              <a:t>безопасности, социальных технологиях, маркетинге и др.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87044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7044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152471" cy="628905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6108700" cy="625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7044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1" y="103808"/>
            <a:ext cx="9152471" cy="628905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684584" y="1772816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en-US" sz="33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КАК ЗЕРКАЛО ДУШИ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3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Принципы объективной оценки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 лицевой экспрессии</a:t>
            </a:r>
            <a:endParaRPr lang="ru-RU" sz="33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pic>
        <p:nvPicPr>
          <p:cNvPr id="2052" name="Picture 4" descr="http://900igr.net/up/datai/94032/0002-004-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262" y="4638576"/>
            <a:ext cx="3600000" cy="25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pic>
        <p:nvPicPr>
          <p:cNvPr id="50178" name="Picture 2" descr="https://pbs.twimg.com/profile_images/805090182022066176/v4_pr4Q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557338"/>
            <a:ext cx="260826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http://www.russellsage.org/sites/default/files/Todorov_croppe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262413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Подзаголовок 6"/>
          <p:cNvSpPr txBox="1">
            <a:spLocks/>
          </p:cNvSpPr>
          <p:nvPr/>
        </p:nvSpPr>
        <p:spPr bwMode="auto">
          <a:xfrm>
            <a:off x="468313" y="4437063"/>
            <a:ext cx="40147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err="1" smtClean="0">
                <a:latin typeface="+mn-lt"/>
              </a:rPr>
              <a:t>Михал</a:t>
            </a:r>
            <a:r>
              <a:rPr lang="ru-RU" altLang="ru-RU" sz="2400" dirty="0" smtClean="0">
                <a:latin typeface="+mn-lt"/>
              </a:rPr>
              <a:t> </a:t>
            </a:r>
            <a:r>
              <a:rPr lang="ru-RU" altLang="ru-RU" sz="2400" dirty="0" err="1" smtClean="0">
                <a:latin typeface="+mn-lt"/>
              </a:rPr>
              <a:t>Косински</a:t>
            </a:r>
            <a:r>
              <a:rPr lang="ru-RU" altLang="ru-RU" sz="2400" dirty="0" smtClean="0">
                <a:latin typeface="+mn-lt"/>
              </a:rPr>
              <a:t>, Гарвард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smtClean="0">
                <a:latin typeface="+mn-lt"/>
              </a:rPr>
              <a:t>Диспозиционный подход в оценке лица</a:t>
            </a:r>
          </a:p>
        </p:txBody>
      </p:sp>
      <p:sp>
        <p:nvSpPr>
          <p:cNvPr id="47110" name="Подзаголовок 6"/>
          <p:cNvSpPr txBox="1">
            <a:spLocks/>
          </p:cNvSpPr>
          <p:nvPr/>
        </p:nvSpPr>
        <p:spPr bwMode="auto">
          <a:xfrm>
            <a:off x="4483100" y="4437063"/>
            <a:ext cx="4478338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smtClean="0">
                <a:latin typeface="+mj-lt"/>
              </a:rPr>
              <a:t>Александр Тодоров, </a:t>
            </a:r>
            <a:r>
              <a:rPr lang="ru-RU" altLang="ru-RU" sz="2400" dirty="0" err="1" smtClean="0">
                <a:latin typeface="+mj-lt"/>
              </a:rPr>
              <a:t>Принстон</a:t>
            </a:r>
            <a:endParaRPr lang="ru-RU" altLang="ru-RU" sz="2400" dirty="0" smtClean="0">
              <a:latin typeface="+mj-lt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smtClean="0">
                <a:latin typeface="+mj-lt"/>
              </a:rPr>
              <a:t>Социально-контекстуальный подход в оценке лица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7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763688" y="262732"/>
            <a:ext cx="7704138" cy="7651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.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993775" y="4813300"/>
            <a:ext cx="35036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err="1" smtClean="0">
                <a:latin typeface="+mn-lt"/>
              </a:rPr>
              <a:t>Доминантность</a:t>
            </a:r>
            <a:r>
              <a:rPr lang="ru-RU" altLang="ru-RU" sz="2600" dirty="0" smtClean="0">
                <a:latin typeface="+mn-lt"/>
              </a:rPr>
              <a:t>-подчиненность</a:t>
            </a:r>
          </a:p>
        </p:txBody>
      </p:sp>
      <p:sp>
        <p:nvSpPr>
          <p:cNvPr id="48132" name="TextBox 9"/>
          <p:cNvSpPr txBox="1">
            <a:spLocks noChangeArrowheads="1"/>
          </p:cNvSpPr>
          <p:nvPr/>
        </p:nvSpPr>
        <p:spPr bwMode="auto">
          <a:xfrm>
            <a:off x="5141913" y="4814888"/>
            <a:ext cx="33702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Экстраверсия-интроверсия</a:t>
            </a:r>
          </a:p>
        </p:txBody>
      </p:sp>
      <p:pic>
        <p:nvPicPr>
          <p:cNvPr id="51204" name="dominance_shape2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1288"/>
            <a:ext cx="340518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extr_shape2.mp4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1288"/>
            <a:ext cx="3402013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995363" y="4789488"/>
            <a:ext cx="33670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Привлекательность-</a:t>
            </a:r>
          </a:p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непривлекательность</a:t>
            </a:r>
          </a:p>
        </p:txBody>
      </p:sp>
      <p:sp>
        <p:nvSpPr>
          <p:cNvPr id="49156" name="TextBox 9"/>
          <p:cNvSpPr txBox="1">
            <a:spLocks noChangeArrowheads="1"/>
          </p:cNvSpPr>
          <p:nvPr/>
        </p:nvSpPr>
        <p:spPr bwMode="auto">
          <a:xfrm>
            <a:off x="4787900" y="4818063"/>
            <a:ext cx="3992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Высокая компетентность- </a:t>
            </a:r>
          </a:p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низкая компетентность</a:t>
            </a:r>
          </a:p>
        </p:txBody>
      </p:sp>
      <p:pic>
        <p:nvPicPr>
          <p:cNvPr id="52227" name="attr_shape.mp4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439863"/>
            <a:ext cx="333216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comp_shape.mp4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39863"/>
            <a:ext cx="3332163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лилиния 6"/>
          <p:cNvSpPr/>
          <p:nvPr/>
        </p:nvSpPr>
        <p:spPr bwMode="auto">
          <a:xfrm>
            <a:off x="1763688" y="260832"/>
            <a:ext cx="7704138" cy="7651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.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3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180694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en-US" sz="33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«Научная физиогномика»</a:t>
            </a:r>
          </a:p>
        </p:txBody>
      </p:sp>
      <p:sp>
        <p:nvSpPr>
          <p:cNvPr id="890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 bwMode="auto">
          <a:xfrm>
            <a:off x="2925763" y="1624013"/>
            <a:ext cx="3097212" cy="1008062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 человека и его лица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65100" y="4292600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«Биологическое»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3052763" y="4321175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«Социальное»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5940425" y="4292600"/>
            <a:ext cx="28797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«Психологическое»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10" name="Стрелка вправо 9"/>
          <p:cNvSpPr/>
          <p:nvPr/>
        </p:nvSpPr>
        <p:spPr>
          <a:xfrm rot="8517222">
            <a:off x="1604963" y="3330575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239283">
            <a:off x="6248400" y="3271838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861594" y="3272632"/>
            <a:ext cx="1225550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9098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363838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«биологическое восприятие»,</a:t>
            </a:r>
            <a:endParaRPr lang="en-US" sz="38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Первое впечатление</a:t>
            </a:r>
          </a:p>
        </p:txBody>
      </p:sp>
      <p:sp>
        <p:nvSpPr>
          <p:cNvPr id="901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 bwMode="auto">
          <a:xfrm>
            <a:off x="2925763" y="1828800"/>
            <a:ext cx="3097212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Первое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впечатление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61925" y="5013325"/>
            <a:ext cx="2665413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Доверие - недоверие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3019425" y="5013325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Статус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(доминантность)</a:t>
            </a: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5862638" y="5013325"/>
            <a:ext cx="2881312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Привлекательность</a:t>
            </a:r>
          </a:p>
        </p:txBody>
      </p:sp>
      <p:sp>
        <p:nvSpPr>
          <p:cNvPr id="10" name="Стрелка вправо 9"/>
          <p:cNvSpPr/>
          <p:nvPr/>
        </p:nvSpPr>
        <p:spPr>
          <a:xfrm rot="8517222">
            <a:off x="1936750" y="3795713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239283">
            <a:off x="5862638" y="3719513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759994" y="3764757"/>
            <a:ext cx="1225550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006125">
            <a:off x="6102350" y="2027238"/>
            <a:ext cx="828675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Подзаголовок 6"/>
          <p:cNvSpPr txBox="1">
            <a:spLocks/>
          </p:cNvSpPr>
          <p:nvPr/>
        </p:nvSpPr>
        <p:spPr bwMode="auto">
          <a:xfrm>
            <a:off x="6792913" y="2532063"/>
            <a:ext cx="2268537" cy="1008062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Феминность,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Маскулинность</a:t>
            </a:r>
          </a:p>
        </p:txBody>
      </p:sp>
      <p:sp>
        <p:nvSpPr>
          <p:cNvPr id="16" name="Подзаголовок 6"/>
          <p:cNvSpPr txBox="1">
            <a:spLocks/>
          </p:cNvSpPr>
          <p:nvPr/>
        </p:nvSpPr>
        <p:spPr bwMode="auto">
          <a:xfrm>
            <a:off x="161925" y="2552700"/>
            <a:ext cx="2268538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Опасность - безопасность</a:t>
            </a:r>
          </a:p>
        </p:txBody>
      </p:sp>
      <p:sp>
        <p:nvSpPr>
          <p:cNvPr id="17" name="Стрелка вправо 16"/>
          <p:cNvSpPr/>
          <p:nvPr/>
        </p:nvSpPr>
        <p:spPr>
          <a:xfrm rot="9827152">
            <a:off x="1908175" y="2003425"/>
            <a:ext cx="814388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0126" name="Прямоугольник 1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4345" y="269036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Доверие. Симметрия</a:t>
            </a:r>
          </a:p>
        </p:txBody>
      </p:sp>
      <p:sp>
        <p:nvSpPr>
          <p:cNvPr id="911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9113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78013"/>
            <a:ext cx="38608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4572000" y="1484313"/>
            <a:ext cx="3871913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ru-RU" altLang="ru-RU" sz="2400"/>
              <a:t>Люди cклонны доверять тем, у кого лицо симметрично и не имеет выраженных диспропорциональных элементов, особенно в нижней части лица </a:t>
            </a:r>
          </a:p>
          <a:p>
            <a:pPr>
              <a:buFont typeface="Arial" charset="0"/>
              <a:buNone/>
            </a:pPr>
            <a:r>
              <a:rPr lang="ru-RU" altLang="ru-RU" sz="2400"/>
              <a:t>(Барабанщиков, Хрисанфова, Дивеев, 2015)</a:t>
            </a:r>
          </a:p>
        </p:txBody>
      </p:sp>
      <p:sp>
        <p:nvSpPr>
          <p:cNvPr id="91141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Второй урок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73" y="1628800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>
                <a:solidFill>
                  <a:srgbClr val="000000"/>
                </a:solidFill>
                <a:effectLst/>
                <a:latin typeface="Roboto" charset="0"/>
              </a:rPr>
              <a:t>ЭМОЦИИ В МИМИКЕ И ХАРАКТЕРЕ ЧЕЛОВЕКА</a:t>
            </a:r>
          </a:p>
          <a:p>
            <a:pPr algn="ctr"/>
            <a:r>
              <a:rPr lang="ru-RU" b="1">
                <a:solidFill>
                  <a:srgbClr val="000000"/>
                </a:solidFill>
                <a:latin typeface="Roboto" charset="0"/>
              </a:rPr>
              <a:t>ЭМОЦИОНАЛЬНЫЕ СОСТОЯНИЯ И ИХ ДИНАМИКА</a:t>
            </a:r>
            <a:r>
              <a:rPr lang="ru-RU" b="1" i="0">
                <a:solidFill>
                  <a:srgbClr val="000000"/>
                </a:solidFill>
                <a:effectLst/>
                <a:latin typeface="Roboto" charset="0"/>
              </a:rPr>
              <a:t/>
            </a:r>
            <a:br>
              <a:rPr lang="ru-RU" b="1" i="0">
                <a:solidFill>
                  <a:srgbClr val="000000"/>
                </a:solidFill>
                <a:effectLst/>
                <a:latin typeface="Roboto" charset="0"/>
              </a:rPr>
            </a:br>
            <a:endParaRPr lang="ru-RU" b="1" i="0">
              <a:solidFill>
                <a:srgbClr val="000000"/>
              </a:solidFill>
              <a:effectLst/>
              <a:latin typeface="Roboto" charset="0"/>
            </a:endParaRPr>
          </a:p>
          <a:p>
            <a:r>
              <a:rPr lang="ru-RU" b="1"/>
              <a:t>Эмоции в мимике лица и характере.</a:t>
            </a:r>
            <a:endParaRPr lang="ru-RU"/>
          </a:p>
          <a:p>
            <a:r>
              <a:rPr lang="ru-RU" b="1"/>
              <a:t>Как правильно трактовать смешанные, поверхностные и двойственные эмоции и выражения лица?</a:t>
            </a:r>
            <a:r>
              <a:rPr lang="ru-RU"/>
              <a:t> </a:t>
            </a:r>
            <a:endParaRPr lang="en-US"/>
          </a:p>
          <a:p>
            <a:endParaRPr lang="ru-RU"/>
          </a:p>
          <a:p>
            <a:r>
              <a:rPr lang="ru-RU"/>
              <a:t>Новые данные об эмоциях, мимики лица и их значениях. Эмоции и их отражение в лице и характере.  Вы до сих пор думаете, что базовых эмоций 7? Если да, то вы живете в прошлом веке!</a:t>
            </a:r>
            <a:endParaRPr lang="en-US"/>
          </a:p>
          <a:p>
            <a:endParaRPr lang="ru-RU"/>
          </a:p>
          <a:p>
            <a:r>
              <a:rPr lang="ru-RU" b="1"/>
              <a:t>Тонкая палитра эмоций. 18 базовых эмоций и их выражение на лице.</a:t>
            </a:r>
            <a:endParaRPr lang="ru-RU"/>
          </a:p>
          <a:p>
            <a:r>
              <a:rPr lang="ru-RU"/>
              <a:t>Эмоциональные коктейли и принципы мимического смешения эмоций и выражений лица. </a:t>
            </a:r>
          </a:p>
          <a:p>
            <a:r>
              <a:rPr lang="ru-RU" b="0" i="0">
                <a:solidFill>
                  <a:srgbClr val="000000"/>
                </a:solidFill>
                <a:effectLst/>
                <a:latin typeface="Times" charset="0"/>
              </a:rPr>
              <a:t/>
            </a:r>
            <a:br>
              <a:rPr lang="ru-RU" b="0" i="0">
                <a:solidFill>
                  <a:srgbClr val="000000"/>
                </a:solidFill>
                <a:effectLst/>
                <a:latin typeface="Times" charset="0"/>
              </a:rPr>
            </a:br>
            <a:endParaRPr lang="ru-RU" b="0" i="0">
              <a:solidFill>
                <a:srgbClr val="000000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34832" y="19705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Симметрия</a:t>
            </a:r>
          </a:p>
        </p:txBody>
      </p:sp>
      <p:sp>
        <p:nvSpPr>
          <p:cNvPr id="9318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93187" name="Подзаголовок 6"/>
          <p:cNvSpPr txBox="1">
            <a:spLocks/>
          </p:cNvSpPr>
          <p:nvPr/>
        </p:nvSpPr>
        <p:spPr bwMode="auto">
          <a:xfrm>
            <a:off x="565150" y="4022725"/>
            <a:ext cx="78327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400"/>
              <a:t>Правая сторона, мнению ряда авторов (Borod, Haywood, Koff, 1997) преимущественно выражает социально значимые, а  левая индивидуальные черты личности. </a:t>
            </a:r>
            <a:endParaRPr lang="ru-RU" altLang="ru-RU" sz="2400"/>
          </a:p>
          <a:p>
            <a:pPr>
              <a:buFont typeface="Arial" charset="0"/>
              <a:buNone/>
            </a:pPr>
            <a:r>
              <a:rPr lang="en-US" altLang="ru-RU" sz="2400"/>
              <a:t>Согласно имеющимся данным, здоровые люди чаще обращают внимание на правую сторону лица натурщика (Ярбус, 1965). </a:t>
            </a:r>
            <a:endParaRPr lang="ru-RU" altLang="ru-RU" sz="2400"/>
          </a:p>
          <a:p>
            <a:pPr>
              <a:buFont typeface="Arial" charset="0"/>
              <a:buNone/>
            </a:pPr>
            <a:endParaRPr lang="ru-RU" altLang="ru-RU" sz="2400"/>
          </a:p>
        </p:txBody>
      </p:sp>
      <p:pic>
        <p:nvPicPr>
          <p:cNvPr id="93188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82232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19311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</a:t>
            </a:r>
          </a:p>
        </p:txBody>
      </p:sp>
      <p:sp>
        <p:nvSpPr>
          <p:cNvPr id="9523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95235" name="Подзаголовок 6"/>
          <p:cNvSpPr txBox="1">
            <a:spLocks/>
          </p:cNvSpPr>
          <p:nvPr/>
        </p:nvSpPr>
        <p:spPr bwMode="auto">
          <a:xfrm>
            <a:off x="684213" y="4797425"/>
            <a:ext cx="78311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400"/>
              <a:t>Представления </a:t>
            </a:r>
            <a:r>
              <a:rPr lang="ru-RU" altLang="ru-RU" sz="2400"/>
              <a:t>о человеке по его лицу </a:t>
            </a:r>
            <a:r>
              <a:rPr lang="en-US" altLang="ru-RU" sz="2400"/>
              <a:t>складываются в течение двух-трех десятков мс и в дальнейшем (50 мс-30 с) существенно не меняются. </a:t>
            </a:r>
            <a:endParaRPr lang="ru-RU" altLang="ru-RU" sz="2400"/>
          </a:p>
        </p:txBody>
      </p:sp>
      <p:pic>
        <p:nvPicPr>
          <p:cNvPr id="95236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368425"/>
            <a:ext cx="61864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5600" y="190951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Первое впечатление. Доверие</a:t>
            </a:r>
          </a:p>
        </p:txBody>
      </p:sp>
      <p:sp>
        <p:nvSpPr>
          <p:cNvPr id="9728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3779838" y="1412875"/>
            <a:ext cx="48958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000"/>
              <a:t>Лучше всего по выражению лица распознаются черты личности, связанные с доминантностью</a:t>
            </a:r>
            <a:r>
              <a:rPr lang="ru-RU" altLang="ru-RU" sz="2000"/>
              <a:t>, привлекательностью и доверию к </a:t>
            </a:r>
            <a:r>
              <a:rPr lang="en-US" altLang="ru-RU" sz="2000"/>
              <a:t> человек</a:t>
            </a:r>
            <a:r>
              <a:rPr lang="ru-RU" altLang="ru-RU" sz="2000"/>
              <a:t>у</a:t>
            </a:r>
            <a:r>
              <a:rPr lang="en-US" altLang="ru-RU" sz="2000"/>
              <a:t>, хуже всего-его нравственные качества. </a:t>
            </a:r>
            <a:endParaRPr lang="ru-RU" altLang="ru-RU" sz="2000"/>
          </a:p>
          <a:p>
            <a:r>
              <a:rPr lang="en-US" altLang="ru-RU" sz="2000"/>
              <a:t> </a:t>
            </a:r>
            <a:endParaRPr lang="ru-RU" altLang="ru-RU" sz="2000"/>
          </a:p>
          <a:p>
            <a:pPr>
              <a:buFont typeface="Arial" charset="0"/>
              <a:buNone/>
            </a:pPr>
            <a:r>
              <a:rPr lang="en-US" altLang="ru-RU" sz="2000"/>
              <a:t>Исследование показало, что люди, лица которых вызывают наибольшее доверие, обладают такими чертами личности, как общительность, открытость, сердечность, честность. </a:t>
            </a:r>
            <a:endParaRPr lang="ru-RU" altLang="ru-RU" sz="2000"/>
          </a:p>
          <a:p>
            <a:pPr>
              <a:buFont typeface="Arial" charset="0"/>
              <a:buNone/>
            </a:pPr>
            <a:endParaRPr lang="ru-RU" altLang="ru-RU" sz="2000"/>
          </a:p>
          <a:p>
            <a:pPr>
              <a:buFont typeface="Arial" charset="0"/>
              <a:buNone/>
            </a:pPr>
            <a:r>
              <a:rPr lang="en-US" altLang="ru-RU" sz="2000"/>
              <a:t>Высокий интеллект при отсутствии перечисленных характеристик не способствует формированию доверия. </a:t>
            </a:r>
            <a:endParaRPr lang="ru-RU" altLang="ru-RU" sz="2000"/>
          </a:p>
        </p:txBody>
      </p:sp>
      <p:pic>
        <p:nvPicPr>
          <p:cNvPr id="97284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1400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5600" y="190951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Доверие</a:t>
            </a:r>
          </a:p>
        </p:txBody>
      </p:sp>
      <p:sp>
        <p:nvSpPr>
          <p:cNvPr id="9933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3779838" y="1412875"/>
            <a:ext cx="48958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2000" b="1"/>
              <a:t>Эксперименты подтверждают, что:</a:t>
            </a:r>
          </a:p>
          <a:p>
            <a:pPr>
              <a:buFont typeface="Arial" charset="0"/>
              <a:buNone/>
            </a:pPr>
            <a:endParaRPr lang="ru-RU" altLang="ru-RU" sz="2000"/>
          </a:p>
          <a:p>
            <a:pPr>
              <a:buFontTx/>
              <a:buChar char="-"/>
            </a:pPr>
            <a:r>
              <a:rPr lang="ru-RU" altLang="ru-RU" sz="2000"/>
              <a:t>Экстравертам доверяют больше, чем интровертам</a:t>
            </a:r>
            <a:r>
              <a:rPr lang="en-US" altLang="ru-RU" sz="2000"/>
              <a:t>. </a:t>
            </a:r>
            <a:endParaRPr lang="ru-RU" altLang="ru-RU" sz="2000"/>
          </a:p>
          <a:p>
            <a:pPr>
              <a:buFontTx/>
              <a:buChar char="-"/>
            </a:pPr>
            <a:r>
              <a:rPr lang="ru-RU" altLang="ru-RU" sz="2000"/>
              <a:t>Глупым и необразованным больше, чем умным и образованным,</a:t>
            </a:r>
          </a:p>
          <a:p>
            <a:pPr>
              <a:buFontTx/>
              <a:buChar char="-"/>
            </a:pPr>
            <a:r>
              <a:rPr lang="ru-RU" altLang="ru-RU" sz="2000"/>
              <a:t>Статусным больше, чем нестатусным</a:t>
            </a:r>
          </a:p>
          <a:p>
            <a:pPr>
              <a:buFontTx/>
              <a:buChar char="-"/>
            </a:pPr>
            <a:r>
              <a:rPr lang="ru-RU" altLang="ru-RU" sz="2000"/>
              <a:t>Красивым больше, чем некрасивым,</a:t>
            </a:r>
          </a:p>
          <a:p>
            <a:pPr>
              <a:buFontTx/>
              <a:buChar char="-"/>
            </a:pPr>
            <a:r>
              <a:rPr lang="ru-RU" altLang="ru-RU" sz="2000"/>
              <a:t>Знакомым больше, чем незнакомым</a:t>
            </a:r>
          </a:p>
          <a:p>
            <a:pPr>
              <a:buFontTx/>
              <a:buChar char="-"/>
            </a:pPr>
            <a:r>
              <a:rPr lang="ru-RU" altLang="ru-RU" sz="2000"/>
              <a:t>Открытым больше, чем закрытым</a:t>
            </a:r>
          </a:p>
          <a:p>
            <a:pPr>
              <a:buFontTx/>
              <a:buChar char="-"/>
            </a:pPr>
            <a:r>
              <a:rPr lang="ru-RU" altLang="ru-RU" sz="2000"/>
              <a:t>Доброжелательным больше, чем агрессивным</a:t>
            </a:r>
          </a:p>
          <a:p>
            <a:pPr>
              <a:buFontTx/>
              <a:buChar char="-"/>
            </a:pPr>
            <a:r>
              <a:rPr lang="ru-RU" altLang="ru-RU" sz="2000"/>
              <a:t>Молодым (детям) больше, чем пожилым.</a:t>
            </a:r>
          </a:p>
        </p:txBody>
      </p:sp>
      <p:pic>
        <p:nvPicPr>
          <p:cNvPr id="99332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1400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538023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4140200" y="1484313"/>
            <a:ext cx="4895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1800"/>
              <a:t>Согласно Брунсвику, графическая схема, вызывающая впечатление радости, характеризуется: 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высоким лбом или низким расположением линии глаз; 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большим межзрачковым расстоянием;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средним расположением верхнего края носа и укороченным нижним краем носа; 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верхним расположением линии рта. </a:t>
            </a:r>
          </a:p>
          <a:p>
            <a:pPr>
              <a:buFont typeface="Arial" charset="0"/>
              <a:buNone/>
            </a:pPr>
            <a:endParaRPr lang="ru-RU" altLang="ru-RU" sz="1800"/>
          </a:p>
          <a:p>
            <a:pPr>
              <a:buFont typeface="Arial" charset="0"/>
              <a:buNone/>
            </a:pPr>
            <a:endParaRPr lang="ru-RU" altLang="ru-RU" sz="1800"/>
          </a:p>
        </p:txBody>
      </p:sp>
      <p:pic>
        <p:nvPicPr>
          <p:cNvPr id="101380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873250"/>
            <a:ext cx="39163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850" y="4838700"/>
            <a:ext cx="8712200" cy="1200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Графическая схема, максимально соответствующая экспрессии грусти, характеризуется противоположными признаками: </a:t>
            </a:r>
          </a:p>
          <a:p>
            <a:pPr eaLnBrk="1" hangingPunct="1">
              <a:buFontTx/>
              <a:buAutoNum type="arabicParenR"/>
            </a:pPr>
            <a:r>
              <a:rPr lang="ru-RU" altLang="ru-RU"/>
              <a:t>низким лбом; 2) небольшим межзрачковым расстоянием; </a:t>
            </a:r>
          </a:p>
          <a:p>
            <a:pPr eaLnBrk="1" hangingPunct="1"/>
            <a:r>
              <a:rPr lang="ru-RU" altLang="ru-RU"/>
              <a:t>3) длинным носом; 4) низким расположением линии рта.</a:t>
            </a: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6" y="2276872"/>
            <a:ext cx="4651568" cy="280831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04709"/>
            <a:ext cx="3840460" cy="3080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5369691"/>
            <a:ext cx="792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Иллюстрации из книги Шарля ля Бруна «Этюды о физиогномики», 1778</a:t>
            </a:r>
          </a:p>
        </p:txBody>
      </p:sp>
    </p:spTree>
    <p:extLst>
      <p:ext uri="{BB962C8B-B14F-4D97-AF65-F5344CB8AC3E}">
        <p14:creationId xmlns:p14="http://schemas.microsoft.com/office/powerpoint/2010/main" val="16750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7243"/>
            <a:ext cx="76073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88" y="1484419"/>
            <a:ext cx="4293344" cy="49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650701"/>
            <a:ext cx="8775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1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Третий урок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388" y="1331945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ЯЗЫК ЖЕСТОВ И ЭМБЛЕМА ЛИЦА. ПРАВДА И ЛОЖЬ В ЛИЦЕ И ЖЕСТАХ.</a:t>
            </a:r>
            <a:br>
              <a:rPr lang="ru-RU" b="1"/>
            </a:br>
            <a:endParaRPr lang="ru-RU" b="1"/>
          </a:p>
          <a:p>
            <a:r>
              <a:rPr lang="ru-RU" b="1"/>
              <a:t>Язык жестов и эмблем лица. Правда и ложь в лице и жестах.</a:t>
            </a:r>
            <a:endParaRPr lang="ru-RU"/>
          </a:p>
          <a:p>
            <a:r>
              <a:rPr lang="ru-RU" b="1"/>
              <a:t>Концепция сигнала и шума в профайлинге. </a:t>
            </a:r>
            <a:endParaRPr lang="ru-RU"/>
          </a:p>
          <a:p>
            <a:r>
              <a:rPr lang="ru-RU"/>
              <a:t>Ж</a:t>
            </a:r>
            <a:r>
              <a:rPr lang="ru-RU" b="1"/>
              <a:t>естикуляция человека как отражение его картины мира. </a:t>
            </a:r>
            <a:r>
              <a:rPr lang="ru-RU"/>
              <a:t>Законы и парадоксы жестикуляции и поз. Классификация и тонкое значение жестов и эмблем.</a:t>
            </a:r>
          </a:p>
          <a:p>
            <a:r>
              <a:rPr lang="ru-RU"/>
              <a:t>Эмблемы лица - привычные выражения лица и их значения. </a:t>
            </a:r>
            <a:r>
              <a:rPr lang="ru-RU" b="1"/>
              <a:t>Как отличить эмоцию от эмблемы и почему все их путают?</a:t>
            </a:r>
            <a:endParaRPr lang="ru-RU"/>
          </a:p>
          <a:p>
            <a:r>
              <a:rPr lang="ru-RU"/>
              <a:t>Лица и жесты психопатов. Отражение в лице и жестах "типовых" психологических проблем и комплексов. </a:t>
            </a:r>
          </a:p>
          <a:p>
            <a:r>
              <a:rPr lang="ru-RU" b="1"/>
              <a:t>Правда и ложь на лицах и в жестах. Лицевые "оговорки" в верификации лжи. </a:t>
            </a:r>
            <a:endParaRPr lang="ru-RU"/>
          </a:p>
          <a:p>
            <a:r>
              <a:rPr lang="ru-RU" b="1">
                <a:hlinkClick r:id="rId3"/>
              </a:rPr>
              <a:t/>
            </a:r>
            <a:br>
              <a:rPr lang="ru-RU" b="1">
                <a:hlinkClick r:id="rId3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Times" charset="0"/>
              </a:rPr>
              <a:t/>
            </a:r>
            <a:br>
              <a:rPr lang="ru-RU" b="0" i="0">
                <a:solidFill>
                  <a:srgbClr val="000000"/>
                </a:solidFill>
                <a:effectLst/>
                <a:latin typeface="Times" charset="0"/>
              </a:rPr>
            </a:br>
            <a:endParaRPr lang="ru-RU" b="0" i="0">
              <a:solidFill>
                <a:srgbClr val="000000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0" y="1415751"/>
            <a:ext cx="89408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4" y="1844824"/>
            <a:ext cx="8930274" cy="36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916832"/>
            <a:ext cx="86741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Эффекты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2" y="1697433"/>
            <a:ext cx="88519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5376" y="329965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Доминирование</a:t>
            </a:r>
          </a:p>
        </p:txBody>
      </p:sp>
      <p:sp>
        <p:nvSpPr>
          <p:cNvPr id="10342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3427" name="Подзаголовок 6"/>
          <p:cNvSpPr txBox="1">
            <a:spLocks/>
          </p:cNvSpPr>
          <p:nvPr/>
        </p:nvSpPr>
        <p:spPr bwMode="auto">
          <a:xfrm>
            <a:off x="3995738" y="1484313"/>
            <a:ext cx="5040312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2200"/>
              <a:t>Низко опущенные брови, являющиеся отличительной чертой выражения гнева, создают впечатление доминирования (Keating et al., 1991), но вызывают меньше доверия </a:t>
            </a:r>
            <a:r>
              <a:rPr lang="en-US" altLang="ru-RU" sz="2200"/>
              <a:t>(T</a:t>
            </a:r>
            <a:r>
              <a:rPr lang="ru-RU" altLang="ru-RU" sz="2200"/>
              <a:t>odorov et al., 2009).</a:t>
            </a:r>
          </a:p>
          <a:p>
            <a:pPr>
              <a:buFont typeface="Arial" charset="0"/>
              <a:buNone/>
            </a:pPr>
            <a:r>
              <a:rPr lang="ru-RU" altLang="ru-RU" sz="2200"/>
              <a:t>В то же время улыбка, являющаяся основным компонентом счастливого лица, может порождать впечатление низкого, а не высокого доминирования (Keating et al., 1981). </a:t>
            </a:r>
          </a:p>
        </p:txBody>
      </p:sp>
      <p:pic>
        <p:nvPicPr>
          <p:cNvPr id="103428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54150"/>
            <a:ext cx="297338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93038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Доверие и привлекательность</a:t>
            </a:r>
          </a:p>
        </p:txBody>
      </p:sp>
      <p:sp>
        <p:nvSpPr>
          <p:cNvPr id="10547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5475" name="Подзаголовок 6"/>
          <p:cNvSpPr txBox="1">
            <a:spLocks/>
          </p:cNvSpPr>
          <p:nvPr/>
        </p:nvSpPr>
        <p:spPr bwMode="auto">
          <a:xfrm>
            <a:off x="5900738" y="1587500"/>
            <a:ext cx="295275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400"/>
              <a:t>Изображениям, повернутым вправо, испытуемые систематически приписывают более высокие значения привлекательности, честности, доброты и интеллекта</a:t>
            </a:r>
            <a:r>
              <a:rPr lang="ru-RU" altLang="ru-RU" sz="2400"/>
              <a:t>.</a:t>
            </a:r>
          </a:p>
          <a:p>
            <a:pPr>
              <a:buFont typeface="Arial" charset="0"/>
              <a:buNone/>
            </a:pPr>
            <a:r>
              <a:rPr lang="ru-RU" altLang="ru-RU" sz="2400"/>
              <a:t>И голосуют за них</a:t>
            </a:r>
            <a:r>
              <a:rPr lang="mr-IN" altLang="ru-RU" sz="2400">
                <a:cs typeface="Mangal" charset="0"/>
              </a:rPr>
              <a:t>…</a:t>
            </a:r>
            <a:endParaRPr lang="ru-RU" altLang="ru-RU" sz="2200"/>
          </a:p>
        </p:txBody>
      </p:sp>
      <p:pic>
        <p:nvPicPr>
          <p:cNvPr id="105476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773238"/>
            <a:ext cx="2252663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8000"/>
            <a:ext cx="2247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93038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доверие</a:t>
            </a:r>
          </a:p>
        </p:txBody>
      </p:sp>
      <p:sp>
        <p:nvSpPr>
          <p:cNvPr id="10752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7523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10752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598613"/>
            <a:ext cx="7388225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49049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095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9571" name="Подзаголовок 6"/>
          <p:cNvSpPr txBox="1">
            <a:spLocks/>
          </p:cNvSpPr>
          <p:nvPr/>
        </p:nvSpPr>
        <p:spPr bwMode="auto">
          <a:xfrm>
            <a:off x="5435600" y="1587500"/>
            <a:ext cx="295275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2400"/>
              <a:t>Люди с высоким уровнем контроля поведения с большей вероятностью имеют голубые глаза, в то время как люди с низким уровнем контроля с большей вероятностью имеют карие глаза. </a:t>
            </a:r>
            <a:endParaRPr lang="ru-RU" altLang="ru-RU" sz="2200"/>
          </a:p>
        </p:txBody>
      </p:sp>
      <p:pic>
        <p:nvPicPr>
          <p:cNvPr id="10957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47838"/>
            <a:ext cx="4802188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4623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116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161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38333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93927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36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366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33730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Четвертый урок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28800"/>
            <a:ext cx="80902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Речь и её глубинный смысл.</a:t>
            </a:r>
          </a:p>
          <a:p>
            <a:endParaRPr lang="ru-RU" b="1"/>
          </a:p>
          <a:p>
            <a:r>
              <a:rPr lang="ru-RU" b="1"/>
              <a:t>Скрытый смысл слов и фраз. </a:t>
            </a:r>
            <a:endParaRPr lang="ru-RU"/>
          </a:p>
          <a:p>
            <a:r>
              <a:rPr lang="ru-RU"/>
              <a:t>Слова говорят о человеке больше, чем мы слышим. Как услышать и понять то, что скрыто за словами?</a:t>
            </a:r>
          </a:p>
          <a:p>
            <a:r>
              <a:rPr lang="ru-RU" b="1"/>
              <a:t>Принципы анализа речи и текста в профайлинге и верификации лжи.</a:t>
            </a:r>
            <a:endParaRPr lang="ru-RU"/>
          </a:p>
          <a:p>
            <a:r>
              <a:rPr lang="ru-RU"/>
              <a:t>Создание языковой картины профилируемого и анализ её на базовые ценности, установки, стратегии и убеждения.</a:t>
            </a:r>
          </a:p>
          <a:p>
            <a:r>
              <a:rPr lang="ru-RU"/>
              <a:t>Составление лингвистического профиля человека.</a:t>
            </a:r>
          </a:p>
          <a:p>
            <a:r>
              <a:rPr lang="ru-RU" b="1"/>
              <a:t>Языковые конструкции правды и лжи. </a:t>
            </a:r>
            <a:endParaRPr lang="ru-RU"/>
          </a:p>
          <a:p>
            <a:endParaRPr lang="ru-RU"/>
          </a:p>
          <a:p>
            <a:r>
              <a:rPr lang="ru-RU"/>
              <a:t>Модуль </a:t>
            </a:r>
            <a:r>
              <a:rPr lang="en-US"/>
              <a:t>SearchInform ProfileCenter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9058" y="320807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57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571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369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3386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/>
              <a:t>В экспериментах (Langlois et al., 1987) детям 1-2 и 6-8 месяцев предъявлялись фотографии женских лиц, привлекательность которых была ранее оценена взрослыми испытуемыми. Оказалось, при предъявлении пары лиц: привлекательное – непривлекательное дети всех рассматриваемых возрастов смотрели дольше на привлекательные лица. Подобные результаты получены и для детей более старшего возраста, а также для взрослых (Dion, 1972,1977. Cannan, 1985; Kleck et al., 1974,1975; Langlois et al., 1990; Power et al., 1982). </a:t>
            </a:r>
          </a:p>
          <a:p>
            <a:pPr eaLnBrk="1" hangingPunct="1"/>
            <a:r>
              <a:rPr lang="ru-RU" altLang="ru-RU" sz="1400"/>
              <a:t> </a:t>
            </a:r>
          </a:p>
          <a:p>
            <a:pPr eaLnBrk="1" hangingPunct="1"/>
            <a:endParaRPr lang="ru-RU" altLang="ru-RU" sz="1400"/>
          </a:p>
        </p:txBody>
      </p:sp>
      <p:sp>
        <p:nvSpPr>
          <p:cNvPr id="115717" name="Прямоугольник 3"/>
          <p:cNvSpPr>
            <a:spLocks noChangeArrowheads="1"/>
          </p:cNvSpPr>
          <p:nvPr/>
        </p:nvSpPr>
        <p:spPr bwMode="auto">
          <a:xfrm>
            <a:off x="319088" y="4321175"/>
            <a:ext cx="85613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Дети 3 и 6 лет в исследовании К. Дион (Dion, 1973) утверждали, что их привлекательные сверстники дружелюбны, не любят драться и кричать, не ударят другого, даже если тот ударит первым. И наоборот, они считали, что непривлекательные дети любят пугать других и способны причинить другому человеку боль даже без разумной причины. Эксперименты показывают, что люди не становятся более объективными с возрастом. </a:t>
            </a:r>
          </a:p>
        </p:txBody>
      </p:sp>
      <p:sp>
        <p:nvSpPr>
          <p:cNvPr id="115718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20807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776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7763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369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3386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/>
              <a:t>Физически привлекательные люди воспринимаются как более сообразительные, успешные, общительные и с более высокой самооценкой и лучшим психическим здоровьем. </a:t>
            </a:r>
            <a:r>
              <a:rPr lang="ru-RU" altLang="ru-RU" sz="1400"/>
              <a:t> </a:t>
            </a:r>
          </a:p>
          <a:p>
            <a:pPr eaLnBrk="1" hangingPunct="1"/>
            <a:endParaRPr lang="ru-RU" altLang="ru-RU" sz="1400"/>
          </a:p>
        </p:txBody>
      </p:sp>
      <p:sp>
        <p:nvSpPr>
          <p:cNvPr id="117765" name="Прямоугольник 3"/>
          <p:cNvSpPr>
            <a:spLocks noChangeArrowheads="1"/>
          </p:cNvSpPr>
          <p:nvPr/>
        </p:nvSpPr>
        <p:spPr bwMode="auto">
          <a:xfrm>
            <a:off x="319088" y="4321175"/>
            <a:ext cx="8561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Обнаружена стабильная значимая связь привлекательности и представлений о здоровье для для всех групп испытуемых. Показано, что лица, которые, по мнению испытуемых, получают более высокие баллы по привлекательности, оцениваются как более здоровые, и наоборот. </a:t>
            </a:r>
          </a:p>
        </p:txBody>
      </p:sp>
      <p:sp>
        <p:nvSpPr>
          <p:cNvPr id="117766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83502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98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981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0338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554537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/>
              <a:t>Привлекательным людям приписываются более высокий уровень здоровья, силы, открытости, честности, смелости, альтруизма и интеллекта. В то же время верна и обратная ситуация - положительным героям соответствуют более привлекательные лица, чем отрицательным. </a:t>
            </a:r>
          </a:p>
          <a:p>
            <a:pPr eaLnBrk="1" hangingPunct="1"/>
            <a:endParaRPr lang="ru-RU" altLang="ru-RU" sz="2000"/>
          </a:p>
        </p:txBody>
      </p:sp>
      <p:sp>
        <p:nvSpPr>
          <p:cNvPr id="119813" name="Прямоугольник 2"/>
          <p:cNvSpPr>
            <a:spLocks noChangeArrowheads="1"/>
          </p:cNvSpPr>
          <p:nvPr/>
        </p:nvSpPr>
        <p:spPr bwMode="auto">
          <a:xfrm>
            <a:off x="269875" y="4581525"/>
            <a:ext cx="87661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 ряде исследований, выполненных европейскими и американскими психологами, было показано, что, начиная с раннего детства, мультфильмы, а позже фильмы и музыкальные клипы предлагают весьма однозначный образ позитивного героя-красивого, сильного, умного и решительного. Даже в произведениях классической литературы прослеживается тенденция изображать положительных действующих лиц более привлекательными, чем отрицательных.  </a:t>
            </a:r>
          </a:p>
        </p:txBody>
      </p:sp>
      <p:sp>
        <p:nvSpPr>
          <p:cNvPr id="119814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232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18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2185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376363"/>
            <a:ext cx="40338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5545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/>
              <a:t>Критерии привлекательности:</a:t>
            </a:r>
          </a:p>
          <a:p>
            <a:pPr eaLnBrk="1" hangingPunct="1"/>
            <a:endParaRPr lang="ru-RU" altLang="ru-RU" sz="2000"/>
          </a:p>
          <a:p>
            <a:pPr eaLnBrk="1" hangingPunct="1"/>
            <a:r>
              <a:rPr lang="ru-RU" altLang="ru-RU" sz="2000"/>
              <a:t>Речь идет о симметричности, усредненности и уровне выраженности половых черт. </a:t>
            </a:r>
          </a:p>
          <a:p>
            <a:pPr eaLnBrk="1" hangingPunct="1"/>
            <a:endParaRPr lang="ru-RU" altLang="ru-RU" sz="2000"/>
          </a:p>
          <a:p>
            <a:pPr eaLnBrk="1" hangingPunct="1"/>
            <a:r>
              <a:rPr lang="ru-RU" altLang="ru-RU" sz="2000"/>
              <a:t>1) Симметричность отражает стабильность развития организма. </a:t>
            </a:r>
          </a:p>
        </p:txBody>
      </p:sp>
      <p:sp>
        <p:nvSpPr>
          <p:cNvPr id="121861" name="Прямоугольник 2"/>
          <p:cNvSpPr>
            <a:spLocks noChangeArrowheads="1"/>
          </p:cNvSpPr>
          <p:nvPr/>
        </p:nvSpPr>
        <p:spPr bwMode="auto">
          <a:xfrm>
            <a:off x="269875" y="4089400"/>
            <a:ext cx="87661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2) Усредненность. Привлекательность усредненных лиц была впервые продемонстрирована Ф. Гальтоном в 1883 г. при работе с композитными фотоизображениями и с тех пор неоднократно подтверждена экспериментами (например, Langlois, Roggman, 1990).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3) Уровень  выраженности половых черт </a:t>
            </a:r>
          </a:p>
          <a:p>
            <a:pPr eaLnBrk="1" hangingPunct="1"/>
            <a:endParaRPr lang="ru-RU" altLang="ru-RU"/>
          </a:p>
        </p:txBody>
      </p:sp>
      <p:sp>
        <p:nvSpPr>
          <p:cNvPr id="12186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5605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Темперамент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23907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345363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5605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Темперамент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639583"/>
            <a:ext cx="6660232" cy="44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9692" y="-99392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53344"/>
            <a:ext cx="6783652" cy="54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9692" y="-99392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0" y="1189179"/>
            <a:ext cx="7122244" cy="51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98356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595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9287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2595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238250"/>
            <a:ext cx="705485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27079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Гендер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Феминное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лицо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80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750" y="1279525"/>
            <a:ext cx="8137525" cy="53562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700" b="1">
                <a:solidFill>
                  <a:srgbClr val="000000"/>
                </a:solidFill>
                <a:latin typeface="Georgia" charset="0"/>
              </a:rPr>
              <a:t>Особенности женского лица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  <a:p>
            <a:pPr eaLnBrk="1" hangingPunct="1">
              <a:buFontTx/>
              <a:buChar char="-"/>
            </a:pP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нечетко выраженные надбровные дуги;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почти вертикальная плоскость лба;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выпуклый лоб;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тонкие брови, имеющие дугообразную форму, как правило, они находятся значительно выше глаз;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большое верхнее веко;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более длинные ресницы;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более низко расположенные глаза;</a:t>
            </a:r>
            <a:r>
              <a:rPr lang="ru-RU" altLang="ru-RU" sz="2400"/>
              <a:t> </a:t>
            </a:r>
          </a:p>
          <a:p>
            <a:pPr eaLnBrk="1" hangingPunct="1">
              <a:buFontTx/>
              <a:buChar char="-"/>
            </a:pP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подбородок небольшой, имеет округлую форму;</a:t>
            </a:r>
            <a:br>
              <a:rPr lang="ru-RU" altLang="ru-RU" sz="2100">
                <a:solidFill>
                  <a:srgbClr val="000000"/>
                </a:solidFill>
                <a:latin typeface="Georgia" charset="0"/>
              </a:rPr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нижняя челюсть обозначена нечетко, ее угол закруглен;</a:t>
            </a:r>
          </a:p>
          <a:p>
            <a:pPr eaLnBrk="1" hangingPunct="1"/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спинка носа тонкая, прямая или немного вогнутая;</a:t>
            </a:r>
            <a:br>
              <a:rPr lang="ru-RU" altLang="ru-RU" sz="2100">
                <a:solidFill>
                  <a:srgbClr val="000000"/>
                </a:solidFill>
                <a:latin typeface="Georgia" charset="0"/>
              </a:rPr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ноздри тонкие, близко расположены друг к другу;</a:t>
            </a:r>
          </a:p>
          <a:p>
            <a:pPr eaLnBrk="1" hangingPunct="1">
              <a:buFontTx/>
              <a:buChar char="-"/>
            </a:pPr>
            <a:r>
              <a:rPr lang="ru-RU" altLang="ru-RU" sz="2100" b="1">
                <a:solidFill>
                  <a:srgbClr val="000000"/>
                </a:solidFill>
                <a:latin typeface="Georgia" charset="0"/>
              </a:rPr>
              <a:t>и еще 51 признак</a:t>
            </a: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/>
            </a:r>
            <a:br>
              <a:rPr lang="ru-RU" altLang="ru-RU" sz="2100">
                <a:solidFill>
                  <a:srgbClr val="000000"/>
                </a:solidFill>
                <a:latin typeface="Georgia" charset="0"/>
              </a:rPr>
            </a:br>
            <a:endParaRPr lang="ru-RU" altLang="ru-RU" sz="210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2800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Пятый урок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28800"/>
            <a:ext cx="80902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Психотипологии в профайлинге.</a:t>
            </a:r>
          </a:p>
          <a:p>
            <a:endParaRPr lang="ru-RU"/>
          </a:p>
          <a:p>
            <a:r>
              <a:rPr lang="ru-RU" b="1"/>
              <a:t>Объективный взгляд на "психотипы": есть ли они и какие. </a:t>
            </a:r>
            <a:endParaRPr lang="ru-RU"/>
          </a:p>
          <a:p>
            <a:r>
              <a:rPr lang="ru-RU" b="1"/>
              <a:t>Принципы психотипологии в профайлинге: на основе чего и как типируем?</a:t>
            </a:r>
            <a:endParaRPr lang="ru-RU"/>
          </a:p>
          <a:p>
            <a:r>
              <a:rPr lang="ru-RU" b="1"/>
              <a:t>Классические и новые психотипологии: их сильные и слабые стороны. </a:t>
            </a:r>
            <a:endParaRPr lang="ru-RU"/>
          </a:p>
          <a:p>
            <a:r>
              <a:rPr lang="ru-RU" b="1"/>
              <a:t>Важные корректировки к классическим типологиям и перспективные нюансы новых. </a:t>
            </a:r>
            <a:endParaRPr lang="ru-RU"/>
          </a:p>
          <a:p>
            <a:r>
              <a:rPr lang="ru-RU"/>
              <a:t>Какими типологиями правильно пользоваться</a:t>
            </a:r>
            <a:r>
              <a:rPr lang="ru-RU" b="1"/>
              <a:t> и как?</a:t>
            </a:r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310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005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6397625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30051" name="Прямоугольник 1"/>
          <p:cNvSpPr>
            <a:spLocks noChangeArrowheads="1"/>
          </p:cNvSpPr>
          <p:nvPr/>
        </p:nvSpPr>
        <p:spPr bwMode="auto">
          <a:xfrm>
            <a:off x="395288" y="1484313"/>
            <a:ext cx="8497887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500">
                <a:solidFill>
                  <a:srgbClr val="000000"/>
                </a:solidFill>
                <a:latin typeface="Times" charset="0"/>
              </a:rPr>
              <a:t>Существуют универсальные для любых культур критерии красоты. Красивыми считаются женские лица с мягким овалом, большими выразительными глазами миндалевидной формы, неразвитыми надбровными дугами, удлиненными бровями, высокими скулами, маленькой треугольной и узкой нижней челюстью, невыступающим подбородком, средней ширины ртом, пухлыми губами, небольшим носом. Эти признаки важны, причем они должны присутствовать не по отдельности, а в комплексе. </a:t>
            </a:r>
          </a:p>
          <a:p>
            <a:pPr eaLnBrk="1" hangingPunct="1"/>
            <a:r>
              <a:rPr lang="ru-RU" altLang="ru-RU" sz="2500">
                <a:solidFill>
                  <a:srgbClr val="000000"/>
                </a:solidFill>
                <a:latin typeface="Times" charset="0"/>
              </a:rPr>
              <a:t>Именно такие лица можно наблюдать у 100</a:t>
            </a:r>
            <a:r>
              <a:rPr lang="en-US" altLang="ru-RU" sz="2500">
                <a:solidFill>
                  <a:srgbClr val="000000"/>
                </a:solidFill>
                <a:latin typeface="Times" charset="0"/>
              </a:rPr>
              <a:t>% </a:t>
            </a:r>
            <a:r>
              <a:rPr lang="ru-RU" altLang="ru-RU" sz="2500">
                <a:solidFill>
                  <a:srgbClr val="000000"/>
                </a:solidFill>
                <a:latin typeface="Times" charset="0"/>
              </a:rPr>
              <a:t>Королев красоты, получавших в последние 70 лет титул «Мисс Мира» или «Мисс Вселенная»</a:t>
            </a:r>
          </a:p>
        </p:txBody>
      </p:sp>
      <p:sp>
        <p:nvSpPr>
          <p:cNvPr id="13005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90264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209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49713" y="6394450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3209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46846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414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54475" y="6397625"/>
            <a:ext cx="50752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3414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090738"/>
            <a:ext cx="8255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3159" y="23961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Маскулинное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лицо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619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95738" y="6492875"/>
            <a:ext cx="5148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850" y="1214438"/>
            <a:ext cx="8640763" cy="52165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700" b="1">
                <a:solidFill>
                  <a:srgbClr val="000000"/>
                </a:solidFill>
                <a:latin typeface="Georgia" charset="0"/>
              </a:rPr>
              <a:t>Особенности мужского лица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  <a:p>
            <a:pPr eaLnBrk="1" hangingPunct="1">
              <a:buFontTx/>
              <a:buChar char="-"/>
            </a:pPr>
            <a:r>
              <a:rPr lang="ru-RU" altLang="ru-RU"/>
              <a:t>четко выраженные выступающие надбровные дуги;</a:t>
            </a:r>
            <a:br>
              <a:rPr lang="ru-RU" altLang="ru-RU"/>
            </a:br>
            <a:r>
              <a:rPr lang="ru-RU" altLang="ru-RU"/>
              <a:t>- плоскость лба имеет небольшой наклон в заднем направлении; контур лба не прямой, а несколько волнистый;</a:t>
            </a:r>
            <a:br>
              <a:rPr lang="ru-RU" altLang="ru-RU"/>
            </a:br>
            <a:r>
              <a:rPr lang="ru-RU" altLang="ru-RU"/>
              <a:t>- брови густые, выделяющиеся; как правило, не недугообразные, расположены низко над глазами;</a:t>
            </a:r>
            <a:br>
              <a:rPr lang="ru-RU" altLang="ru-RU"/>
            </a:br>
            <a:r>
              <a:rPr lang="ru-RU" altLang="ru-RU"/>
              <a:t>- в соотношении к лицу в целом нос небольшой, но по сравнению с женским он длиннее;</a:t>
            </a:r>
            <a:br>
              <a:rPr lang="ru-RU" altLang="ru-RU"/>
            </a:br>
            <a:r>
              <a:rPr lang="ru-RU" altLang="ru-RU"/>
              <a:t>- область корня носа выпуклая;</a:t>
            </a:r>
            <a:br>
              <a:rPr lang="ru-RU" altLang="ru-RU"/>
            </a:br>
            <a:r>
              <a:rPr lang="ru-RU" altLang="ru-RU"/>
              <a:t>- в спинке носа четко просматривается костно-скелетная структура, она как правило, крупная. Форма спинки почти прямая или немного выпуклая;</a:t>
            </a:r>
            <a:br>
              <a:rPr lang="ru-RU" altLang="ru-RU"/>
            </a:br>
            <a:r>
              <a:rPr lang="ru-RU" altLang="ru-RU"/>
              <a:t>- ноздри толстые, широкие;</a:t>
            </a:r>
          </a:p>
          <a:p>
            <a:pPr eaLnBrk="1" hangingPunct="1">
              <a:buFontTx/>
              <a:buChar char="-"/>
            </a:pPr>
            <a:r>
              <a:rPr lang="ru-RU" altLang="ru-RU"/>
              <a:t>подбородок массивный, четко выраженный, часто встречаются ямочки;</a:t>
            </a:r>
            <a:br>
              <a:rPr lang="ru-RU" altLang="ru-RU"/>
            </a:br>
            <a:r>
              <a:rPr lang="ru-RU" altLang="ru-RU"/>
              <a:t>- нижняя челюсть широкая, выступающая, ее угол обозначен четко и несколько сдвинут вбок (из-за развитых жевательных мышц);</a:t>
            </a:r>
            <a:r>
              <a:rPr lang="ru-RU" altLang="ru-RU" i="1"/>
              <a:t/>
            </a:r>
            <a:br>
              <a:rPr lang="ru-RU" altLang="ru-RU" i="1"/>
            </a:br>
            <a:endParaRPr lang="ru-RU" altLang="ru-RU" i="1"/>
          </a:p>
          <a:p>
            <a:pPr eaLnBrk="1" hangingPunct="1"/>
            <a:r>
              <a:rPr lang="ru-RU" altLang="ru-RU" b="1" i="1"/>
              <a:t>- и еще 51 признак</a:t>
            </a:r>
            <a:endParaRPr lang="ru-RU" altLang="ru-RU" b="1"/>
          </a:p>
        </p:txBody>
      </p:sp>
      <p:sp>
        <p:nvSpPr>
          <p:cNvPr id="136196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4586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82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787900" y="6492875"/>
            <a:ext cx="435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1484313"/>
            <a:ext cx="8497887" cy="4324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500"/>
              <a:t>Мужская красота — это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выступающая вперед нижняя челюсть (знаменитый «волевой подбородок»!),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рельефно выступающие скуловые кости. Нос может быть большим или маленьким, это неважно.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Низкие брови и достаточно развитые надбровные дуги.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И еще 4 признака </a:t>
            </a:r>
            <a:r>
              <a:rPr lang="ru-RU" altLang="ru-RU" sz="2500">
                <a:sym typeface="Wingdings" charset="2"/>
              </a:rPr>
              <a:t></a:t>
            </a:r>
            <a:endParaRPr lang="ru-RU" altLang="ru-RU" sz="2500"/>
          </a:p>
          <a:p>
            <a:pPr eaLnBrk="1" hangingPunct="1"/>
            <a:endParaRPr lang="ru-RU" altLang="ru-RU" sz="2500"/>
          </a:p>
          <a:p>
            <a:pPr eaLnBrk="1" hangingPunct="1"/>
            <a:r>
              <a:rPr lang="ru-RU" altLang="ru-RU" sz="2500"/>
              <a:t>Для мужчины большие глаза — не положительный, а скорее нейтральный или негативный признак. </a:t>
            </a:r>
            <a:endParaRPr lang="ru-RU" altLang="ru-RU" sz="25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3824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46347" y="266686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402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032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029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5900"/>
            <a:ext cx="5127625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Прямоугольник 5"/>
          <p:cNvSpPr>
            <a:spLocks noChangeArrowheads="1"/>
          </p:cNvSpPr>
          <p:nvPr/>
        </p:nvSpPr>
        <p:spPr bwMode="auto">
          <a:xfrm>
            <a:off x="5795963" y="1773238"/>
            <a:ext cx="3097212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500"/>
              <a:t>Маскулинность, привлекательность и отцовство.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nb-NO" altLang="ru-RU" sz="1400"/>
              <a:t>Reading men’s faces: women’s mate attractiveness judgments track men’s testosterone and interest in infants</a:t>
            </a:r>
            <a:endParaRPr lang="ru-RU" altLang="ru-RU" sz="1400"/>
          </a:p>
          <a:p>
            <a:pPr eaLnBrk="1" hangingPunct="1"/>
            <a:r>
              <a:rPr lang="nb-NO" altLang="ru-RU" sz="1400"/>
              <a:t>James R. Roney, Katherine N. Hanson , Kristina M. Durante and Dario Maestripieri</a:t>
            </a:r>
            <a:endParaRPr lang="ru-RU" altLang="ru-RU" sz="1400"/>
          </a:p>
          <a:p>
            <a:pPr eaLnBrk="1" hangingPunct="1"/>
            <a:endParaRPr lang="ru-RU" altLang="ru-RU" sz="1400"/>
          </a:p>
          <a:p>
            <a:pPr eaLnBrk="1" hangingPunct="1"/>
            <a:r>
              <a:rPr lang="en-US" altLang="ru-RU" sz="1400"/>
              <a:t>DeBruine et al. 2006. Correlated preference for facial masculinity and ideal or actual partner’s masculinity (</a:t>
            </a:r>
            <a:r>
              <a:rPr lang="en-US" altLang="ru-RU" sz="1400">
                <a:hlinkClick r:id="rId4"/>
              </a:rPr>
              <a:t>Pdf, 460 Кб</a:t>
            </a:r>
            <a:r>
              <a:rPr lang="en-US" altLang="ru-RU" sz="1400"/>
              <a:t>) // Proceedings of the Royal Society of London, B. 273: 1355-1360.</a:t>
            </a:r>
            <a:endParaRPr lang="ru-RU" altLang="ru-RU" sz="1400"/>
          </a:p>
        </p:txBody>
      </p:sp>
      <p:sp>
        <p:nvSpPr>
          <p:cNvPr id="140293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Морф мужского лица</a:t>
            </a:r>
          </a:p>
        </p:txBody>
      </p:sp>
      <p:sp>
        <p:nvSpPr>
          <p:cNvPr id="1423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8263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233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84343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Маскулинность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нижняя челюсть</a:t>
            </a:r>
          </a:p>
        </p:txBody>
      </p:sp>
      <p:sp>
        <p:nvSpPr>
          <p:cNvPr id="14438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52888" y="6418263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438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423988"/>
            <a:ext cx="46037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423988"/>
            <a:ext cx="352425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8704" y="366816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4643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8263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2" name="лицо мужчины-лицо женщины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628775"/>
            <a:ext cx="3095625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</p:txBody>
      </p:sp>
      <p:sp>
        <p:nvSpPr>
          <p:cNvPr id="14848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49713" y="6405563"/>
            <a:ext cx="50752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848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4042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Шестой урок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28800"/>
            <a:ext cx="80902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Эвристики восприятия и их влияние на профайлинг.</a:t>
            </a:r>
          </a:p>
          <a:p>
            <a:endParaRPr lang="ru-RU" b="1"/>
          </a:p>
          <a:p>
            <a:endParaRPr lang="ru-RU"/>
          </a:p>
          <a:p>
            <a:r>
              <a:rPr lang="ru-RU"/>
              <a:t>Объективное VS субъективное?</a:t>
            </a:r>
          </a:p>
          <a:p>
            <a:r>
              <a:rPr lang="ru-RU" b="1"/>
              <a:t>Технологии VS гуризма?</a:t>
            </a:r>
            <a:endParaRPr lang="ru-RU"/>
          </a:p>
          <a:p>
            <a:r>
              <a:rPr lang="ru-RU"/>
              <a:t>Конкретика VS общего?</a:t>
            </a:r>
          </a:p>
          <a:p>
            <a:r>
              <a:rPr lang="ru-RU" b="1"/>
              <a:t>Технологии объективизации профайлинга.</a:t>
            </a:r>
            <a:endParaRPr lang="ru-RU"/>
          </a:p>
          <a:p>
            <a:r>
              <a:rPr lang="ru-RU"/>
              <a:t>Приложения и программы для практического использования в профайлинге: их сила и слабость.</a:t>
            </a:r>
          </a:p>
          <a:p>
            <a:r>
              <a:rPr lang="ru-RU"/>
              <a:t>Объективная оценка лица, эмоций, мимики, голоса, движений, жестов. </a:t>
            </a:r>
          </a:p>
          <a:p>
            <a:r>
              <a:rPr lang="ru-RU"/>
              <a:t>Конкретные примеры использования решений цифрового профайлинга.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Волевые качества и интеллигентность</a:t>
            </a:r>
          </a:p>
        </p:txBody>
      </p:sp>
      <p:sp>
        <p:nvSpPr>
          <p:cNvPr id="15053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2250" y="641667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5053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653088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Маскулинность-феминность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525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032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52579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6" b="13911"/>
          <a:stretch>
            <a:fillRect/>
          </a:stretch>
        </p:blipFill>
        <p:spPr bwMode="auto">
          <a:xfrm>
            <a:off x="801688" y="1144588"/>
            <a:ext cx="717867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775075"/>
            <a:ext cx="7429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71061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5462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394450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54627" name="Прямоугольник 2"/>
          <p:cNvSpPr>
            <a:spLocks noChangeArrowheads="1"/>
          </p:cNvSpPr>
          <p:nvPr/>
        </p:nvSpPr>
        <p:spPr bwMode="auto">
          <a:xfrm>
            <a:off x="474663" y="1787525"/>
            <a:ext cx="80152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 нашем мозге существуют категории «феминности» и «маскулинности». 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 b="1"/>
              <a:t>Фемининность</a:t>
            </a:r>
            <a:r>
              <a:rPr lang="ru-RU" altLang="ru-RU"/>
              <a:t> — это совокупность качеств, традиционно приписываемых женщинам или ожидаемых от женщин, таких как чувствительность, нежность, мягкость, жертвенность, сострадательность, покорность. Понятие женственности включает в себя как биологические, так и социальные и культурные элементы и не связано исключительно с женским полом. 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Противоположностью женственности является </a:t>
            </a:r>
            <a:r>
              <a:rPr lang="ru-RU" altLang="ru-RU" b="1"/>
              <a:t>маскулинность</a:t>
            </a:r>
            <a:r>
              <a:rPr lang="ru-RU" altLang="ru-RU"/>
              <a:t> (мужественность) — мужской гендерный стереотип, включающий в себя такие черты, как смелость, независимость, уверенность в себе, хладнокровие и рациональность. </a:t>
            </a:r>
          </a:p>
          <a:p>
            <a:pPr eaLnBrk="1" hangingPunct="1"/>
            <a:endParaRPr lang="ru-RU" altLang="ru-RU"/>
          </a:p>
        </p:txBody>
      </p:sp>
      <p:sp>
        <p:nvSpPr>
          <p:cNvPr id="15462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Характер</a:t>
            </a:r>
          </a:p>
        </p:txBody>
      </p:sp>
      <p:sp>
        <p:nvSpPr>
          <p:cNvPr id="15667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7013" y="6438900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56675" name="Прямоугольник 2"/>
          <p:cNvSpPr>
            <a:spLocks noChangeArrowheads="1"/>
          </p:cNvSpPr>
          <p:nvPr/>
        </p:nvSpPr>
        <p:spPr bwMode="auto">
          <a:xfrm>
            <a:off x="755650" y="1052513"/>
            <a:ext cx="8015288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  <a:p>
            <a:pPr eaLnBrk="1" hangingPunct="1"/>
            <a:r>
              <a:rPr lang="ru-RU" altLang="ru-RU" sz="2500"/>
              <a:t>Убедительно доказано в том числе и на российской выборке (Барабанщиков, 2012), что мужчинам с феминными чертами лица более характерны женские черты характера, а женщинам с маскулинными чертами лица – мужские качества. Эти корреляции статистически достоверны и играют огромную роль в социальной жизни человека. </a:t>
            </a:r>
          </a:p>
        </p:txBody>
      </p:sp>
      <p:pic>
        <p:nvPicPr>
          <p:cNvPr id="156676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19350"/>
          <a:stretch>
            <a:fillRect/>
          </a:stretch>
        </p:blipFill>
        <p:spPr bwMode="auto">
          <a:xfrm>
            <a:off x="971550" y="4114800"/>
            <a:ext cx="230822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14800"/>
            <a:ext cx="23510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психопатов</a:t>
            </a:r>
          </a:p>
        </p:txBody>
      </p:sp>
      <p:sp>
        <p:nvSpPr>
          <p:cNvPr id="15872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032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58723" name="Прямоугольник 2"/>
          <p:cNvSpPr>
            <a:spLocks noChangeArrowheads="1"/>
          </p:cNvSpPr>
          <p:nvPr/>
        </p:nvSpPr>
        <p:spPr bwMode="auto">
          <a:xfrm>
            <a:off x="474663" y="1341438"/>
            <a:ext cx="8015287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100"/>
              <a:t>Согласно психологам существует три личностные характеристики, которые мы обычно приписываем плохим парням и стервозным девушкам, называемым «темной триадой»:</a:t>
            </a:r>
          </a:p>
          <a:p>
            <a:pPr eaLnBrk="1" hangingPunct="1"/>
            <a:r>
              <a:rPr lang="ru-RU" altLang="ru-RU" sz="2100"/>
              <a:t>1. Нарциссизм — завышенное самомнение, уверенность в том, что вам все что-то должны, отсутствие сопереживания и эгоизм</a:t>
            </a:r>
          </a:p>
          <a:p>
            <a:pPr eaLnBrk="1" hangingPunct="1"/>
            <a:r>
              <a:rPr lang="ru-RU" altLang="ru-RU" sz="2100"/>
              <a:t>2. Психопатия – поиск острых ощущений, первичная форма эгоизма, черствость, поверхностное обаяние и беспощадность</a:t>
            </a:r>
          </a:p>
          <a:p>
            <a:pPr eaLnBrk="1" hangingPunct="1"/>
            <a:r>
              <a:rPr lang="ru-RU" altLang="ru-RU" sz="2100"/>
              <a:t>3. Макиавеллизм – манипуляция и эксплуатация других, циничное пренебрежение морали, ориентация на собственные и интересы и хитрость</a:t>
            </a:r>
          </a:p>
          <a:p>
            <a:pPr eaLnBrk="1" hangingPunct="1"/>
            <a:endParaRPr lang="ru-RU" altLang="ru-RU" sz="2100"/>
          </a:p>
          <a:p>
            <a:pPr eaLnBrk="1" hangingPunct="1"/>
            <a:r>
              <a:rPr lang="ru-RU" altLang="ru-RU" sz="2100"/>
              <a:t>Как оказалось, все эти характеристики делают нашу внешность привлекательнее для других.</a:t>
            </a:r>
          </a:p>
          <a:p>
            <a:pPr eaLnBrk="1" hangingPunct="1"/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15872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психопатов</a:t>
            </a:r>
          </a:p>
        </p:txBody>
      </p:sp>
      <p:sp>
        <p:nvSpPr>
          <p:cNvPr id="1607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3838" y="6392863"/>
            <a:ext cx="50752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6077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86606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доверие</a:t>
            </a:r>
          </a:p>
        </p:txBody>
      </p:sp>
      <p:sp>
        <p:nvSpPr>
          <p:cNvPr id="1669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3838" y="6392863"/>
            <a:ext cx="50752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66915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166916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720"/>
            <a:ext cx="80645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158794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«Социальные стереотипы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восприятия лица»</a:t>
            </a:r>
          </a:p>
        </p:txBody>
      </p:sp>
      <p:sp>
        <p:nvSpPr>
          <p:cNvPr id="16896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68963" name="Прямоугольник 1"/>
          <p:cNvSpPr>
            <a:spLocks noChangeArrowheads="1"/>
          </p:cNvSpPr>
          <p:nvPr/>
        </p:nvSpPr>
        <p:spPr bwMode="auto">
          <a:xfrm>
            <a:off x="611188" y="1577975"/>
            <a:ext cx="74168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300"/>
              <a:t>Существует большое количество социальных стереотипов восприятия лица.</a:t>
            </a:r>
          </a:p>
          <a:p>
            <a:pPr eaLnBrk="1" hangingPunct="1"/>
            <a:endParaRPr lang="ru-RU" altLang="ru-RU" sz="2300"/>
          </a:p>
          <a:p>
            <a:pPr eaLnBrk="1" hangingPunct="1"/>
            <a:r>
              <a:rPr lang="ru-RU" altLang="ru-RU" sz="2300"/>
              <a:t>Они «вшиваются» в нас с воспитанием и образованием.</a:t>
            </a:r>
          </a:p>
          <a:p>
            <a:pPr eaLnBrk="1" hangingPunct="1"/>
            <a:endParaRPr lang="ru-RU" altLang="ru-RU" sz="2300"/>
          </a:p>
          <a:p>
            <a:pPr eaLnBrk="1" hangingPunct="1"/>
            <a:r>
              <a:rPr lang="ru-RU" altLang="ru-RU" sz="2300"/>
              <a:t>В основном они значимо отражают определенные тенденции характера, но не дают однозначные характеристики или «ярлыки».</a:t>
            </a:r>
          </a:p>
          <a:p>
            <a:pPr eaLnBrk="1" hangingPunct="1"/>
            <a:endParaRPr lang="ru-RU" altLang="ru-RU" sz="2300"/>
          </a:p>
          <a:p>
            <a:pPr eaLnBrk="1" hangingPunct="1"/>
            <a:r>
              <a:rPr lang="ru-RU" altLang="ru-RU" sz="2300"/>
              <a:t>Это </a:t>
            </a:r>
            <a:r>
              <a:rPr lang="mr-IN" altLang="ru-RU" sz="2300"/>
              <a:t>–</a:t>
            </a:r>
            <a:r>
              <a:rPr lang="ru-RU" altLang="ru-RU" sz="2300"/>
              <a:t> тенденции восприятия, которые могут как иметь основания (около 80%), так и не иметь их (20%)</a:t>
            </a:r>
          </a:p>
        </p:txBody>
      </p:sp>
      <p:sp>
        <p:nvSpPr>
          <p:cNvPr id="168964" name="Прямоугольник 4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Заголовок 6"/>
          <p:cNvSpPr>
            <a:spLocks noGrp="1"/>
          </p:cNvSpPr>
          <p:nvPr>
            <p:ph type="title"/>
          </p:nvPr>
        </p:nvSpPr>
        <p:spPr>
          <a:xfrm>
            <a:off x="0" y="225425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4000">
              <a:solidFill>
                <a:srgbClr val="002060"/>
              </a:solidFill>
            </a:endParaRPr>
          </a:p>
        </p:txBody>
      </p:sp>
      <p:pic>
        <p:nvPicPr>
          <p:cNvPr id="169986" name="Picture 83" descr="активный и дета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51816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819400" y="3276600"/>
            <a:ext cx="3048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988" name="Прямоугольник 9"/>
          <p:cNvSpPr>
            <a:spLocks noChangeArrowheads="1"/>
          </p:cNvSpPr>
          <p:nvPr/>
        </p:nvSpPr>
        <p:spPr bwMode="auto">
          <a:xfrm>
            <a:off x="5867400" y="2895600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«Активный» -</a:t>
            </a:r>
            <a:r>
              <a:rPr lang="ru-RU" altLang="ru-RU" sz="2400"/>
              <a:t>узкий подбородок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124200" y="2209800"/>
            <a:ext cx="3048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990" name="Прямоугольник 12"/>
          <p:cNvSpPr>
            <a:spLocks noChangeArrowheads="1"/>
          </p:cNvSpPr>
          <p:nvPr/>
        </p:nvSpPr>
        <p:spPr bwMode="auto">
          <a:xfrm>
            <a:off x="5791200" y="1676400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«Детали» - </a:t>
            </a:r>
            <a:r>
              <a:rPr lang="ru-RU" altLang="ru-RU" sz="2400"/>
              <a:t>острый кончик носа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2971800" y="2209800"/>
            <a:ext cx="152400" cy="762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590800" y="4572000"/>
            <a:ext cx="3200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993" name="Прямоугольник 20"/>
          <p:cNvSpPr>
            <a:spLocks noChangeArrowheads="1"/>
          </p:cNvSpPr>
          <p:nvPr/>
        </p:nvSpPr>
        <p:spPr bwMode="auto">
          <a:xfrm>
            <a:off x="5791200" y="4191000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- </a:t>
            </a:r>
            <a:r>
              <a:rPr lang="ru-RU" altLang="ru-RU" sz="2400"/>
              <a:t>цветная, яркая одежда</a:t>
            </a:r>
          </a:p>
        </p:txBody>
      </p:sp>
      <p:sp>
        <p:nvSpPr>
          <p:cNvPr id="16999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24300" y="6492875"/>
            <a:ext cx="5219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69995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4000">
              <a:solidFill>
                <a:srgbClr val="002060"/>
              </a:solidFill>
            </a:endParaRPr>
          </a:p>
        </p:txBody>
      </p:sp>
      <p:pic>
        <p:nvPicPr>
          <p:cNvPr id="171010" name="Picture 16" descr="Картинки по запросу бармал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0001"/>
          <a:stretch>
            <a:fillRect/>
          </a:stretch>
        </p:blipFill>
        <p:spPr bwMode="auto">
          <a:xfrm>
            <a:off x="152400" y="1600200"/>
            <a:ext cx="441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Прямоугольник 7"/>
          <p:cNvSpPr>
            <a:spLocks noChangeArrowheads="1"/>
          </p:cNvSpPr>
          <p:nvPr/>
        </p:nvSpPr>
        <p:spPr bwMode="auto">
          <a:xfrm>
            <a:off x="6019800" y="4343400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«Активный» </a:t>
            </a:r>
            <a:r>
              <a:rPr lang="ru-RU" altLang="ru-RU" sz="2400"/>
              <a:t>– острый подбородок</a:t>
            </a:r>
          </a:p>
        </p:txBody>
      </p:sp>
      <p:sp>
        <p:nvSpPr>
          <p:cNvPr id="171012" name="Прямоугольник 8"/>
          <p:cNvSpPr>
            <a:spLocks noChangeArrowheads="1"/>
          </p:cNvSpPr>
          <p:nvPr/>
        </p:nvSpPr>
        <p:spPr bwMode="auto">
          <a:xfrm>
            <a:off x="5181600" y="23622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«Внутренняя референция» - </a:t>
            </a:r>
            <a:r>
              <a:rPr lang="ru-RU" altLang="ru-RU" sz="2400"/>
              <a:t>широкая нижняя челюсть</a:t>
            </a:r>
          </a:p>
        </p:txBody>
      </p:sp>
      <p:sp>
        <p:nvSpPr>
          <p:cNvPr id="171013" name="Прямоугольник 9"/>
          <p:cNvSpPr>
            <a:spLocks noChangeArrowheads="1"/>
          </p:cNvSpPr>
          <p:nvPr/>
        </p:nvSpPr>
        <p:spPr bwMode="auto">
          <a:xfrm>
            <a:off x="5486400" y="53340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</a:t>
            </a:r>
            <a:r>
              <a:rPr lang="ru-RU" altLang="ru-RU" sz="2400"/>
              <a:t>- цветная, яркая одежда</a:t>
            </a:r>
          </a:p>
        </p:txBody>
      </p:sp>
      <p:sp>
        <p:nvSpPr>
          <p:cNvPr id="171014" name="Прямоугольник 10"/>
          <p:cNvSpPr>
            <a:spLocks noChangeArrowheads="1"/>
          </p:cNvSpPr>
          <p:nvPr/>
        </p:nvSpPr>
        <p:spPr bwMode="auto">
          <a:xfrm>
            <a:off x="3962400" y="13716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«Ассоциированный» - </a:t>
            </a:r>
            <a:r>
              <a:rPr lang="ru-RU" altLang="ru-RU" sz="2400"/>
              <a:t>оттопыренные уши</a:t>
            </a:r>
          </a:p>
        </p:txBody>
      </p:sp>
      <p:sp>
        <p:nvSpPr>
          <p:cNvPr id="171015" name="Прямоугольник 11"/>
          <p:cNvSpPr>
            <a:spLocks noChangeArrowheads="1"/>
          </p:cNvSpPr>
          <p:nvPr/>
        </p:nvSpPr>
        <p:spPr bwMode="auto">
          <a:xfrm>
            <a:off x="4953000" y="3352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«САМ» </a:t>
            </a:r>
            <a:r>
              <a:rPr lang="ru-RU" altLang="ru-RU" sz="2400"/>
              <a:t>- мимический паттерн, широкая нижн.челюсть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200400" y="1828800"/>
            <a:ext cx="1676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352800" y="2819400"/>
            <a:ext cx="2133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048000" y="3810000"/>
            <a:ext cx="2209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581400" y="5867400"/>
            <a:ext cx="2362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724400" y="4800600"/>
            <a:ext cx="1447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209800" y="1828800"/>
            <a:ext cx="990600" cy="1219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3048000" y="2819400"/>
            <a:ext cx="304800" cy="990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286000" y="4648200"/>
            <a:ext cx="1295400" cy="1219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514600" y="3962400"/>
            <a:ext cx="2209800" cy="838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2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724400" y="6492875"/>
            <a:ext cx="4419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71026" name="Прямоугольник 1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97990" y="0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Седьмой урок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28800"/>
            <a:ext cx="80902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"Большой брат": есть ли он и что его интересует? И для чего?</a:t>
            </a:r>
          </a:p>
          <a:p>
            <a:endParaRPr lang="ru-RU" b="1"/>
          </a:p>
          <a:p>
            <a:r>
              <a:rPr lang="ru-RU" b="1"/>
              <a:t>Профайлинг в социальных сетях: что можно узнать о пользователе по его странице в соцсети? </a:t>
            </a:r>
            <a:endParaRPr lang="ru-RU"/>
          </a:p>
          <a:p>
            <a:r>
              <a:rPr lang="ru-RU" b="1"/>
              <a:t>Цифровой след человека в интернете и механизмы его анализа. </a:t>
            </a:r>
            <a:endParaRPr lang="ru-RU"/>
          </a:p>
          <a:p>
            <a:r>
              <a:rPr lang="ru-RU" b="1"/>
              <a:t>Facebook, Twitter, Instagram, Vkontakte - диагностика личностных характеристик по профилю.</a:t>
            </a:r>
            <a:endParaRPr lang="ru-RU"/>
          </a:p>
          <a:p>
            <a:r>
              <a:rPr lang="ru-RU" b="1"/>
              <a:t>Достоверность психодиагностики личностных черт в социальных сетях.</a:t>
            </a:r>
            <a:endParaRPr lang="ru-RU"/>
          </a:p>
          <a:p>
            <a:r>
              <a:rPr lang="ru-RU" b="1"/>
              <a:t>Персональная информация, как ее собирают и  используют в политике, маркетинге, экономике?</a:t>
            </a:r>
            <a:endParaRPr lang="ru-RU"/>
          </a:p>
          <a:p>
            <a:r>
              <a:rPr lang="ru-RU"/>
              <a:t>Конкретные кейсы анализа социальных сетей и прикладного использования данной информации.</a:t>
            </a:r>
          </a:p>
          <a:p>
            <a:r>
              <a:rPr lang="ru-RU"/>
              <a:t>Цифровые гиганты - какую информацию они о нас собирают и как используют?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Заголовок 4"/>
          <p:cNvSpPr>
            <a:spLocks noGrp="1"/>
          </p:cNvSpPr>
          <p:nvPr>
            <p:ph type="title"/>
          </p:nvPr>
        </p:nvSpPr>
        <p:spPr>
          <a:xfrm>
            <a:off x="539750" y="296863"/>
            <a:ext cx="8229600" cy="9144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72034" name="Picture 15" descr="внутрення референция и возмож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r="10390" b="10400"/>
          <a:stretch>
            <a:fillRect/>
          </a:stretch>
        </p:blipFill>
        <p:spPr bwMode="auto">
          <a:xfrm>
            <a:off x="152400" y="1828800"/>
            <a:ext cx="47545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Прямоугольник 5"/>
          <p:cNvSpPr>
            <a:spLocks noChangeArrowheads="1"/>
          </p:cNvSpPr>
          <p:nvPr/>
        </p:nvSpPr>
        <p:spPr bwMode="auto">
          <a:xfrm>
            <a:off x="4953000" y="1600200"/>
            <a:ext cx="3187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«Активный» </a:t>
            </a:r>
            <a:r>
              <a:rPr lang="ru-RU" altLang="ru-RU" sz="2400"/>
              <a:t>– маленький острый нос</a:t>
            </a:r>
          </a:p>
        </p:txBody>
      </p:sp>
      <p:sp>
        <p:nvSpPr>
          <p:cNvPr id="172036" name="Прямоугольник 6"/>
          <p:cNvSpPr>
            <a:spLocks noChangeArrowheads="1"/>
          </p:cNvSpPr>
          <p:nvPr/>
        </p:nvSpPr>
        <p:spPr bwMode="auto">
          <a:xfrm>
            <a:off x="5562600" y="2514600"/>
            <a:ext cx="358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«Внутренняя референция» - </a:t>
            </a:r>
            <a:r>
              <a:rPr lang="ru-RU" altLang="ru-RU" sz="2400"/>
              <a:t>широкая нижняя челюсть</a:t>
            </a:r>
          </a:p>
        </p:txBody>
      </p:sp>
      <p:sp>
        <p:nvSpPr>
          <p:cNvPr id="172037" name="Прямоугольник 8"/>
          <p:cNvSpPr>
            <a:spLocks noChangeArrowheads="1"/>
          </p:cNvSpPr>
          <p:nvPr/>
        </p:nvSpPr>
        <p:spPr bwMode="auto">
          <a:xfrm>
            <a:off x="5334000" y="38100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«Возможности» </a:t>
            </a:r>
            <a:r>
              <a:rPr lang="ru-RU" altLang="ru-RU" sz="2400"/>
              <a:t>- длинная узкая шея</a:t>
            </a:r>
          </a:p>
        </p:txBody>
      </p:sp>
      <p:sp>
        <p:nvSpPr>
          <p:cNvPr id="172038" name="Прямоугольник 9"/>
          <p:cNvSpPr>
            <a:spLocks noChangeArrowheads="1"/>
          </p:cNvSpPr>
          <p:nvPr/>
        </p:nvSpPr>
        <p:spPr bwMode="auto">
          <a:xfrm>
            <a:off x="5029200" y="4876800"/>
            <a:ext cx="411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- </a:t>
            </a:r>
            <a:r>
              <a:rPr lang="ru-RU" altLang="ru-RU" sz="2400"/>
              <a:t>мимический паттерн, жесты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362200" y="3124200"/>
            <a:ext cx="3276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743200" y="5257800"/>
            <a:ext cx="2743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62400" y="4267200"/>
            <a:ext cx="1981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352800" y="1981200"/>
            <a:ext cx="1981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514600" y="1981200"/>
            <a:ext cx="838200" cy="762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438400" y="3352800"/>
            <a:ext cx="1524000" cy="914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752600" y="3352800"/>
            <a:ext cx="990600" cy="1905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04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352800" y="6492875"/>
            <a:ext cx="5791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72047" name="Прямоугольник 1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Заголовок 4"/>
          <p:cNvSpPr>
            <a:spLocks noGrp="1"/>
          </p:cNvSpPr>
          <p:nvPr>
            <p:ph type="title"/>
          </p:nvPr>
        </p:nvSpPr>
        <p:spPr>
          <a:xfrm>
            <a:off x="539750" y="344488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73058" name="Picture 15" descr="возможности - вогнутая перенос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7500"/>
          <a:stretch>
            <a:fillRect/>
          </a:stretch>
        </p:blipFill>
        <p:spPr bwMode="auto">
          <a:xfrm>
            <a:off x="152400" y="1752600"/>
            <a:ext cx="53990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Прямоугольник 6"/>
          <p:cNvSpPr>
            <a:spLocks noChangeArrowheads="1"/>
          </p:cNvSpPr>
          <p:nvPr/>
        </p:nvSpPr>
        <p:spPr bwMode="auto">
          <a:xfrm>
            <a:off x="5562600" y="1676400"/>
            <a:ext cx="342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«Активный» – </a:t>
            </a:r>
            <a:r>
              <a:rPr lang="ru-RU" altLang="ru-RU" sz="2400"/>
              <a:t>маленький острый нос</a:t>
            </a:r>
          </a:p>
        </p:txBody>
      </p:sp>
      <p:sp>
        <p:nvSpPr>
          <p:cNvPr id="173060" name="Прямоугольник 7"/>
          <p:cNvSpPr>
            <a:spLocks noChangeArrowheads="1"/>
          </p:cNvSpPr>
          <p:nvPr/>
        </p:nvSpPr>
        <p:spPr bwMode="auto">
          <a:xfrm>
            <a:off x="5867400" y="28956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«Возможности» - </a:t>
            </a:r>
            <a:r>
              <a:rPr lang="ru-RU" altLang="ru-RU" sz="2400"/>
              <a:t>длинная шея, вогнутая переносица</a:t>
            </a:r>
          </a:p>
        </p:txBody>
      </p:sp>
      <p:sp>
        <p:nvSpPr>
          <p:cNvPr id="173061" name="Прямоугольник 8"/>
          <p:cNvSpPr>
            <a:spLocks noChangeArrowheads="1"/>
          </p:cNvSpPr>
          <p:nvPr/>
        </p:nvSpPr>
        <p:spPr bwMode="auto">
          <a:xfrm>
            <a:off x="5867400" y="45720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- </a:t>
            </a:r>
            <a:r>
              <a:rPr lang="ru-RU" altLang="ru-RU" sz="2400"/>
              <a:t>мимический паттерн, раскрытые жесты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733800" y="1981200"/>
            <a:ext cx="2590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429000" y="3352800"/>
            <a:ext cx="2971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362200" y="4953000"/>
            <a:ext cx="4114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048000" y="1981200"/>
            <a:ext cx="685800" cy="381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895600" y="3124200"/>
            <a:ext cx="533400" cy="228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971800" y="2438400"/>
            <a:ext cx="457200" cy="914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06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70363" y="6435725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73069" name="Прямоугольник 14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Заголовок 5"/>
          <p:cNvSpPr>
            <a:spLocks noGrp="1"/>
          </p:cNvSpPr>
          <p:nvPr>
            <p:ph type="title"/>
          </p:nvPr>
        </p:nvSpPr>
        <p:spPr>
          <a:xfrm>
            <a:off x="539750" y="320675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74082" name="Picture 16" descr="Картинки по запросу остров сокровищ мультфильм джи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35"/>
          <a:stretch>
            <a:fillRect/>
          </a:stretch>
        </p:blipFill>
        <p:spPr bwMode="auto">
          <a:xfrm>
            <a:off x="152400" y="1600200"/>
            <a:ext cx="45021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Прямоугольник 7"/>
          <p:cNvSpPr>
            <a:spLocks noChangeArrowheads="1"/>
          </p:cNvSpPr>
          <p:nvPr/>
        </p:nvSpPr>
        <p:spPr bwMode="auto">
          <a:xfrm>
            <a:off x="5486400" y="2057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«Активный» </a:t>
            </a:r>
            <a:r>
              <a:rPr lang="ru-RU" altLang="ru-RU" sz="2400"/>
              <a:t>– маленький острый нос, тонкие губы</a:t>
            </a:r>
          </a:p>
        </p:txBody>
      </p:sp>
      <p:sp>
        <p:nvSpPr>
          <p:cNvPr id="174084" name="Прямоугольник 8"/>
          <p:cNvSpPr>
            <a:spLocks noChangeArrowheads="1"/>
          </p:cNvSpPr>
          <p:nvPr/>
        </p:nvSpPr>
        <p:spPr bwMode="auto">
          <a:xfrm>
            <a:off x="5410200" y="3200400"/>
            <a:ext cx="3429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«Возможности» </a:t>
            </a:r>
            <a:r>
              <a:rPr lang="ru-RU" altLang="ru-RU" sz="2400"/>
              <a:t>- тонкая, длинная шея; вогнутая переносица, узкие плечи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71800" y="2514600"/>
            <a:ext cx="2895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895600" y="3657600"/>
            <a:ext cx="2971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895600" y="2514600"/>
            <a:ext cx="76200" cy="228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08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51275" y="6492875"/>
            <a:ext cx="5292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7408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Заголовок 4"/>
          <p:cNvSpPr>
            <a:spLocks noGrp="1"/>
          </p:cNvSpPr>
          <p:nvPr>
            <p:ph type="title"/>
          </p:nvPr>
        </p:nvSpPr>
        <p:spPr>
          <a:xfrm>
            <a:off x="609600" y="342900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75106" name="Picture 16" descr="Картинки по запросу красная шапочка и волк мультфиль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r="8696"/>
          <a:stretch>
            <a:fillRect/>
          </a:stretch>
        </p:blipFill>
        <p:spPr bwMode="auto">
          <a:xfrm>
            <a:off x="4724400" y="1752600"/>
            <a:ext cx="4114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Прямоугольник 6"/>
          <p:cNvSpPr>
            <a:spLocks noChangeArrowheads="1"/>
          </p:cNvSpPr>
          <p:nvPr/>
        </p:nvSpPr>
        <p:spPr bwMode="auto">
          <a:xfrm>
            <a:off x="0" y="24384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«Возможности</a:t>
            </a:r>
            <a:r>
              <a:rPr lang="ru-RU" altLang="ru-RU" sz="2400"/>
              <a:t>» - тонкая, длинная шея; вогнутая переносица, узкие плечи</a:t>
            </a:r>
          </a:p>
        </p:txBody>
      </p:sp>
      <p:sp>
        <p:nvSpPr>
          <p:cNvPr id="175108" name="Прямоугольник 7"/>
          <p:cNvSpPr>
            <a:spLocks noChangeArrowheads="1"/>
          </p:cNvSpPr>
          <p:nvPr/>
        </p:nvSpPr>
        <p:spPr bwMode="auto">
          <a:xfrm>
            <a:off x="228600" y="3962400"/>
            <a:ext cx="388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«Внешняя Референция» </a:t>
            </a:r>
            <a:r>
              <a:rPr lang="ru-RU" altLang="ru-RU" sz="2400"/>
              <a:t>- тонкая шея, узкая челюсть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962400" y="3200400"/>
            <a:ext cx="2514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3886200" y="4572000"/>
            <a:ext cx="152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410200" y="3429000"/>
            <a:ext cx="1295400" cy="1143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96000" y="3200400"/>
            <a:ext cx="228600" cy="457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096000" y="3200400"/>
            <a:ext cx="304800" cy="152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1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2771775" y="6492875"/>
            <a:ext cx="63722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75115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Заголовок 5"/>
          <p:cNvSpPr>
            <a:spLocks noGrp="1"/>
          </p:cNvSpPr>
          <p:nvPr>
            <p:ph type="title"/>
          </p:nvPr>
        </p:nvSpPr>
        <p:spPr>
          <a:xfrm>
            <a:off x="419100" y="296863"/>
            <a:ext cx="8229600" cy="9144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76130" name="Picture 15" descr="возможности внутренняя референция актив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12170" r="17473" b="4152"/>
          <a:stretch>
            <a:fillRect/>
          </a:stretch>
        </p:blipFill>
        <p:spPr bwMode="auto">
          <a:xfrm>
            <a:off x="152400" y="1600200"/>
            <a:ext cx="46609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Прямоугольник 6"/>
          <p:cNvSpPr>
            <a:spLocks noChangeArrowheads="1"/>
          </p:cNvSpPr>
          <p:nvPr/>
        </p:nvSpPr>
        <p:spPr bwMode="auto">
          <a:xfrm>
            <a:off x="5029200" y="3352800"/>
            <a:ext cx="411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«Внутренняя референция» - </a:t>
            </a:r>
            <a:r>
              <a:rPr lang="ru-RU" altLang="ru-RU" sz="2400"/>
              <a:t>широкая нижняя челюсть</a:t>
            </a:r>
          </a:p>
        </p:txBody>
      </p:sp>
      <p:sp>
        <p:nvSpPr>
          <p:cNvPr id="176132" name="Прямоугольник 7"/>
          <p:cNvSpPr>
            <a:spLocks noChangeArrowheads="1"/>
          </p:cNvSpPr>
          <p:nvPr/>
        </p:nvSpPr>
        <p:spPr bwMode="auto">
          <a:xfrm>
            <a:off x="5486400" y="4572000"/>
            <a:ext cx="365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«Возможности» </a:t>
            </a:r>
            <a:r>
              <a:rPr lang="ru-RU" altLang="ru-RU" sz="2400"/>
              <a:t>- тонкая, длинная шея; вогнутая переносица, узкие плечи</a:t>
            </a:r>
          </a:p>
        </p:txBody>
      </p:sp>
      <p:sp>
        <p:nvSpPr>
          <p:cNvPr id="176133" name="Прямоугольник 8"/>
          <p:cNvSpPr>
            <a:spLocks noChangeArrowheads="1"/>
          </p:cNvSpPr>
          <p:nvPr/>
        </p:nvSpPr>
        <p:spPr bwMode="auto">
          <a:xfrm>
            <a:off x="5867400" y="17526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«Активный» - </a:t>
            </a:r>
            <a:r>
              <a:rPr lang="ru-RU" altLang="ru-RU" sz="2400">
                <a:solidFill>
                  <a:srgbClr val="000000"/>
                </a:solidFill>
              </a:rPr>
              <a:t>короткий нос, выраженные ноздри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962400" y="2209800"/>
            <a:ext cx="2362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038600" y="3810000"/>
            <a:ext cx="14478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352800" y="5029200"/>
            <a:ext cx="2362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743200" y="2209800"/>
            <a:ext cx="1219200" cy="533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2819400" y="3124200"/>
            <a:ext cx="1219200" cy="6858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438400" y="3352800"/>
            <a:ext cx="914400" cy="1676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14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6492875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76141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Заголовок 6"/>
          <p:cNvSpPr>
            <a:spLocks noGrp="1"/>
          </p:cNvSpPr>
          <p:nvPr>
            <p:ph type="title"/>
          </p:nvPr>
        </p:nvSpPr>
        <p:spPr>
          <a:xfrm>
            <a:off x="628650" y="260350"/>
            <a:ext cx="8229600" cy="9144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77154" name="Picture 16" descr="Картинки по запросу мама из простокваш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8"/>
          <a:stretch>
            <a:fillRect/>
          </a:stretch>
        </p:blipFill>
        <p:spPr bwMode="auto">
          <a:xfrm>
            <a:off x="4267200" y="2057400"/>
            <a:ext cx="4597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Прямоугольник 8"/>
          <p:cNvSpPr>
            <a:spLocks noChangeArrowheads="1"/>
          </p:cNvSpPr>
          <p:nvPr/>
        </p:nvSpPr>
        <p:spPr bwMode="auto">
          <a:xfrm>
            <a:off x="0" y="3276600"/>
            <a:ext cx="388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«Внутренняя референция» - </a:t>
            </a:r>
            <a:r>
              <a:rPr lang="ru-RU" altLang="ru-RU" sz="2400"/>
              <a:t>широкая нижняя челюсть</a:t>
            </a:r>
          </a:p>
        </p:txBody>
      </p:sp>
      <p:sp>
        <p:nvSpPr>
          <p:cNvPr id="177156" name="Прямоугольник 9"/>
          <p:cNvSpPr>
            <a:spLocks noChangeArrowheads="1"/>
          </p:cNvSpPr>
          <p:nvPr/>
        </p:nvSpPr>
        <p:spPr bwMode="auto">
          <a:xfrm>
            <a:off x="0" y="4648200"/>
            <a:ext cx="3800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«Возможности» </a:t>
            </a:r>
            <a:r>
              <a:rPr lang="ru-RU" altLang="ru-RU" sz="2400">
                <a:solidFill>
                  <a:srgbClr val="000000"/>
                </a:solidFill>
              </a:rPr>
              <a:t>- тонкая, длинная шея; вогнутая переносица, узкие плечи</a:t>
            </a:r>
          </a:p>
        </p:txBody>
      </p:sp>
      <p:sp>
        <p:nvSpPr>
          <p:cNvPr id="177157" name="Прямоугольник 10"/>
          <p:cNvSpPr>
            <a:spLocks noChangeArrowheads="1"/>
          </p:cNvSpPr>
          <p:nvPr/>
        </p:nvSpPr>
        <p:spPr bwMode="auto">
          <a:xfrm>
            <a:off x="0" y="1676400"/>
            <a:ext cx="403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«Активный» </a:t>
            </a:r>
            <a:r>
              <a:rPr lang="ru-RU" altLang="ru-RU" sz="2400">
                <a:solidFill>
                  <a:srgbClr val="000000"/>
                </a:solidFill>
              </a:rPr>
              <a:t>- короткий нос, выраженные ноздри, острый подбородок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3276600" y="2514600"/>
            <a:ext cx="2514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91200" y="2514600"/>
            <a:ext cx="762000" cy="6858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3886200" y="3657600"/>
            <a:ext cx="2895600" cy="34925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3581400" y="5257800"/>
            <a:ext cx="2514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6096000" y="3810000"/>
            <a:ext cx="1219200" cy="14478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6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77164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Заголовок 4"/>
          <p:cNvSpPr>
            <a:spLocks noGrp="1"/>
          </p:cNvSpPr>
          <p:nvPr>
            <p:ph type="title"/>
          </p:nvPr>
        </p:nvSpPr>
        <p:spPr>
          <a:xfrm>
            <a:off x="0" y="266700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78178" name="Picture 16" descr="Картинки по запросу сказка о царе салта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0001"/>
          <a:stretch>
            <a:fillRect/>
          </a:stretch>
        </p:blipFill>
        <p:spPr bwMode="auto">
          <a:xfrm>
            <a:off x="152400" y="1600200"/>
            <a:ext cx="43434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Прямоугольник 6"/>
          <p:cNvSpPr>
            <a:spLocks noChangeArrowheads="1"/>
          </p:cNvSpPr>
          <p:nvPr/>
        </p:nvSpPr>
        <p:spPr bwMode="auto">
          <a:xfrm>
            <a:off x="5638800" y="3276600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«Внешняя референция» </a:t>
            </a:r>
            <a:r>
              <a:rPr lang="ru-RU" altLang="ru-RU" sz="2400"/>
              <a:t>- узкая нижняя челюсть</a:t>
            </a:r>
          </a:p>
        </p:txBody>
      </p:sp>
      <p:sp>
        <p:nvSpPr>
          <p:cNvPr id="178180" name="Прямоугольник 7"/>
          <p:cNvSpPr>
            <a:spLocks noChangeArrowheads="1"/>
          </p:cNvSpPr>
          <p:nvPr/>
        </p:nvSpPr>
        <p:spPr bwMode="auto">
          <a:xfrm>
            <a:off x="5638800" y="4495800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«Возможности» - </a:t>
            </a:r>
            <a:r>
              <a:rPr lang="ru-RU" altLang="ru-RU" sz="2400">
                <a:solidFill>
                  <a:srgbClr val="000000"/>
                </a:solidFill>
              </a:rPr>
              <a:t>тонкая, длинная шея</a:t>
            </a:r>
          </a:p>
        </p:txBody>
      </p:sp>
      <p:sp>
        <p:nvSpPr>
          <p:cNvPr id="178181" name="Прямоугольник 8"/>
          <p:cNvSpPr>
            <a:spLocks noChangeArrowheads="1"/>
          </p:cNvSpPr>
          <p:nvPr/>
        </p:nvSpPr>
        <p:spPr bwMode="auto">
          <a:xfrm>
            <a:off x="5638800" y="1752600"/>
            <a:ext cx="335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«Рефлексия» - </a:t>
            </a:r>
            <a:r>
              <a:rPr lang="ru-RU" altLang="ru-RU" sz="2400">
                <a:solidFill>
                  <a:srgbClr val="000000"/>
                </a:solidFill>
              </a:rPr>
              <a:t>длинный нос, узкие ноздри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733800" y="2209800"/>
            <a:ext cx="2362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62400" y="3733800"/>
            <a:ext cx="2057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810000" y="4953000"/>
            <a:ext cx="2362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2743200" y="2209800"/>
            <a:ext cx="990600" cy="609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667000" y="3124200"/>
            <a:ext cx="1295400" cy="6096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286000" y="3352800"/>
            <a:ext cx="1524000" cy="1600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18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62400" y="6492875"/>
            <a:ext cx="5181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78189" name="Прямоугольник 14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Заголовок 4"/>
          <p:cNvSpPr>
            <a:spLocks noGrp="1"/>
          </p:cNvSpPr>
          <p:nvPr>
            <p:ph type="title"/>
          </p:nvPr>
        </p:nvSpPr>
        <p:spPr>
          <a:xfrm>
            <a:off x="533400" y="266700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sp>
        <p:nvSpPr>
          <p:cNvPr id="179202" name="Прямоугольник 6"/>
          <p:cNvSpPr>
            <a:spLocks noChangeArrowheads="1"/>
          </p:cNvSpPr>
          <p:nvPr/>
        </p:nvSpPr>
        <p:spPr bwMode="auto">
          <a:xfrm>
            <a:off x="4648200" y="4572000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</a:t>
            </a:r>
            <a:r>
              <a:rPr lang="ru-RU" altLang="ru-RU" sz="2400"/>
              <a:t>- мимический паттерн, жесты, поза</a:t>
            </a:r>
          </a:p>
        </p:txBody>
      </p:sp>
      <p:sp>
        <p:nvSpPr>
          <p:cNvPr id="179203" name="Прямоугольник 7"/>
          <p:cNvSpPr>
            <a:spLocks noChangeArrowheads="1"/>
          </p:cNvSpPr>
          <p:nvPr/>
        </p:nvSpPr>
        <p:spPr bwMode="auto">
          <a:xfrm>
            <a:off x="4419600" y="20574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«Активный» - </a:t>
            </a:r>
            <a:r>
              <a:rPr lang="ru-RU" altLang="ru-RU" sz="2400">
                <a:solidFill>
                  <a:srgbClr val="000000"/>
                </a:solidFill>
              </a:rPr>
              <a:t>короткий, острый нос </a:t>
            </a:r>
          </a:p>
        </p:txBody>
      </p:sp>
      <p:pic>
        <p:nvPicPr>
          <p:cNvPr id="179204" name="Picture 18" descr="Картинки по запросу жихарка гора самоцве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38889"/>
          <a:stretch>
            <a:fillRect/>
          </a:stretch>
        </p:blipFill>
        <p:spPr bwMode="auto">
          <a:xfrm>
            <a:off x="152400" y="1676400"/>
            <a:ext cx="35655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Прямоугольник 9"/>
          <p:cNvSpPr>
            <a:spLocks noChangeArrowheads="1"/>
          </p:cNvSpPr>
          <p:nvPr/>
        </p:nvSpPr>
        <p:spPr bwMode="auto">
          <a:xfrm>
            <a:off x="5334000" y="3124200"/>
            <a:ext cx="350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«Внутренняя референция» - </a:t>
            </a:r>
            <a:r>
              <a:rPr lang="ru-RU" altLang="ru-RU" sz="2400">
                <a:solidFill>
                  <a:srgbClr val="000000"/>
                </a:solidFill>
              </a:rPr>
              <a:t>широкая нижняя челюсть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124200" y="2514600"/>
            <a:ext cx="1905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505200" y="3505200"/>
            <a:ext cx="2514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71800" y="5029200"/>
            <a:ext cx="23622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133600" y="2514600"/>
            <a:ext cx="990600" cy="1143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590800" y="3505200"/>
            <a:ext cx="914400" cy="3810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133600" y="4495800"/>
            <a:ext cx="838200" cy="533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21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8850" y="6408738"/>
            <a:ext cx="563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79213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5" descr="Детали - острый нос, длинный н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Заголовок 4"/>
          <p:cNvSpPr txBox="1">
            <a:spLocks/>
          </p:cNvSpPr>
          <p:nvPr/>
        </p:nvSpPr>
        <p:spPr bwMode="auto">
          <a:xfrm>
            <a:off x="179388" y="320675"/>
            <a:ext cx="8763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/>
          </a:p>
        </p:txBody>
      </p:sp>
      <p:sp>
        <p:nvSpPr>
          <p:cNvPr id="180227" name="Прямоугольник 6"/>
          <p:cNvSpPr>
            <a:spLocks noChangeArrowheads="1"/>
          </p:cNvSpPr>
          <p:nvPr/>
        </p:nvSpPr>
        <p:spPr bwMode="auto">
          <a:xfrm>
            <a:off x="228600" y="32004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«Детали» </a:t>
            </a:r>
            <a:r>
              <a:rPr lang="ru-RU" altLang="ru-RU" sz="2400"/>
              <a:t>- длинный острый нос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2819400" y="3733800"/>
            <a:ext cx="20574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2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356100" y="6492875"/>
            <a:ext cx="47879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80230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328613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2060"/>
                </a:solidFill>
                <a:ea typeface="Arial" charset="0"/>
                <a:cs typeface="Arial" charset="0"/>
              </a:rPr>
              <a:t>Типичные социальные стереотипы восприятия (на примере метапрограмм)</a:t>
            </a:r>
            <a:endParaRPr lang="ru-RU" altLang="ru-RU" sz="3200"/>
          </a:p>
        </p:txBody>
      </p:sp>
      <p:pic>
        <p:nvPicPr>
          <p:cNvPr id="181250" name="Picture 16" descr="Кто есть кто в офисе (23 картинк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b="3333"/>
          <a:stretch>
            <a:fillRect/>
          </a:stretch>
        </p:blipFill>
        <p:spPr bwMode="auto">
          <a:xfrm>
            <a:off x="152400" y="1524000"/>
            <a:ext cx="4572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Прямоугольник 7"/>
          <p:cNvSpPr>
            <a:spLocks noChangeArrowheads="1"/>
          </p:cNvSpPr>
          <p:nvPr/>
        </p:nvSpPr>
        <p:spPr bwMode="auto">
          <a:xfrm>
            <a:off x="5105400" y="4495800"/>
            <a:ext cx="388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/>
              <a:t>«Мотивация К» </a:t>
            </a:r>
            <a:r>
              <a:rPr lang="ru-RU" altLang="ru-RU" sz="2400"/>
              <a:t>- мимический паттерн, жесты</a:t>
            </a:r>
          </a:p>
        </p:txBody>
      </p:sp>
      <p:sp>
        <p:nvSpPr>
          <p:cNvPr id="181252" name="Прямоугольник 8"/>
          <p:cNvSpPr>
            <a:spLocks noChangeArrowheads="1"/>
          </p:cNvSpPr>
          <p:nvPr/>
        </p:nvSpPr>
        <p:spPr bwMode="auto">
          <a:xfrm>
            <a:off x="6324600" y="33528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«Общий» </a:t>
            </a:r>
            <a:r>
              <a:rPr lang="ru-RU" altLang="ru-RU" sz="2400">
                <a:solidFill>
                  <a:srgbClr val="000000"/>
                </a:solidFill>
              </a:rPr>
              <a:t>- нос «картошкой» </a:t>
            </a:r>
          </a:p>
        </p:txBody>
      </p:sp>
      <p:sp>
        <p:nvSpPr>
          <p:cNvPr id="181253" name="Прямоугольник 9"/>
          <p:cNvSpPr>
            <a:spLocks noChangeArrowheads="1"/>
          </p:cNvSpPr>
          <p:nvPr/>
        </p:nvSpPr>
        <p:spPr bwMode="auto">
          <a:xfrm>
            <a:off x="5486400" y="20574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«Ассоциированный» - </a:t>
            </a:r>
            <a:r>
              <a:rPr lang="ru-RU" altLang="ru-RU" sz="2400">
                <a:solidFill>
                  <a:srgbClr val="000000"/>
                </a:solidFill>
              </a:rPr>
              <a:t>оттопыренные уши</a:t>
            </a:r>
            <a:endParaRPr lang="ru-RU" altLang="ru-RU" sz="1800">
              <a:latin typeface="Arial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886200" y="2514600"/>
            <a:ext cx="1905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572000" y="3810000"/>
            <a:ext cx="1905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62400" y="4876800"/>
            <a:ext cx="1905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905000" y="2514600"/>
            <a:ext cx="1981200" cy="8382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2743200" y="3276600"/>
            <a:ext cx="1828800" cy="533400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71963" y="6408738"/>
            <a:ext cx="48593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Arial" charset="0"/>
              </a:rPr>
              <a:t>Профайлинг, нейротехнологии, верификация лжи.</a:t>
            </a:r>
          </a:p>
        </p:txBody>
      </p:sp>
      <p:sp>
        <p:nvSpPr>
          <p:cNvPr id="181260" name="Прямоугольник 14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4451</TotalTime>
  <Words>5072</Words>
  <Application>Microsoft Macintosh PowerPoint</Application>
  <PresentationFormat>Экран (4:3)</PresentationFormat>
  <Paragraphs>1136</Paragraphs>
  <Slides>125</Slides>
  <Notes>94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125</vt:i4>
      </vt:variant>
    </vt:vector>
  </HeadingPairs>
  <TitlesOfParts>
    <vt:vector size="138" baseType="lpstr">
      <vt:lpstr>Georgia</vt:lpstr>
      <vt:lpstr>Mangal</vt:lpstr>
      <vt:lpstr>Roboto</vt:lpstr>
      <vt:lpstr>Symbol</vt:lpstr>
      <vt:lpstr>Times</vt:lpstr>
      <vt:lpstr>Arial</vt:lpstr>
      <vt:lpstr>Calibri</vt:lpstr>
      <vt:lpstr>Myriad Pro</vt:lpstr>
      <vt:lpstr>Tahoma</vt:lpstr>
      <vt:lpstr>Verdana</vt:lpstr>
      <vt:lpstr>Wingdings</vt:lpstr>
      <vt:lpstr>Тема6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Презентация PowerPoint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Типичные социальные стереотипы восприятия (на примере метапрограмм)</vt:lpstr>
      <vt:lpstr>Проверенные модели физиогномики, (корреляции с Big5, по Faception)</vt:lpstr>
      <vt:lpstr>Презентация PowerPoint</vt:lpstr>
      <vt:lpstr>Презентация PowerPoint</vt:lpstr>
      <vt:lpstr>BIG-5</vt:lpstr>
      <vt:lpstr>BIG-5, субшкалы</vt:lpstr>
      <vt:lpstr>В конце декабря 2014 вышла прелюбопытная статья о попытке определения шкал Big5 только по последнему аватару в FB (Fabio Celli, Elia Bruni, Bruno Lepri, 2014)!!   Уже в 2014 году они создали автоматизированную модель, которая по единственному (последнему) аватару определяла значения по всем 5-ти шкалам Big5 и двум дополнительным в следующих корреляциях:  Эстраверсия / интроверсия – 62% Стабильность / невротичность – 61% Доброжелательность / отсутствие кооперации – 67% Добросовестность / забота – 75% Открытость / закрытость опыту – 75% Доминантность / подчиненность – 65% Эмоциональность / логичность – 63%  </vt:lpstr>
      <vt:lpstr>  Экстраверсия связана с уровнем экспрессивности аватара: чем более лицо экспрессивное, тем больше вероятность экстраверсии и чем более нейтральное, тем – интроверсии.   Закрытость опыту сильно коррелирует с аватаром, на котором изображен не человек.   Интроверсия – с черно-белым аватаром.   Нейротизм коррелирует с темными тонами аватара, а доминантность – с яркими и контрастными.   Доброжелательность, добросовестность и подчиненность сильно зависят от направления взгляда.   Отсутствие кооперации – от уровня закрытости позы. </vt:lpstr>
      <vt:lpstr>Близко расположенные глаза, Faception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Пользователь Microsoft Office</cp:lastModifiedBy>
  <cp:revision>35</cp:revision>
  <dcterms:created xsi:type="dcterms:W3CDTF">2018-02-05T14:49:00Z</dcterms:created>
  <dcterms:modified xsi:type="dcterms:W3CDTF">2018-10-25T16:17:52Z</dcterms:modified>
  <cp:category/>
</cp:coreProperties>
</file>