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1" r:id="rId1"/>
    <p:sldMasterId id="2147483693" r:id="rId2"/>
  </p:sldMasterIdLst>
  <p:notesMasterIdLst>
    <p:notesMasterId r:id="rId73"/>
  </p:notesMasterIdLst>
  <p:sldIdLst>
    <p:sldId id="978" r:id="rId3"/>
    <p:sldId id="904" r:id="rId4"/>
    <p:sldId id="793" r:id="rId5"/>
    <p:sldId id="909" r:id="rId6"/>
    <p:sldId id="910" r:id="rId7"/>
    <p:sldId id="911" r:id="rId8"/>
    <p:sldId id="912" r:id="rId9"/>
    <p:sldId id="913" r:id="rId10"/>
    <p:sldId id="928" r:id="rId11"/>
    <p:sldId id="929" r:id="rId12"/>
    <p:sldId id="930" r:id="rId13"/>
    <p:sldId id="931" r:id="rId14"/>
    <p:sldId id="932" r:id="rId15"/>
    <p:sldId id="933" r:id="rId16"/>
    <p:sldId id="934" r:id="rId17"/>
    <p:sldId id="935" r:id="rId18"/>
    <p:sldId id="965" r:id="rId19"/>
    <p:sldId id="966" r:id="rId20"/>
    <p:sldId id="936" r:id="rId21"/>
    <p:sldId id="938" r:id="rId22"/>
    <p:sldId id="939" r:id="rId23"/>
    <p:sldId id="967" r:id="rId24"/>
    <p:sldId id="940" r:id="rId25"/>
    <p:sldId id="942" r:id="rId26"/>
    <p:sldId id="943" r:id="rId27"/>
    <p:sldId id="969" r:id="rId28"/>
    <p:sldId id="968" r:id="rId29"/>
    <p:sldId id="944" r:id="rId30"/>
    <p:sldId id="946" r:id="rId31"/>
    <p:sldId id="970" r:id="rId32"/>
    <p:sldId id="947" r:id="rId33"/>
    <p:sldId id="948" r:id="rId34"/>
    <p:sldId id="950" r:id="rId35"/>
    <p:sldId id="971" r:id="rId36"/>
    <p:sldId id="951" r:id="rId37"/>
    <p:sldId id="952" r:id="rId38"/>
    <p:sldId id="954" r:id="rId39"/>
    <p:sldId id="972" r:id="rId40"/>
    <p:sldId id="973" r:id="rId41"/>
    <p:sldId id="974" r:id="rId42"/>
    <p:sldId id="975" r:id="rId43"/>
    <p:sldId id="976" r:id="rId44"/>
    <p:sldId id="955" r:id="rId45"/>
    <p:sldId id="956" r:id="rId46"/>
    <p:sldId id="958" r:id="rId47"/>
    <p:sldId id="977" r:id="rId48"/>
    <p:sldId id="959" r:id="rId49"/>
    <p:sldId id="960" r:id="rId50"/>
    <p:sldId id="962" r:id="rId51"/>
    <p:sldId id="963" r:id="rId52"/>
    <p:sldId id="964" r:id="rId53"/>
    <p:sldId id="654" r:id="rId54"/>
    <p:sldId id="656" r:id="rId55"/>
    <p:sldId id="655" r:id="rId56"/>
    <p:sldId id="548" r:id="rId57"/>
    <p:sldId id="549" r:id="rId58"/>
    <p:sldId id="551" r:id="rId59"/>
    <p:sldId id="553" r:id="rId60"/>
    <p:sldId id="557" r:id="rId61"/>
    <p:sldId id="559" r:id="rId62"/>
    <p:sldId id="555" r:id="rId63"/>
    <p:sldId id="560" r:id="rId64"/>
    <p:sldId id="561" r:id="rId65"/>
    <p:sldId id="562" r:id="rId66"/>
    <p:sldId id="563" r:id="rId67"/>
    <p:sldId id="564" r:id="rId68"/>
    <p:sldId id="565" r:id="rId69"/>
    <p:sldId id="566" r:id="rId70"/>
    <p:sldId id="567" r:id="rId71"/>
    <p:sldId id="568" r:id="rId72"/>
  </p:sldIdLst>
  <p:sldSz cx="9144000" cy="6858000" type="screen4x3"/>
  <p:notesSz cx="6797675" cy="9926638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Arial" charset="0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Arial" charset="0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Arial" charset="0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Arial" charset="0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Arial" charset="0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charset="0"/>
        <a:ea typeface="Arial" charset="0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charset="0"/>
        <a:ea typeface="Arial" charset="0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charset="0"/>
        <a:ea typeface="Arial" charset="0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charset="0"/>
        <a:ea typeface="Arial" charset="0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D9D9"/>
    <a:srgbClr val="CC0000"/>
    <a:srgbClr val="FFFF00"/>
    <a:srgbClr val="000000"/>
    <a:srgbClr val="A50021"/>
    <a:srgbClr val="FCF7D0"/>
    <a:srgbClr val="808080"/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927" autoAdjust="0"/>
    <p:restoredTop sz="94444" autoAdjust="0"/>
  </p:normalViewPr>
  <p:slideViewPr>
    <p:cSldViewPr>
      <p:cViewPr>
        <p:scale>
          <a:sx n="100" d="100"/>
          <a:sy n="100" d="100"/>
        </p:scale>
        <p:origin x="1448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78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63" Type="http://schemas.openxmlformats.org/officeDocument/2006/relationships/slide" Target="slides/slide61.xml"/><Relationship Id="rId64" Type="http://schemas.openxmlformats.org/officeDocument/2006/relationships/slide" Target="slides/slide62.xml"/><Relationship Id="rId65" Type="http://schemas.openxmlformats.org/officeDocument/2006/relationships/slide" Target="slides/slide63.xml"/><Relationship Id="rId66" Type="http://schemas.openxmlformats.org/officeDocument/2006/relationships/slide" Target="slides/slide64.xml"/><Relationship Id="rId67" Type="http://schemas.openxmlformats.org/officeDocument/2006/relationships/slide" Target="slides/slide65.xml"/><Relationship Id="rId68" Type="http://schemas.openxmlformats.org/officeDocument/2006/relationships/slide" Target="slides/slide66.xml"/><Relationship Id="rId69" Type="http://schemas.openxmlformats.org/officeDocument/2006/relationships/slide" Target="slides/slide67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slide" Target="slides/slide54.xml"/><Relationship Id="rId57" Type="http://schemas.openxmlformats.org/officeDocument/2006/relationships/slide" Target="slides/slide55.xml"/><Relationship Id="rId58" Type="http://schemas.openxmlformats.org/officeDocument/2006/relationships/slide" Target="slides/slide56.xml"/><Relationship Id="rId59" Type="http://schemas.openxmlformats.org/officeDocument/2006/relationships/slide" Target="slides/slide5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70" Type="http://schemas.openxmlformats.org/officeDocument/2006/relationships/slide" Target="slides/slide68.xml"/><Relationship Id="rId71" Type="http://schemas.openxmlformats.org/officeDocument/2006/relationships/slide" Target="slides/slide69.xml"/><Relationship Id="rId72" Type="http://schemas.openxmlformats.org/officeDocument/2006/relationships/slide" Target="slides/slide70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73" Type="http://schemas.openxmlformats.org/officeDocument/2006/relationships/notesMaster" Target="notesMasters/notesMaster1.xml"/><Relationship Id="rId74" Type="http://schemas.openxmlformats.org/officeDocument/2006/relationships/presProps" Target="presProps.xml"/><Relationship Id="rId75" Type="http://schemas.openxmlformats.org/officeDocument/2006/relationships/viewProps" Target="viewProps.xml"/><Relationship Id="rId76" Type="http://schemas.openxmlformats.org/officeDocument/2006/relationships/theme" Target="theme/theme1.xml"/><Relationship Id="rId77" Type="http://schemas.openxmlformats.org/officeDocument/2006/relationships/tableStyles" Target="tableStyles.xml"/><Relationship Id="rId60" Type="http://schemas.openxmlformats.org/officeDocument/2006/relationships/slide" Target="slides/slide58.xml"/><Relationship Id="rId61" Type="http://schemas.openxmlformats.org/officeDocument/2006/relationships/slide" Target="slides/slide59.xml"/><Relationship Id="rId62" Type="http://schemas.openxmlformats.org/officeDocument/2006/relationships/slide" Target="slides/slide60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charset="0"/>
              </a:defRPr>
            </a:lvl1pPr>
          </a:lstStyle>
          <a:p>
            <a:endParaRPr lang="ru-RU" alt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charset="0"/>
              </a:defRPr>
            </a:lvl1pPr>
          </a:lstStyle>
          <a:p>
            <a:fld id="{A3E72477-3C42-A145-B200-84A50868F081}" type="datetimeFigureOut">
              <a:rPr lang="ru-RU" altLang="ru-RU"/>
              <a:pPr/>
              <a:t>02.10.2019</a:t>
            </a:fld>
            <a:endParaRPr lang="ru-RU" alt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charset="0"/>
              </a:defRPr>
            </a:lvl1pPr>
          </a:lstStyle>
          <a:p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charset="0"/>
              </a:defRPr>
            </a:lvl1pPr>
          </a:lstStyle>
          <a:p>
            <a:fld id="{276EEEDF-02DB-384A-BFC5-C1BA7E40CE8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5201410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Arial" charset="0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Arial" charset="0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Arial" charset="0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Arial" charset="0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Arial" charset="0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242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1024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A7ABD791-623B-3248-8575-6CB4C10F5200}" type="slidenum">
              <a:rPr lang="ru-RU" altLang="ru-RU"/>
              <a:pPr>
                <a:spcBef>
                  <a:spcPct val="0"/>
                </a:spcBef>
              </a:pPr>
              <a:t>2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48313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4498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23449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fld id="{DF1AD214-A47E-A043-96EE-80DAC1AD9289}" type="slidenum">
              <a:rPr lang="ru-RU" altLang="ru-RU">
                <a:latin typeface="Calibri" charset="0"/>
              </a:rPr>
              <a:pPr/>
              <a:t>26</a:t>
            </a:fld>
            <a:endParaRPr lang="ru-RU" altLang="ru-RU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88094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4498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23449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fld id="{DF1AD214-A47E-A043-96EE-80DAC1AD9289}" type="slidenum">
              <a:rPr lang="ru-RU" altLang="ru-RU">
                <a:latin typeface="Calibri" charset="0"/>
              </a:rPr>
              <a:pPr/>
              <a:t>41</a:t>
            </a:fld>
            <a:endParaRPr lang="ru-RU" altLang="ru-RU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61387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4498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23449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fld id="{DF1AD214-A47E-A043-96EE-80DAC1AD9289}" type="slidenum">
              <a:rPr lang="ru-RU" altLang="ru-RU">
                <a:latin typeface="Calibri" charset="0"/>
              </a:rPr>
              <a:pPr/>
              <a:t>42</a:t>
            </a:fld>
            <a:endParaRPr lang="ru-RU" altLang="ru-RU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68022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4498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23449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fld id="{DF1AD214-A47E-A043-96EE-80DAC1AD9289}" type="slidenum">
              <a:rPr lang="ru-RU" altLang="ru-RU">
                <a:latin typeface="Calibri" charset="0"/>
              </a:rPr>
              <a:pPr/>
              <a:t>49</a:t>
            </a:fld>
            <a:endParaRPr lang="ru-RU" altLang="ru-RU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59787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4498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23449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fld id="{DF1AD214-A47E-A043-96EE-80DAC1AD9289}" type="slidenum">
              <a:rPr lang="ru-RU" altLang="ru-RU">
                <a:latin typeface="Calibri" charset="0"/>
              </a:rPr>
              <a:pPr/>
              <a:t>50</a:t>
            </a:fld>
            <a:endParaRPr lang="ru-RU" altLang="ru-RU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32753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4498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23449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fld id="{DF1AD214-A47E-A043-96EE-80DAC1AD9289}" type="slidenum">
              <a:rPr lang="ru-RU" altLang="ru-RU">
                <a:latin typeface="Calibri" charset="0"/>
              </a:rPr>
              <a:pPr/>
              <a:t>51</a:t>
            </a:fld>
            <a:endParaRPr lang="ru-RU" altLang="ru-RU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4408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09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73410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27341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fld id="{40250660-7862-C741-875D-A06F34D4783E}" type="slidenum">
              <a:rPr lang="ru-RU" altLang="ru-RU">
                <a:latin typeface="Calibri" charset="0"/>
              </a:rPr>
              <a:pPr/>
              <a:t>52</a:t>
            </a:fld>
            <a:endParaRPr lang="ru-RU" altLang="ru-RU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5517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09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73410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27341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fld id="{40250660-7862-C741-875D-A06F34D4783E}" type="slidenum">
              <a:rPr lang="ru-RU" altLang="ru-RU">
                <a:latin typeface="Calibri" charset="0"/>
              </a:rPr>
              <a:pPr/>
              <a:t>53</a:t>
            </a:fld>
            <a:endParaRPr lang="ru-RU" altLang="ru-RU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47502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09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73410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27341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fld id="{40250660-7862-C741-875D-A06F34D4783E}" type="slidenum">
              <a:rPr lang="ru-RU" altLang="ru-RU">
                <a:latin typeface="Calibri" charset="0"/>
              </a:rPr>
              <a:pPr/>
              <a:t>54</a:t>
            </a:fld>
            <a:endParaRPr lang="ru-RU" altLang="ru-RU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94325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75458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27545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fld id="{3C4F2FF5-3E54-C843-B676-FAC761B967C1}" type="slidenum">
              <a:rPr lang="ru-RU" altLang="ru-RU">
                <a:latin typeface="Calibri" charset="0"/>
              </a:rPr>
              <a:pPr/>
              <a:t>55</a:t>
            </a:fld>
            <a:endParaRPr lang="ru-RU" altLang="ru-RU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867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1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0402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23040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fld id="{80A26F87-1A92-0145-9F66-317DEA9C806C}" type="slidenum">
              <a:rPr lang="ru-RU" altLang="ru-RU">
                <a:latin typeface="Calibri" charset="0"/>
              </a:rPr>
              <a:pPr/>
              <a:t>3</a:t>
            </a:fld>
            <a:endParaRPr lang="ru-RU" altLang="ru-RU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40406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5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77506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27750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fld id="{498BDA21-685F-4F45-B294-C126E61A28FB}" type="slidenum">
              <a:rPr lang="ru-RU" altLang="ru-RU">
                <a:latin typeface="Calibri" charset="0"/>
              </a:rPr>
              <a:pPr/>
              <a:t>56</a:t>
            </a:fld>
            <a:endParaRPr lang="ru-RU" altLang="ru-RU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5932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79554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27955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fld id="{4D60FBC6-6D4A-5B41-8F9B-627A54DDF913}" type="slidenum">
              <a:rPr lang="ru-RU" altLang="ru-RU">
                <a:latin typeface="Calibri" charset="0"/>
              </a:rPr>
              <a:pPr/>
              <a:t>57</a:t>
            </a:fld>
            <a:endParaRPr lang="ru-RU" altLang="ru-RU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867659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1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81602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28160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fld id="{FAF8E99F-5DFC-BF4A-94CC-B7704FC631E8}" type="slidenum">
              <a:rPr lang="ru-RU" altLang="ru-RU">
                <a:latin typeface="Calibri" charset="0"/>
              </a:rPr>
              <a:pPr/>
              <a:t>58</a:t>
            </a:fld>
            <a:endParaRPr lang="ru-RU" altLang="ru-RU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298873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49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83650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28365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fld id="{EF2C3CAA-74BE-9D48-93E0-4537CC475D92}" type="slidenum">
              <a:rPr lang="ru-RU" altLang="ru-RU">
                <a:latin typeface="Calibri" charset="0"/>
              </a:rPr>
              <a:pPr/>
              <a:t>59</a:t>
            </a:fld>
            <a:endParaRPr lang="ru-RU" altLang="ru-RU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164862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85698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28569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fld id="{BF930A6D-D3C5-3641-A94E-6D331888D810}" type="slidenum">
              <a:rPr lang="ru-RU" altLang="ru-RU">
                <a:latin typeface="Calibri" charset="0"/>
              </a:rPr>
              <a:pPr/>
              <a:t>60</a:t>
            </a:fld>
            <a:endParaRPr lang="ru-RU" altLang="ru-RU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317850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5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87746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28774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fld id="{66BDE584-37BB-6E49-8802-15363EBEB80A}" type="slidenum">
              <a:rPr lang="ru-RU" altLang="ru-RU">
                <a:latin typeface="Calibri" charset="0"/>
              </a:rPr>
              <a:pPr/>
              <a:t>61</a:t>
            </a:fld>
            <a:endParaRPr lang="ru-RU" altLang="ru-RU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356064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89794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28979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fld id="{50862098-35EF-4C4C-813E-3717CD650B77}" type="slidenum">
              <a:rPr lang="ru-RU" altLang="ru-RU">
                <a:latin typeface="Calibri" charset="0"/>
              </a:rPr>
              <a:pPr/>
              <a:t>62</a:t>
            </a:fld>
            <a:endParaRPr lang="ru-RU" altLang="ru-RU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01042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1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91842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29184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fld id="{6FE2C2E3-AA0B-2C44-8EA3-552F10252647}" type="slidenum">
              <a:rPr lang="ru-RU" altLang="ru-RU">
                <a:latin typeface="Calibri" charset="0"/>
              </a:rPr>
              <a:pPr/>
              <a:t>63</a:t>
            </a:fld>
            <a:endParaRPr lang="ru-RU" altLang="ru-RU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392812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89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93890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29389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fld id="{737D914C-FA94-274B-9B7D-0FF09A2E3150}" type="slidenum">
              <a:rPr lang="ru-RU" altLang="ru-RU">
                <a:latin typeface="Calibri" charset="0"/>
              </a:rPr>
              <a:pPr/>
              <a:t>64</a:t>
            </a:fld>
            <a:endParaRPr lang="ru-RU" altLang="ru-RU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467832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95938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29593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fld id="{054F4024-9670-4048-B0CC-8274C1556952}" type="slidenum">
              <a:rPr lang="ru-RU" altLang="ru-RU">
                <a:latin typeface="Calibri" charset="0"/>
              </a:rPr>
              <a:pPr/>
              <a:t>65</a:t>
            </a:fld>
            <a:endParaRPr lang="ru-RU" altLang="ru-RU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5765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1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50882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25088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fld id="{8EC71B54-8986-054A-908F-B1421C619B3C}" type="slidenum">
              <a:rPr lang="ru-RU" altLang="ru-RU">
                <a:latin typeface="Calibri" charset="0"/>
              </a:rPr>
              <a:pPr/>
              <a:t>4</a:t>
            </a:fld>
            <a:endParaRPr lang="ru-RU" altLang="ru-RU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617648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85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97986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29798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fld id="{A6543191-B05A-B849-96C7-BFFC30C9FC38}" type="slidenum">
              <a:rPr lang="ru-RU" altLang="ru-RU">
                <a:latin typeface="Calibri" charset="0"/>
              </a:rPr>
              <a:pPr/>
              <a:t>66</a:t>
            </a:fld>
            <a:endParaRPr lang="ru-RU" altLang="ru-RU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9445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0034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30003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fld id="{9C396448-2378-624E-82B6-5BC70DF59244}" type="slidenum">
              <a:rPr lang="ru-RU" altLang="ru-RU">
                <a:latin typeface="Calibri" charset="0"/>
              </a:rPr>
              <a:pPr/>
              <a:t>67</a:t>
            </a:fld>
            <a:endParaRPr lang="ru-RU" altLang="ru-RU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2932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81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2082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30208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fld id="{00D31380-BD94-CF48-B6CA-6292ED622A93}" type="slidenum">
              <a:rPr lang="ru-RU" altLang="ru-RU">
                <a:latin typeface="Calibri" charset="0"/>
              </a:rPr>
              <a:pPr/>
              <a:t>68</a:t>
            </a:fld>
            <a:endParaRPr lang="ru-RU" altLang="ru-RU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72478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129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4130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30413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fld id="{02973A22-D075-BE49-917C-01FE1B61F8DE}" type="slidenum">
              <a:rPr lang="ru-RU" altLang="ru-RU">
                <a:latin typeface="Calibri" charset="0"/>
              </a:rPr>
              <a:pPr/>
              <a:t>69</a:t>
            </a:fld>
            <a:endParaRPr lang="ru-RU" altLang="ru-RU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071710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17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6178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30617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fld id="{0853760B-4097-FE44-88CD-29E7B52E1B58}" type="slidenum">
              <a:rPr lang="ru-RU" altLang="ru-RU">
                <a:latin typeface="Calibri" charset="0"/>
              </a:rPr>
              <a:pPr/>
              <a:t>70</a:t>
            </a:fld>
            <a:endParaRPr lang="ru-RU" altLang="ru-RU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89361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29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52930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25293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fld id="{62D5FD9A-EAF0-0447-976B-D67C372DD02B}" type="slidenum">
              <a:rPr lang="ru-RU" altLang="ru-RU">
                <a:latin typeface="Calibri" charset="0"/>
              </a:rPr>
              <a:pPr/>
              <a:t>5</a:t>
            </a:fld>
            <a:endParaRPr lang="ru-RU" altLang="ru-RU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56895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54978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25497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fld id="{F86C9690-CCBA-5E4A-B2B5-1192A2DF1B08}" type="slidenum">
              <a:rPr lang="ru-RU" altLang="ru-RU">
                <a:latin typeface="Calibri" charset="0"/>
              </a:rPr>
              <a:pPr/>
              <a:t>6</a:t>
            </a:fld>
            <a:endParaRPr lang="ru-RU" altLang="ru-RU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334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5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57026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25702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fld id="{68883FD8-5F84-6D44-94E4-5FBD1A3789B3}" type="slidenum">
              <a:rPr lang="ru-RU" altLang="ru-RU">
                <a:latin typeface="Calibri" charset="0"/>
              </a:rPr>
              <a:pPr/>
              <a:t>7</a:t>
            </a:fld>
            <a:endParaRPr lang="ru-RU" altLang="ru-RU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19559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59074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25907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fld id="{CB6C12DE-9F4A-0E44-9A8F-17D5F4508B87}" type="slidenum">
              <a:rPr lang="ru-RU" altLang="ru-RU">
                <a:latin typeface="Calibri" charset="0"/>
              </a:rPr>
              <a:pPr/>
              <a:t>8</a:t>
            </a:fld>
            <a:endParaRPr lang="ru-RU" altLang="ru-RU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59399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4498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23449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fld id="{DF1AD214-A47E-A043-96EE-80DAC1AD9289}" type="slidenum">
              <a:rPr lang="ru-RU" altLang="ru-RU">
                <a:latin typeface="Calibri" charset="0"/>
              </a:rPr>
              <a:pPr/>
              <a:t>10</a:t>
            </a:fld>
            <a:endParaRPr lang="ru-RU" altLang="ru-RU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7497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4498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23449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fld id="{DF1AD214-A47E-A043-96EE-80DAC1AD9289}" type="slidenum">
              <a:rPr lang="ru-RU" altLang="ru-RU">
                <a:latin typeface="Calibri" charset="0"/>
              </a:rPr>
              <a:pPr/>
              <a:t>13</a:t>
            </a:fld>
            <a:endParaRPr lang="ru-RU" altLang="ru-RU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81453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02.08.2016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Факультет профайлинга А. Филатова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2713D0-D6D0-4441-98E4-D42CD0749FB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06508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02.08.2016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Факультет профайлинга А. Филатова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BDF406-52CD-244E-885A-31612CB2A21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17921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02.08.2016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Факультет профайлинга А. Филатова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BC4FF8-A2DC-CB43-8D5F-2A371E02134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72471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02.08.2016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Факультет профайлинга А. Филатова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AD356D-C5B6-794D-AFE6-1714B26A46E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505661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02.08.2016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Факультет профайлинга А. Филатова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031679-5814-AC46-9A55-8655124F01A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051435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02.08.2016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Факультет профайлинга А. Филатова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4BF2AA-CE09-4E40-A10B-4F4856D32B2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339031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02.08.2016</a:t>
            </a: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Факультет профайлинга А. Филатова</a:t>
            </a: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435F2-4C91-ED47-8F04-62F4E3FB00F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338245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02.08.2016</a:t>
            </a: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Факультет профайлинга А. Филатова</a:t>
            </a: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895573-69D3-D44F-B119-3F5E80FA69C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955636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02.08.2016</a:t>
            </a: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Факультет профайлинга А. Филатова</a:t>
            </a: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B10FA5-3C03-B94F-878E-CFFE96E2850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75415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02.08.2016</a:t>
            </a: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Факультет профайлинга А. Филатова</a:t>
            </a: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E027A6-0549-DA47-AA73-1DA3F210662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030586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02.08.2016</a:t>
            </a: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Факультет профайлинга А. Филатова</a:t>
            </a: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BFB59C-79D0-854A-84EE-7E4286BC7B4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474209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02.08.2016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Факультет профайлинга А. Филатова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521E59-7422-EF47-B448-F478BF37D0F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26868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02.08.2016</a:t>
            </a: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Факультет профайлинга А. Филатова</a:t>
            </a: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01A75A-4013-C64F-B693-26FB150EDDD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680908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02.08.2016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Факультет профайлинга А. Филатова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748718-B313-C140-A569-9EA5982F3A9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38539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02.08.2016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Факультет профайлинга А. Филатова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8407D0-FAB2-4E46-9BAF-B06B28362FA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368198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3850" y="238539"/>
            <a:ext cx="8497092" cy="61645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ru-RU" smtClean="0"/>
              <a:t>Образец заголовка</a:t>
            </a:r>
            <a:endParaRPr lang="de-DE" dirty="0"/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323850" y="854994"/>
            <a:ext cx="8496300" cy="336244"/>
          </a:xfrm>
        </p:spPr>
        <p:txBody>
          <a:bodyPr lIns="0" tIns="0" rIns="0" bIns="0">
            <a:noAutofit/>
          </a:bodyPr>
          <a:lstStyle>
            <a:lvl1pPr>
              <a:buNone/>
              <a:defRPr sz="200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umsplatzhalter 2"/>
          <p:cNvSpPr>
            <a:spLocks noGrp="1"/>
          </p:cNvSpPr>
          <p:nvPr>
            <p:ph type="dt" sz="half" idx="14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898989"/>
                </a:solidFill>
                <a:ea typeface="Arial" charset="0"/>
              </a:defRPr>
            </a:lvl1pPr>
          </a:lstStyle>
          <a:p>
            <a:r>
              <a:rPr lang="ru-RU" altLang="ru-RU"/>
              <a:t>02.08.2016</a:t>
            </a:r>
            <a:endParaRPr lang="de-DE" altLang="ru-RU"/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Факультет профайлинга А. Филатова</a:t>
            </a:r>
            <a:endParaRPr lang="de-DE" altLang="ru-RU"/>
          </a:p>
        </p:txBody>
      </p:sp>
      <p:sp>
        <p:nvSpPr>
          <p:cNvPr id="6" name="Foliennummernplatzhalt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9B322D86-DF83-4849-83A2-118A9902B745}" type="slidenum">
              <a:rPr lang="de-DE" altLang="ru-RU"/>
              <a:pPr/>
              <a:t>‹#›</a:t>
            </a:fld>
            <a:endParaRPr lang="de-DE" altLang="ru-RU"/>
          </a:p>
        </p:txBody>
      </p:sp>
    </p:spTree>
    <p:extLst>
      <p:ext uri="{BB962C8B-B14F-4D97-AF65-F5344CB8AC3E}">
        <p14:creationId xmlns:p14="http://schemas.microsoft.com/office/powerpoint/2010/main" val="19284851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02.08.2016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Факультет профайлинга А. Филатова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B32F4D-1E77-9A42-A206-AA6EF909813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190120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02.08.2016</a:t>
            </a: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Факультет профайлинга А. Филатова</a:t>
            </a: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030F37-9867-B041-83DE-C1F221AEA9E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211435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02.08.2016</a:t>
            </a: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Факультет профайлинга А. Филатова</a:t>
            </a: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227A0C-8557-DD4B-A028-C9A674F9114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546844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02.08.2016</a:t>
            </a: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Факультет профайлинга А. Филатова</a:t>
            </a: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64A928-2C96-5D4F-AF1F-A28A22E1239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230292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02.08.2016</a:t>
            </a: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Факультет профайлинга А. Филатова</a:t>
            </a: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D5E9D8-9E5B-F94E-91EB-64F17CA51A1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56753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02.08.2016</a:t>
            </a: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Факультет профайлинга А. Филатова</a:t>
            </a: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44F9C3-FDCA-8F4E-AF0E-A651DA0BB57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158949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02.08.2016</a:t>
            </a: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Факультет профайлинга А. Филатова</a:t>
            </a: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D9F473-BEF7-B94C-ACA8-CB39A611EB6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565692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14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ru-RU"/>
              <a:t>02.08.2016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r>
              <a:rPr lang="ru-RU" altLang="ru-RU"/>
              <a:t>Факультет профайлинга А. Филатова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fld id="{B59B2E55-4FCE-7745-A6A3-1F904576ECDC}" type="slidenum">
              <a:rPr lang="ru-RU" altLang="ru-RU"/>
              <a:pPr/>
              <a:t>‹#›</a:t>
            </a:fld>
            <a:endParaRPr lang="ru-RU" altLang="ru-RU"/>
          </a:p>
        </p:txBody>
      </p:sp>
      <p:pic>
        <p:nvPicPr>
          <p:cNvPr id="1031" name="Рисунок 11" descr="19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2051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ru-RU"/>
              <a:t>02.08.2016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r>
              <a:rPr lang="ru-RU" altLang="ru-RU"/>
              <a:t>Факультет профайлинга А. Филатова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fld id="{CC00125F-B144-0840-8853-A604FCFAB1A7}" type="slidenum">
              <a:rPr lang="ru-RU" altLang="ru-RU"/>
              <a:pPr/>
              <a:t>‹#›</a:t>
            </a:fld>
            <a:endParaRPr lang="ru-RU" altLang="ru-RU"/>
          </a:p>
        </p:txBody>
      </p:sp>
      <p:pic>
        <p:nvPicPr>
          <p:cNvPr id="2055" name="Рисунок 11" descr="20.jp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png"/><Relationship Id="rId3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9.gif"/><Relationship Id="rId3" Type="http://schemas.openxmlformats.org/officeDocument/2006/relationships/image" Target="http://www.face-and-emotion.com/dataface/facs/manual/Examples/F1_2.gif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5.jpeg"/><Relationship Id="rId3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7.jpeg"/><Relationship Id="rId3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jpeg"/><Relationship Id="rId5" Type="http://schemas.openxmlformats.org/officeDocument/2006/relationships/image" Target="../media/image22.jpe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4" Type="http://schemas.openxmlformats.org/officeDocument/2006/relationships/image" Target="../media/image25.jp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3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7.png"/><Relationship Id="rId3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4" Type="http://schemas.openxmlformats.org/officeDocument/2006/relationships/image" Target="../media/image31.jp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9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3.jpeg"/><Relationship Id="rId3" Type="http://schemas.openxmlformats.org/officeDocument/2006/relationships/image" Target="../media/image34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4" Type="http://schemas.openxmlformats.org/officeDocument/2006/relationships/image" Target="../media/image38.jpg"/><Relationship Id="rId5" Type="http://schemas.openxmlformats.org/officeDocument/2006/relationships/image" Target="../media/image39.jpg"/><Relationship Id="rId6" Type="http://schemas.openxmlformats.org/officeDocument/2006/relationships/image" Target="../media/image40.jpg"/><Relationship Id="rId7" Type="http://schemas.openxmlformats.org/officeDocument/2006/relationships/image" Target="../media/image41.jp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6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4" Type="http://schemas.openxmlformats.org/officeDocument/2006/relationships/image" Target="../media/image45.jp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43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46.jpeg"/><Relationship Id="rId3" Type="http://schemas.openxmlformats.org/officeDocument/2006/relationships/image" Target="../media/image47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4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4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4" Type="http://schemas.openxmlformats.org/officeDocument/2006/relationships/image" Target="../media/image51.jp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49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52.jpeg"/><Relationship Id="rId3" Type="http://schemas.openxmlformats.org/officeDocument/2006/relationships/image" Target="../media/image53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48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5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4" Type="http://schemas.openxmlformats.org/officeDocument/2006/relationships/image" Target="../media/image57.jpeg"/><Relationship Id="rId5" Type="http://schemas.openxmlformats.org/officeDocument/2006/relationships/image" Target="../media/image58.jpeg"/><Relationship Id="rId6" Type="http://schemas.openxmlformats.org/officeDocument/2006/relationships/image" Target="../media/image59.jpeg"/><Relationship Id="rId7" Type="http://schemas.openxmlformats.org/officeDocument/2006/relationships/image" Target="../media/image60.jpe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5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6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64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5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6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67.jpeg"/><Relationship Id="rId3" Type="http://schemas.openxmlformats.org/officeDocument/2006/relationships/image" Target="../media/image68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54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6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4" Type="http://schemas.openxmlformats.org/officeDocument/2006/relationships/image" Target="../media/image72.jpe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70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73.jpeg"/><Relationship Id="rId3" Type="http://schemas.openxmlformats.org/officeDocument/2006/relationships/image" Target="../media/image74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6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4" Type="http://schemas.openxmlformats.org/officeDocument/2006/relationships/image" Target="../media/image76.tiff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tiff"/><Relationship Id="rId4" Type="http://schemas.openxmlformats.org/officeDocument/2006/relationships/image" Target="../media/image77.pn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tiff"/><Relationship Id="rId4" Type="http://schemas.openxmlformats.org/officeDocument/2006/relationships/image" Target="../media/image78.png"/><Relationship Id="rId5" Type="http://schemas.openxmlformats.org/officeDocument/2006/relationships/image" Target="../media/image79.pn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5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80.gi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gif"/><Relationship Id="rId4" Type="http://schemas.openxmlformats.org/officeDocument/2006/relationships/image" Target="../media/image81.pn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gif"/><Relationship Id="rId4" Type="http://schemas.openxmlformats.org/officeDocument/2006/relationships/image" Target="../media/image82.pn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4" Type="http://schemas.openxmlformats.org/officeDocument/2006/relationships/image" Target="../media/image84.jpeg"/><Relationship Id="rId5" Type="http://schemas.openxmlformats.org/officeDocument/2006/relationships/image" Target="../media/image85.jpeg"/><Relationship Id="rId6" Type="http://schemas.openxmlformats.org/officeDocument/2006/relationships/image" Target="../media/image86.jpeg"/><Relationship Id="rId7" Type="http://schemas.openxmlformats.org/officeDocument/2006/relationships/image" Target="../media/image87.jpeg"/><Relationship Id="rId8" Type="http://schemas.openxmlformats.org/officeDocument/2006/relationships/image" Target="../media/image88.jpeg"/><Relationship Id="rId9" Type="http://schemas.openxmlformats.org/officeDocument/2006/relationships/image" Target="../media/image89.jpe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4" Type="http://schemas.openxmlformats.org/officeDocument/2006/relationships/image" Target="../media/image91.jpeg"/><Relationship Id="rId5" Type="http://schemas.openxmlformats.org/officeDocument/2006/relationships/image" Target="../media/image92.jpeg"/><Relationship Id="rId6" Type="http://schemas.openxmlformats.org/officeDocument/2006/relationships/image" Target="../media/image93.jpeg"/><Relationship Id="rId7" Type="http://schemas.openxmlformats.org/officeDocument/2006/relationships/image" Target="../media/image94.jpeg"/><Relationship Id="rId8" Type="http://schemas.openxmlformats.org/officeDocument/2006/relationships/image" Target="../media/image95.jpeg"/><Relationship Id="rId9" Type="http://schemas.openxmlformats.org/officeDocument/2006/relationships/image" Target="../media/image96.jpe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0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4" Type="http://schemas.openxmlformats.org/officeDocument/2006/relationships/image" Target="../media/image98.jpeg"/><Relationship Id="rId5" Type="http://schemas.openxmlformats.org/officeDocument/2006/relationships/image" Target="../media/image99.jpeg"/><Relationship Id="rId6" Type="http://schemas.openxmlformats.org/officeDocument/2006/relationships/image" Target="../media/image100.jpeg"/><Relationship Id="rId7" Type="http://schemas.openxmlformats.org/officeDocument/2006/relationships/image" Target="../media/image101.jpeg"/><Relationship Id="rId8" Type="http://schemas.openxmlformats.org/officeDocument/2006/relationships/image" Target="../media/image102.jpeg"/><Relationship Id="rId9" Type="http://schemas.openxmlformats.org/officeDocument/2006/relationships/image" Target="../media/image103.jpe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4" Type="http://schemas.openxmlformats.org/officeDocument/2006/relationships/image" Target="../media/image105.jpeg"/><Relationship Id="rId5" Type="http://schemas.openxmlformats.org/officeDocument/2006/relationships/image" Target="../media/image106.jpeg"/><Relationship Id="rId6" Type="http://schemas.openxmlformats.org/officeDocument/2006/relationships/image" Target="../media/image107.jpeg"/><Relationship Id="rId7" Type="http://schemas.openxmlformats.org/officeDocument/2006/relationships/image" Target="../media/image108.jpe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4" Type="http://schemas.openxmlformats.org/officeDocument/2006/relationships/image" Target="../media/image110.jpeg"/><Relationship Id="rId5" Type="http://schemas.openxmlformats.org/officeDocument/2006/relationships/image" Target="../media/image111.jpeg"/><Relationship Id="rId6" Type="http://schemas.openxmlformats.org/officeDocument/2006/relationships/image" Target="../media/image112.jpeg"/><Relationship Id="rId7" Type="http://schemas.openxmlformats.org/officeDocument/2006/relationships/image" Target="../media/image113.jpeg"/><Relationship Id="rId8" Type="http://schemas.openxmlformats.org/officeDocument/2006/relationships/image" Target="../media/image114.jpe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jpe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4" Type="http://schemas.openxmlformats.org/officeDocument/2006/relationships/image" Target="../media/image116.jpe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4" Type="http://schemas.openxmlformats.org/officeDocument/2006/relationships/image" Target="../media/image118.jpeg"/><Relationship Id="rId5" Type="http://schemas.openxmlformats.org/officeDocument/2006/relationships/image" Target="../media/image119.jpeg"/><Relationship Id="rId6" Type="http://schemas.openxmlformats.org/officeDocument/2006/relationships/image" Target="../media/image120.jpeg"/><Relationship Id="rId7" Type="http://schemas.openxmlformats.org/officeDocument/2006/relationships/image" Target="../media/image121.jpeg"/><Relationship Id="rId8" Type="http://schemas.openxmlformats.org/officeDocument/2006/relationships/image" Target="../media/image122.jpe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5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4" Type="http://schemas.openxmlformats.org/officeDocument/2006/relationships/image" Target="../media/image124.jpeg"/><Relationship Id="rId5" Type="http://schemas.openxmlformats.org/officeDocument/2006/relationships/image" Target="../media/image125.jpe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4" Type="http://schemas.openxmlformats.org/officeDocument/2006/relationships/image" Target="../media/image127.png"/><Relationship Id="rId5" Type="http://schemas.openxmlformats.org/officeDocument/2006/relationships/image" Target="../media/image128.jpe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8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4" Type="http://schemas.openxmlformats.org/officeDocument/2006/relationships/image" Target="../media/image130.jpeg"/><Relationship Id="rId5" Type="http://schemas.openxmlformats.org/officeDocument/2006/relationships/image" Target="../media/image131.jpe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9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4" Type="http://schemas.openxmlformats.org/officeDocument/2006/relationships/image" Target="../media/image133.jpeg"/><Relationship Id="rId5" Type="http://schemas.openxmlformats.org/officeDocument/2006/relationships/image" Target="../media/image134.jpeg"/><Relationship Id="rId6" Type="http://schemas.openxmlformats.org/officeDocument/2006/relationships/image" Target="../media/image135.jpe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0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4" Type="http://schemas.openxmlformats.org/officeDocument/2006/relationships/image" Target="../media/image137.jpeg"/><Relationship Id="rId5" Type="http://schemas.openxmlformats.org/officeDocument/2006/relationships/image" Target="../media/image138.jpeg"/><Relationship Id="rId6" Type="http://schemas.openxmlformats.org/officeDocument/2006/relationships/image" Target="../media/image139.jpeg"/><Relationship Id="rId7" Type="http://schemas.openxmlformats.org/officeDocument/2006/relationships/image" Target="../media/image140.jpe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4" Type="http://schemas.openxmlformats.org/officeDocument/2006/relationships/image" Target="../media/image142.jpeg"/><Relationship Id="rId5" Type="http://schemas.openxmlformats.org/officeDocument/2006/relationships/image" Target="../media/image143.jpeg"/><Relationship Id="rId6" Type="http://schemas.openxmlformats.org/officeDocument/2006/relationships/image" Target="../media/image144.jpe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4" Type="http://schemas.openxmlformats.org/officeDocument/2006/relationships/image" Target="../media/image146.jpeg"/><Relationship Id="rId5" Type="http://schemas.openxmlformats.org/officeDocument/2006/relationships/image" Target="../media/image147.jpeg"/><Relationship Id="rId6" Type="http://schemas.openxmlformats.org/officeDocument/2006/relationships/image" Target="../media/image148.jpe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4" Type="http://schemas.openxmlformats.org/officeDocument/2006/relationships/image" Target="../media/image150.jpe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146" y="23156"/>
            <a:ext cx="6948264" cy="6834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705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3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5011738" y="6430963"/>
            <a:ext cx="41322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</p:txBody>
      </p:sp>
      <p:sp>
        <p:nvSpPr>
          <p:cNvPr id="233475" name="Прямоугольник 26"/>
          <p:cNvSpPr>
            <a:spLocks noChangeArrowheads="1"/>
          </p:cNvSpPr>
          <p:nvPr/>
        </p:nvSpPr>
        <p:spPr bwMode="auto">
          <a:xfrm>
            <a:off x="3124200" y="4419600"/>
            <a:ext cx="290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  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79388" y="1643063"/>
            <a:ext cx="144462" cy="523875"/>
          </a:xfrm>
          <a:prstGeom prst="rect">
            <a:avLst/>
          </a:prstGeom>
          <a:solidFill>
            <a:srgbClr val="DCEFF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244398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r>
              <a:rPr lang="ru-RU" altLang="ru-RU"/>
              <a:t>  </a:t>
            </a:r>
            <a:endParaRPr lang="ru-RU" altLang="ru-RU" sz="30000"/>
          </a:p>
        </p:txBody>
      </p:sp>
      <p:sp>
        <p:nvSpPr>
          <p:cNvPr id="23347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23850" y="259558"/>
            <a:ext cx="8476159" cy="857250"/>
          </a:xfrm>
        </p:spPr>
        <p:txBody>
          <a:bodyPr/>
          <a:lstStyle/>
          <a:p>
            <a:pPr eaLnBrk="1" hangingPunct="1"/>
            <a:r>
              <a:rPr lang="ru-RU" altLang="ru-RU" sz="3500" b="1" dirty="0" err="1" smtClean="0"/>
              <a:t>Нейро-культуральная</a:t>
            </a:r>
            <a:r>
              <a:rPr lang="ru-RU" altLang="ru-RU" sz="3500" b="1" dirty="0" smtClean="0"/>
              <a:t> модель эмоций</a:t>
            </a:r>
            <a:br>
              <a:rPr lang="ru-RU" altLang="ru-RU" sz="3500" b="1" dirty="0" smtClean="0"/>
            </a:br>
            <a:r>
              <a:rPr lang="ru-RU" altLang="ru-RU" sz="3500" b="1" dirty="0" err="1" smtClean="0"/>
              <a:t>П.Экмана</a:t>
            </a:r>
            <a:endParaRPr lang="ru-RU" altLang="ru-RU" sz="1200" b="1" dirty="0"/>
          </a:p>
        </p:txBody>
      </p:sp>
      <p:sp>
        <p:nvSpPr>
          <p:cNvPr id="233479" name="Прямоугольник 10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457200" y="22177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/>
            </a:r>
            <a:br>
              <a:rPr kumimoji="0" lang="ru-RU" alt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</a:b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9792" y="1268760"/>
            <a:ext cx="3532133" cy="5034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445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51520" y="214313"/>
            <a:ext cx="8292405" cy="1054447"/>
          </a:xfrm>
        </p:spPr>
        <p:txBody>
          <a:bodyPr/>
          <a:lstStyle/>
          <a:p>
            <a:r>
              <a:rPr lang="ru-RU" sz="2800" b="1" dirty="0"/>
              <a:t>Каждая эмоция имеет определенный                                             и специфический ряд выражений. </a:t>
            </a:r>
            <a:endParaRPr lang="ru-RU" sz="1800" dirty="0"/>
          </a:p>
        </p:txBody>
      </p:sp>
      <p:sp>
        <p:nvSpPr>
          <p:cNvPr id="56323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428596" y="1395424"/>
            <a:ext cx="8229600" cy="2403475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Степень интенсивности 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80000"/>
              </a:lnSpc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Степень контролируемости </a:t>
            </a:r>
          </a:p>
          <a:p>
            <a:pPr>
              <a:lnSpc>
                <a:spcPct val="80000"/>
              </a:lnSpc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Темп развития</a:t>
            </a:r>
          </a:p>
          <a:p>
            <a:pPr>
              <a:lnSpc>
                <a:spcPct val="80000"/>
              </a:lnSpc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Темп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угасания </a:t>
            </a:r>
            <a:endParaRPr lang="ru-RU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80000"/>
              </a:lnSpc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Степень искренности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428596" y="3643314"/>
            <a:ext cx="8229600" cy="785818"/>
          </a:xfrm>
          <a:prstGeom prst="rect">
            <a:avLst/>
          </a:prstGeom>
        </p:spPr>
        <p:txBody>
          <a:bodyPr vert="horz" anchor="ctr" anchorCtr="1">
            <a:normAutofit/>
          </a:bodyPr>
          <a:lstStyle/>
          <a:p>
            <a:pPr marL="484632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200" b="0" i="0" u="none" strike="noStrike" kern="1200" cap="none" spc="0" normalizeH="0" baseline="0" noProof="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Интенсивность проявлений</a:t>
            </a:r>
            <a:endParaRPr kumimoji="0" lang="ru-RU" sz="4200" b="0" i="0" u="none" strike="noStrike" kern="1200" cap="none" spc="0" normalizeH="0" baseline="0" noProof="0" dirty="0">
              <a:ln w="6350">
                <a:solidFill>
                  <a:schemeClr val="accent1">
                    <a:shade val="43000"/>
                  </a:schemeClr>
                </a:solidFill>
              </a:ln>
              <a:solidFill>
                <a:schemeClr val="tx2">
                  <a:lumMod val="9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Picture 5" descr="http://www.face-and-emotion.com/dataface/facs/manual/Examples/F1_2.gif"/>
          <p:cNvPicPr>
            <a:picLocks noChangeAspect="1" noChangeArrowheads="1"/>
          </p:cNvPicPr>
          <p:nvPr/>
        </p:nvPicPr>
        <p:blipFill>
          <a:blip r:embed="rId2" r:link="rId3" cstate="print"/>
          <a:srcRect/>
          <a:stretch>
            <a:fillRect/>
          </a:stretch>
        </p:blipFill>
        <p:spPr bwMode="auto">
          <a:xfrm>
            <a:off x="500034" y="4714884"/>
            <a:ext cx="8172450" cy="67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428596" y="5572140"/>
            <a:ext cx="8582025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1300" b="1" dirty="0"/>
              <a:t>Неприметный...Незначительный...Заметный...Отчетливый...Сильный...Чрезмерный...Максимальный</a:t>
            </a:r>
          </a:p>
        </p:txBody>
      </p:sp>
      <p:sp>
        <p:nvSpPr>
          <p:cNvPr id="7" name="Прямоугольник 10"/>
          <p:cNvSpPr>
            <a:spLocks noChangeArrowheads="1"/>
          </p:cNvSpPr>
          <p:nvPr/>
        </p:nvSpPr>
        <p:spPr bwMode="auto">
          <a:xfrm>
            <a:off x="179388" y="6381328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  <p:sp>
        <p:nvSpPr>
          <p:cNvPr id="8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5011738" y="6430963"/>
            <a:ext cx="41322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</p:txBody>
      </p:sp>
    </p:spTree>
    <p:extLst>
      <p:ext uri="{BB962C8B-B14F-4D97-AF65-F5344CB8AC3E}">
        <p14:creationId xmlns:p14="http://schemas.microsoft.com/office/powerpoint/2010/main" val="1555181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3"/>
          <p:cNvSpPr/>
          <p:nvPr/>
        </p:nvSpPr>
        <p:spPr bwMode="auto">
          <a:xfrm>
            <a:off x="874713" y="84138"/>
            <a:ext cx="7704137" cy="1196975"/>
          </a:xfrm>
          <a:custGeom>
            <a:avLst/>
            <a:gdLst>
              <a:gd name="connsiteX0" fmla="*/ 0 w 3165214"/>
              <a:gd name="connsiteY0" fmla="*/ 76450 h 458692"/>
              <a:gd name="connsiteX1" fmla="*/ 76450 w 3165214"/>
              <a:gd name="connsiteY1" fmla="*/ 0 h 458692"/>
              <a:gd name="connsiteX2" fmla="*/ 3088764 w 3165214"/>
              <a:gd name="connsiteY2" fmla="*/ 0 h 458692"/>
              <a:gd name="connsiteX3" fmla="*/ 3165214 w 3165214"/>
              <a:gd name="connsiteY3" fmla="*/ 76450 h 458692"/>
              <a:gd name="connsiteX4" fmla="*/ 3165214 w 3165214"/>
              <a:gd name="connsiteY4" fmla="*/ 382242 h 458692"/>
              <a:gd name="connsiteX5" fmla="*/ 3088764 w 3165214"/>
              <a:gd name="connsiteY5" fmla="*/ 458692 h 458692"/>
              <a:gd name="connsiteX6" fmla="*/ 76450 w 3165214"/>
              <a:gd name="connsiteY6" fmla="*/ 458692 h 458692"/>
              <a:gd name="connsiteX7" fmla="*/ 0 w 3165214"/>
              <a:gd name="connsiteY7" fmla="*/ 382242 h 458692"/>
              <a:gd name="connsiteX8" fmla="*/ 0 w 3165214"/>
              <a:gd name="connsiteY8" fmla="*/ 76450 h 458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65214" h="458692">
                <a:moveTo>
                  <a:pt x="0" y="76450"/>
                </a:moveTo>
                <a:cubicBezTo>
                  <a:pt x="0" y="34228"/>
                  <a:pt x="34228" y="0"/>
                  <a:pt x="76450" y="0"/>
                </a:cubicBezTo>
                <a:lnTo>
                  <a:pt x="3088764" y="0"/>
                </a:lnTo>
                <a:cubicBezTo>
                  <a:pt x="3130986" y="0"/>
                  <a:pt x="3165214" y="34228"/>
                  <a:pt x="3165214" y="76450"/>
                </a:cubicBezTo>
                <a:lnTo>
                  <a:pt x="3165214" y="382242"/>
                </a:lnTo>
                <a:cubicBezTo>
                  <a:pt x="3165214" y="424464"/>
                  <a:pt x="3130986" y="458692"/>
                  <a:pt x="3088764" y="458692"/>
                </a:cubicBezTo>
                <a:lnTo>
                  <a:pt x="76450" y="458692"/>
                </a:lnTo>
                <a:cubicBezTo>
                  <a:pt x="34228" y="458692"/>
                  <a:pt x="0" y="424464"/>
                  <a:pt x="0" y="382242"/>
                </a:cubicBezTo>
                <a:lnTo>
                  <a:pt x="0" y="7645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13831" tIns="113831" rIns="113831" bIns="113831" anchor="ctr"/>
          <a:lstStyle>
            <a:lvl1pPr defTabSz="1066800"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 defTabSz="106680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 defTabSz="106680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 defTabSz="106680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 defTabSz="106680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pPr algn="ctr" eaLnBrk="1" hangingPunct="1"/>
            <a:r>
              <a:rPr lang="ru-RU" altLang="ru-RU" sz="3200">
                <a:latin typeface="Myriad Pro" charset="0"/>
                <a:ea typeface="Verdana" charset="0"/>
                <a:cs typeface="Verdana" charset="0"/>
              </a:rPr>
              <a:t>Как эмоции проявляются на лице</a:t>
            </a:r>
          </a:p>
        </p:txBody>
      </p:sp>
      <p:pic>
        <p:nvPicPr>
          <p:cNvPr id="5" name="Рисунок 3" descr="7ebb84efef4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713" y="1303338"/>
            <a:ext cx="3336925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4" descr="7ebb84efef4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713" y="3017838"/>
            <a:ext cx="3336925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5" descr="7ebb84efef47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888" y="3513138"/>
            <a:ext cx="3336925" cy="188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4"/>
          <p:cNvSpPr/>
          <p:nvPr/>
        </p:nvSpPr>
        <p:spPr>
          <a:xfrm>
            <a:off x="4427538" y="914400"/>
            <a:ext cx="4392612" cy="868363"/>
          </a:xfrm>
          <a:prstGeom prst="rect">
            <a:avLst/>
          </a:prstGeom>
        </p:spPr>
        <p:txBody>
          <a:bodyPr>
            <a:spAutoFit/>
          </a:bodyPr>
          <a:lstStyle/>
          <a:p>
            <a:pPr marL="88900">
              <a:lnSpc>
                <a:spcPct val="80000"/>
              </a:lnSpc>
              <a:defRPr/>
            </a:pPr>
            <a:endParaRPr lang="ru-RU" b="1" dirty="0">
              <a:solidFill>
                <a:srgbClr val="A4011A"/>
              </a:solidFill>
            </a:endParaRPr>
          </a:p>
          <a:p>
            <a:pPr marL="90488">
              <a:defRPr/>
            </a:pPr>
            <a:r>
              <a:rPr lang="ru-RU" b="1" dirty="0">
                <a:latin typeface="+mn-lt"/>
              </a:rPr>
              <a:t>Три области лица,  способные двигаться  независимо друг от друга</a:t>
            </a:r>
          </a:p>
        </p:txBody>
      </p:sp>
      <p:cxnSp>
        <p:nvCxnSpPr>
          <p:cNvPr id="14" name="Straight Connector 34"/>
          <p:cNvCxnSpPr/>
          <p:nvPr/>
        </p:nvCxnSpPr>
        <p:spPr>
          <a:xfrm flipV="1">
            <a:off x="4211638" y="4467225"/>
            <a:ext cx="1514475" cy="6350"/>
          </a:xfrm>
          <a:prstGeom prst="line">
            <a:avLst/>
          </a:prstGeom>
          <a:ln>
            <a:solidFill>
              <a:srgbClr val="A4011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34"/>
          <p:cNvCxnSpPr/>
          <p:nvPr/>
        </p:nvCxnSpPr>
        <p:spPr>
          <a:xfrm flipV="1">
            <a:off x="4211638" y="3251200"/>
            <a:ext cx="1514475" cy="6350"/>
          </a:xfrm>
          <a:prstGeom prst="line">
            <a:avLst/>
          </a:prstGeom>
          <a:ln>
            <a:solidFill>
              <a:srgbClr val="A4011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34"/>
          <p:cNvCxnSpPr/>
          <p:nvPr/>
        </p:nvCxnSpPr>
        <p:spPr>
          <a:xfrm flipV="1">
            <a:off x="4244975" y="2386013"/>
            <a:ext cx="1514475" cy="6350"/>
          </a:xfrm>
          <a:prstGeom prst="line">
            <a:avLst/>
          </a:prstGeom>
          <a:ln>
            <a:solidFill>
              <a:srgbClr val="A4011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5824538" y="2211388"/>
            <a:ext cx="2232025" cy="3143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ru-RU" b="1" dirty="0">
                <a:latin typeface="+mn-lt"/>
              </a:rPr>
              <a:t>Брови и лоб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5824538" y="3100388"/>
            <a:ext cx="2976562" cy="3127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ru-RU" b="1" dirty="0">
                <a:latin typeface="+mn-lt"/>
              </a:rPr>
              <a:t>Глаза, веки и переносица</a:t>
            </a:r>
          </a:p>
        </p:txBody>
      </p:sp>
      <p:sp>
        <p:nvSpPr>
          <p:cNvPr id="49" name="Прямоугольник 48"/>
          <p:cNvSpPr/>
          <p:nvPr/>
        </p:nvSpPr>
        <p:spPr>
          <a:xfrm>
            <a:off x="5824538" y="3987800"/>
            <a:ext cx="3235325" cy="97948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ru-RU" b="1" dirty="0">
                <a:latin typeface="+mn-lt"/>
              </a:rPr>
              <a:t>Нижняя часть лица, включая щеки, рот, большую часть носа и подбородок</a:t>
            </a:r>
          </a:p>
        </p:txBody>
      </p:sp>
      <p:sp>
        <p:nvSpPr>
          <p:cNvPr id="13" name="Прямоугольник 10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  <p:sp>
        <p:nvSpPr>
          <p:cNvPr id="15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5011738" y="6430963"/>
            <a:ext cx="41322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</p:txBody>
      </p:sp>
    </p:spTree>
    <p:extLst>
      <p:ext uri="{BB962C8B-B14F-4D97-AF65-F5344CB8AC3E}">
        <p14:creationId xmlns:p14="http://schemas.microsoft.com/office/powerpoint/2010/main" val="9118684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5" presetID="64" presetClass="path" presetSubtype="0" accel="50000" decel="5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05556E-6 5.55112E-17 L -0.00365 -0.07454 " pathEditMode="relative" rAng="0" ptsTypes="AA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" y="-3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3.33333E-6 L 0.00416 0.06528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" y="3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3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5011738" y="6430963"/>
            <a:ext cx="41322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</p:txBody>
      </p:sp>
      <p:sp>
        <p:nvSpPr>
          <p:cNvPr id="233475" name="Прямоугольник 26"/>
          <p:cNvSpPr>
            <a:spLocks noChangeArrowheads="1"/>
          </p:cNvSpPr>
          <p:nvPr/>
        </p:nvSpPr>
        <p:spPr bwMode="auto">
          <a:xfrm>
            <a:off x="3124200" y="4419600"/>
            <a:ext cx="290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  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79388" y="1643063"/>
            <a:ext cx="144462" cy="523875"/>
          </a:xfrm>
          <a:prstGeom prst="rect">
            <a:avLst/>
          </a:prstGeom>
          <a:solidFill>
            <a:srgbClr val="DCEFF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244398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r>
              <a:rPr lang="ru-RU" altLang="ru-RU"/>
              <a:t>  </a:t>
            </a:r>
            <a:endParaRPr lang="ru-RU" altLang="ru-RU" sz="30000"/>
          </a:p>
        </p:txBody>
      </p:sp>
      <p:sp>
        <p:nvSpPr>
          <p:cNvPr id="23347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827584" y="-53181"/>
            <a:ext cx="7972425" cy="857250"/>
          </a:xfrm>
        </p:spPr>
        <p:txBody>
          <a:bodyPr/>
          <a:lstStyle/>
          <a:p>
            <a:pPr eaLnBrk="1" hangingPunct="1"/>
            <a:r>
              <a:rPr lang="ru-RU" altLang="ru-RU" sz="3500" b="1" dirty="0" smtClean="0"/>
              <a:t>Тестирования</a:t>
            </a:r>
            <a:endParaRPr lang="ru-RU" altLang="ru-RU" sz="1200" b="1" dirty="0"/>
          </a:p>
        </p:txBody>
      </p:sp>
      <p:sp>
        <p:nvSpPr>
          <p:cNvPr id="233479" name="Прямоугольник 10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469" y="113360"/>
            <a:ext cx="8443540" cy="6317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011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3"/>
          <p:cNvSpPr/>
          <p:nvPr/>
        </p:nvSpPr>
        <p:spPr bwMode="auto">
          <a:xfrm>
            <a:off x="573088" y="193675"/>
            <a:ext cx="7704137" cy="900113"/>
          </a:xfrm>
          <a:custGeom>
            <a:avLst/>
            <a:gdLst>
              <a:gd name="connsiteX0" fmla="*/ 0 w 3165214"/>
              <a:gd name="connsiteY0" fmla="*/ 76450 h 458692"/>
              <a:gd name="connsiteX1" fmla="*/ 76450 w 3165214"/>
              <a:gd name="connsiteY1" fmla="*/ 0 h 458692"/>
              <a:gd name="connsiteX2" fmla="*/ 3088764 w 3165214"/>
              <a:gd name="connsiteY2" fmla="*/ 0 h 458692"/>
              <a:gd name="connsiteX3" fmla="*/ 3165214 w 3165214"/>
              <a:gd name="connsiteY3" fmla="*/ 76450 h 458692"/>
              <a:gd name="connsiteX4" fmla="*/ 3165214 w 3165214"/>
              <a:gd name="connsiteY4" fmla="*/ 382242 h 458692"/>
              <a:gd name="connsiteX5" fmla="*/ 3088764 w 3165214"/>
              <a:gd name="connsiteY5" fmla="*/ 458692 h 458692"/>
              <a:gd name="connsiteX6" fmla="*/ 76450 w 3165214"/>
              <a:gd name="connsiteY6" fmla="*/ 458692 h 458692"/>
              <a:gd name="connsiteX7" fmla="*/ 0 w 3165214"/>
              <a:gd name="connsiteY7" fmla="*/ 382242 h 458692"/>
              <a:gd name="connsiteX8" fmla="*/ 0 w 3165214"/>
              <a:gd name="connsiteY8" fmla="*/ 76450 h 458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65214" h="458692">
                <a:moveTo>
                  <a:pt x="0" y="76450"/>
                </a:moveTo>
                <a:cubicBezTo>
                  <a:pt x="0" y="34228"/>
                  <a:pt x="34228" y="0"/>
                  <a:pt x="76450" y="0"/>
                </a:cubicBezTo>
                <a:lnTo>
                  <a:pt x="3088764" y="0"/>
                </a:lnTo>
                <a:cubicBezTo>
                  <a:pt x="3130986" y="0"/>
                  <a:pt x="3165214" y="34228"/>
                  <a:pt x="3165214" y="76450"/>
                </a:cubicBezTo>
                <a:lnTo>
                  <a:pt x="3165214" y="382242"/>
                </a:lnTo>
                <a:cubicBezTo>
                  <a:pt x="3165214" y="424464"/>
                  <a:pt x="3130986" y="458692"/>
                  <a:pt x="3088764" y="458692"/>
                </a:cubicBezTo>
                <a:lnTo>
                  <a:pt x="76450" y="458692"/>
                </a:lnTo>
                <a:cubicBezTo>
                  <a:pt x="34228" y="458692"/>
                  <a:pt x="0" y="424464"/>
                  <a:pt x="0" y="382242"/>
                </a:cubicBezTo>
                <a:lnTo>
                  <a:pt x="0" y="7645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13831" tIns="113831" rIns="113831" bIns="113831" anchor="ctr"/>
          <a:lstStyle>
            <a:lvl1pPr defTabSz="1066800"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 defTabSz="106680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 defTabSz="106680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 defTabSz="106680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 defTabSz="106680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pPr algn="ctr" eaLnBrk="1" hangingPunct="1"/>
            <a:r>
              <a:rPr lang="ru-RU" altLang="ru-RU" sz="3200">
                <a:latin typeface="Myriad Pro" charset="0"/>
                <a:ea typeface="Verdana" charset="0"/>
                <a:cs typeface="Verdana" charset="0"/>
              </a:rPr>
              <a:t>Эмоция радости</a:t>
            </a:r>
          </a:p>
        </p:txBody>
      </p:sp>
      <p:sp useBgFill="1">
        <p:nvSpPr>
          <p:cNvPr id="13" name="Rectangle 30"/>
          <p:cNvSpPr/>
          <p:nvPr/>
        </p:nvSpPr>
        <p:spPr>
          <a:xfrm>
            <a:off x="546100" y="1036638"/>
            <a:ext cx="1619250" cy="1027112"/>
          </a:xfrm>
          <a:prstGeom prst="rect">
            <a:avLst/>
          </a:prstGeom>
          <a:ln w="25400">
            <a:solidFill>
              <a:srgbClr val="A4011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076325" indent="-1076325" algn="ctr">
              <a:lnSpc>
                <a:spcPct val="80000"/>
              </a:lnSpc>
              <a:defRPr/>
            </a:pPr>
            <a:r>
              <a:rPr lang="ru-RU" sz="1400" b="1" i="1" dirty="0">
                <a:solidFill>
                  <a:srgbClr val="A4011A"/>
                </a:solidFill>
              </a:rPr>
              <a:t>Причина:</a:t>
            </a:r>
          </a:p>
          <a:p>
            <a:pPr marL="1076325" indent="-1076325" algn="ctr">
              <a:lnSpc>
                <a:spcPct val="80000"/>
              </a:lnSpc>
              <a:defRPr/>
            </a:pPr>
            <a:r>
              <a:rPr lang="ru-RU" sz="1400" i="1" dirty="0">
                <a:solidFill>
                  <a:srgbClr val="A4011A"/>
                </a:solidFill>
              </a:rPr>
              <a:t> Удовлетворение </a:t>
            </a:r>
          </a:p>
          <a:p>
            <a:pPr marL="14288" indent="-14288" algn="ctr">
              <a:lnSpc>
                <a:spcPct val="80000"/>
              </a:lnSpc>
              <a:defRPr/>
            </a:pPr>
            <a:r>
              <a:rPr lang="ru-RU" sz="1400" i="1" dirty="0">
                <a:solidFill>
                  <a:srgbClr val="A4011A"/>
                </a:solidFill>
              </a:rPr>
              <a:t>Значимого критерия.</a:t>
            </a:r>
            <a:r>
              <a:rPr lang="ru-RU" sz="1400" dirty="0">
                <a:solidFill>
                  <a:srgbClr val="A4011A"/>
                </a:solidFill>
              </a:rPr>
              <a:t> </a:t>
            </a:r>
          </a:p>
        </p:txBody>
      </p:sp>
      <p:sp useBgFill="1">
        <p:nvSpPr>
          <p:cNvPr id="15" name="Rectangle 38"/>
          <p:cNvSpPr/>
          <p:nvPr/>
        </p:nvSpPr>
        <p:spPr>
          <a:xfrm>
            <a:off x="2332038" y="1039813"/>
            <a:ext cx="3751262" cy="1028700"/>
          </a:xfrm>
          <a:prstGeom prst="rect">
            <a:avLst/>
          </a:prstGeom>
          <a:ln w="25400">
            <a:solidFill>
              <a:srgbClr val="A4011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i="1" dirty="0">
                <a:solidFill>
                  <a:srgbClr val="A4011A"/>
                </a:solidFill>
              </a:rPr>
              <a:t>Характеристики:  </a:t>
            </a:r>
            <a:r>
              <a:rPr lang="ru-RU" sz="1400" i="1" dirty="0">
                <a:solidFill>
                  <a:srgbClr val="A4011A"/>
                </a:solidFill>
              </a:rPr>
              <a:t>Ориентация на цели, активность, вовлеченность, открытость, общительность, гибкость, ориентация на настоящее, оптимистичность. </a:t>
            </a:r>
          </a:p>
        </p:txBody>
      </p:sp>
      <p:sp useBgFill="1">
        <p:nvSpPr>
          <p:cNvPr id="16" name="Rectangle 41"/>
          <p:cNvSpPr/>
          <p:nvPr/>
        </p:nvSpPr>
        <p:spPr>
          <a:xfrm>
            <a:off x="6215063" y="1039813"/>
            <a:ext cx="2732087" cy="1028700"/>
          </a:xfrm>
          <a:prstGeom prst="rect">
            <a:avLst/>
          </a:prstGeom>
          <a:ln w="25400">
            <a:solidFill>
              <a:srgbClr val="A4011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i="1" dirty="0">
                <a:solidFill>
                  <a:srgbClr val="A4011A"/>
                </a:solidFill>
              </a:rPr>
              <a:t>Последствия: </a:t>
            </a:r>
            <a:r>
              <a:rPr lang="ru-RU" sz="1400" i="1" dirty="0">
                <a:solidFill>
                  <a:srgbClr val="A4011A"/>
                </a:solidFill>
              </a:rPr>
              <a:t>коммуникабельность, стремление получить внимание и избежать формальностей</a:t>
            </a:r>
            <a:r>
              <a:rPr lang="ru-RU" sz="1400" i="1" dirty="0"/>
              <a:t>.</a:t>
            </a:r>
            <a:r>
              <a:rPr lang="ru-RU" sz="1400" dirty="0"/>
              <a:t> </a:t>
            </a:r>
            <a:endParaRPr lang="ru-RU" sz="1400" dirty="0">
              <a:solidFill>
                <a:srgbClr val="A4011A"/>
              </a:solidFill>
            </a:endParaRPr>
          </a:p>
        </p:txBody>
      </p:sp>
      <p:grpSp>
        <p:nvGrpSpPr>
          <p:cNvPr id="56325" name="Group 14"/>
          <p:cNvGrpSpPr>
            <a:grpSpLocks/>
          </p:cNvGrpSpPr>
          <p:nvPr/>
        </p:nvGrpSpPr>
        <p:grpSpPr bwMode="auto">
          <a:xfrm>
            <a:off x="322263" y="2406650"/>
            <a:ext cx="8694737" cy="3617913"/>
            <a:chOff x="322933" y="1961908"/>
            <a:chExt cx="8694466" cy="3618713"/>
          </a:xfrm>
        </p:grpSpPr>
        <p:sp>
          <p:nvSpPr>
            <p:cNvPr id="56326" name="TextBox 17"/>
            <p:cNvSpPr txBox="1">
              <a:spLocks noChangeArrowheads="1"/>
            </p:cNvSpPr>
            <p:nvPr/>
          </p:nvSpPr>
          <p:spPr bwMode="auto">
            <a:xfrm>
              <a:off x="6413899" y="3136960"/>
              <a:ext cx="672931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charset="0"/>
                </a:defRPr>
              </a:lvl9pPr>
            </a:lstStyle>
            <a:p>
              <a:pPr>
                <a:lnSpc>
                  <a:spcPct val="80000"/>
                </a:lnSpc>
              </a:pPr>
              <a:r>
                <a:rPr lang="ru-RU" altLang="ru-RU" b="1">
                  <a:solidFill>
                    <a:srgbClr val="A4011A"/>
                  </a:solidFill>
                </a:rPr>
                <a:t>Веки</a:t>
              </a:r>
              <a:endParaRPr lang="ru-RU" altLang="ru-RU">
                <a:solidFill>
                  <a:srgbClr val="A4011A"/>
                </a:solidFill>
              </a:endParaRPr>
            </a:p>
          </p:txBody>
        </p:sp>
        <p:grpSp>
          <p:nvGrpSpPr>
            <p:cNvPr id="56327" name="Group 53"/>
            <p:cNvGrpSpPr>
              <a:grpSpLocks/>
            </p:cNvGrpSpPr>
            <p:nvPr/>
          </p:nvGrpSpPr>
          <p:grpSpPr bwMode="auto">
            <a:xfrm>
              <a:off x="2942789" y="1961908"/>
              <a:ext cx="3214792" cy="3618713"/>
              <a:chOff x="217574" y="2091511"/>
              <a:chExt cx="3779651" cy="4254545"/>
            </a:xfrm>
          </p:grpSpPr>
          <p:pic>
            <p:nvPicPr>
              <p:cNvPr id="56350" name="Рисунок 8" descr="happy.png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4201" y="2976333"/>
                <a:ext cx="2959100" cy="33697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3" name="Rectangle 64"/>
              <p:cNvSpPr/>
              <p:nvPr/>
            </p:nvSpPr>
            <p:spPr>
              <a:xfrm>
                <a:off x="216912" y="2091511"/>
                <a:ext cx="3779410" cy="817679"/>
              </a:xfrm>
              <a:prstGeom prst="rect">
                <a:avLst/>
              </a:prstGeom>
              <a:effectLst/>
            </p:spPr>
            <p:txBody>
              <a:bodyPr wrap="none">
                <a:spAutoFit/>
              </a:bodyPr>
              <a:lstStyle/>
              <a:p>
                <a:pPr marL="88900" algn="ctr">
                  <a:lnSpc>
                    <a:spcPct val="80000"/>
                  </a:lnSpc>
                  <a:defRPr/>
                </a:pPr>
                <a:endParaRPr lang="ru-RU" sz="2400" b="1" dirty="0">
                  <a:solidFill>
                    <a:srgbClr val="A4011A"/>
                  </a:solidFill>
                </a:endParaRPr>
              </a:p>
              <a:p>
                <a:pPr marL="90488" algn="ctr">
                  <a:lnSpc>
                    <a:spcPct val="80000"/>
                  </a:lnSpc>
                  <a:defRPr/>
                </a:pPr>
                <a:r>
                  <a:rPr lang="ru-RU" sz="2400" b="1" dirty="0">
                    <a:solidFill>
                      <a:srgbClr val="A4011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Как выглядит радость:</a:t>
                </a:r>
                <a:endParaRPr lang="ru-RU" sz="2400" b="1" dirty="0">
                  <a:solidFill>
                    <a:srgbClr val="A4011A"/>
                  </a:solidFill>
                </a:endParaRPr>
              </a:p>
            </p:txBody>
          </p:sp>
        </p:grpSp>
        <p:sp>
          <p:nvSpPr>
            <p:cNvPr id="20" name="Rectangle 65"/>
            <p:cNvSpPr/>
            <p:nvPr/>
          </p:nvSpPr>
          <p:spPr>
            <a:xfrm>
              <a:off x="6363182" y="3356041"/>
              <a:ext cx="2654217" cy="1168658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2686050" indent="-2597150">
                <a:tabLst>
                  <a:tab pos="1614488" algn="l"/>
                  <a:tab pos="2686050" algn="l"/>
                </a:tabLst>
                <a:defRPr/>
              </a:pPr>
              <a:r>
                <a:rPr lang="ru-RU" sz="1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Нижние веки </a:t>
              </a:r>
            </a:p>
            <a:p>
              <a:pPr marL="2686050" indent="-2597150">
                <a:tabLst>
                  <a:tab pos="1614488" algn="l"/>
                  <a:tab pos="2686050" algn="l"/>
                </a:tabLst>
                <a:defRPr/>
              </a:pPr>
              <a:r>
                <a:rPr lang="ru-RU" sz="1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подняты </a:t>
              </a:r>
            </a:p>
            <a:p>
              <a:pPr marL="2686050" indent="-2597150">
                <a:tabLst>
                  <a:tab pos="1614488" algn="l"/>
                  <a:tab pos="2686050" algn="l"/>
                </a:tabLst>
                <a:defRPr/>
              </a:pPr>
              <a:r>
                <a:rPr lang="ru-RU" sz="1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и расслаблены. </a:t>
              </a:r>
            </a:p>
            <a:p>
              <a:pPr marL="2686050" indent="-2597150">
                <a:tabLst>
                  <a:tab pos="1614488" algn="l"/>
                  <a:tab pos="2686050" algn="l"/>
                </a:tabLst>
                <a:defRPr/>
              </a:pPr>
              <a:r>
                <a:rPr lang="ru-RU" sz="1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Под ними видны </a:t>
              </a:r>
            </a:p>
            <a:p>
              <a:pPr marL="2686050" indent="-2597150">
                <a:tabLst>
                  <a:tab pos="1614488" algn="l"/>
                  <a:tab pos="2686050" algn="l"/>
                </a:tabLst>
                <a:defRPr/>
              </a:pPr>
              <a:r>
                <a:rPr lang="ru-RU" sz="1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мешочки</a:t>
              </a:r>
            </a:p>
          </p:txBody>
        </p:sp>
        <p:sp>
          <p:nvSpPr>
            <p:cNvPr id="56329" name="TextBox 20"/>
            <p:cNvSpPr txBox="1">
              <a:spLocks noChangeArrowheads="1"/>
            </p:cNvSpPr>
            <p:nvPr/>
          </p:nvSpPr>
          <p:spPr bwMode="auto">
            <a:xfrm>
              <a:off x="2014225" y="2698894"/>
              <a:ext cx="732217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charset="0"/>
                </a:defRPr>
              </a:lvl9pPr>
            </a:lstStyle>
            <a:p>
              <a:pPr algn="r">
                <a:lnSpc>
                  <a:spcPct val="80000"/>
                </a:lnSpc>
              </a:pPr>
              <a:r>
                <a:rPr lang="ru-RU" altLang="ru-RU" b="1">
                  <a:solidFill>
                    <a:srgbClr val="A4011A"/>
                  </a:solidFill>
                </a:rPr>
                <a:t>Глаза</a:t>
              </a:r>
              <a:endParaRPr lang="ru-RU" altLang="ru-RU">
                <a:solidFill>
                  <a:srgbClr val="A4011A"/>
                </a:solidFill>
              </a:endParaRPr>
            </a:p>
          </p:txBody>
        </p:sp>
        <p:sp>
          <p:nvSpPr>
            <p:cNvPr id="22" name="Rectangle 67"/>
            <p:cNvSpPr/>
            <p:nvPr/>
          </p:nvSpPr>
          <p:spPr>
            <a:xfrm>
              <a:off x="322933" y="2943200"/>
              <a:ext cx="2427211" cy="954299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2686050" indent="-2597150" algn="r">
                <a:tabLst>
                  <a:tab pos="1614488" algn="l"/>
                  <a:tab pos="2686050" algn="l"/>
                </a:tabLst>
                <a:defRPr/>
              </a:pPr>
              <a:r>
                <a:rPr lang="ru-RU" sz="1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Морщинки в виде </a:t>
              </a:r>
            </a:p>
            <a:p>
              <a:pPr marL="2686050" indent="-2597150" algn="r">
                <a:tabLst>
                  <a:tab pos="1614488" algn="l"/>
                  <a:tab pos="2686050" algn="l"/>
                </a:tabLst>
                <a:defRPr/>
              </a:pPr>
              <a:r>
                <a:rPr lang="ru-RU" sz="1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гусиных лапок идут </a:t>
              </a:r>
            </a:p>
            <a:p>
              <a:pPr marL="2686050" indent="-2597150" algn="r">
                <a:tabLst>
                  <a:tab pos="1614488" algn="l"/>
                  <a:tab pos="2686050" algn="l"/>
                </a:tabLst>
                <a:defRPr/>
              </a:pPr>
              <a:r>
                <a:rPr lang="ru-RU" sz="1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от внешних уголков</a:t>
              </a:r>
            </a:p>
            <a:p>
              <a:pPr marL="2686050" indent="-2597150" algn="r">
                <a:tabLst>
                  <a:tab pos="1614488" algn="l"/>
                  <a:tab pos="2686050" algn="l"/>
                </a:tabLst>
                <a:defRPr/>
              </a:pPr>
              <a:r>
                <a:rPr lang="ru-RU" sz="1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глаз к вискам</a:t>
              </a:r>
            </a:p>
          </p:txBody>
        </p:sp>
        <p:grpSp>
          <p:nvGrpSpPr>
            <p:cNvPr id="56331" name="Group 68"/>
            <p:cNvGrpSpPr>
              <a:grpSpLocks/>
            </p:cNvGrpSpPr>
            <p:nvPr/>
          </p:nvGrpSpPr>
          <p:grpSpPr bwMode="auto">
            <a:xfrm>
              <a:off x="1452671" y="4388982"/>
              <a:ext cx="1296135" cy="721212"/>
              <a:chOff x="774700" y="3540770"/>
              <a:chExt cx="1296135" cy="721212"/>
            </a:xfrm>
          </p:grpSpPr>
          <p:sp>
            <p:nvSpPr>
              <p:cNvPr id="40" name="TextBox 39"/>
              <p:cNvSpPr txBox="1"/>
              <p:nvPr/>
            </p:nvSpPr>
            <p:spPr>
              <a:xfrm>
                <a:off x="1313372" y="3541521"/>
                <a:ext cx="757215" cy="322333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algn="r">
                  <a:lnSpc>
                    <a:spcPct val="80000"/>
                  </a:lnSpc>
                  <a:defRPr/>
                </a:pPr>
                <a:r>
                  <a:rPr lang="ru-RU" b="1" dirty="0">
                    <a:solidFill>
                      <a:srgbClr val="A4011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Щеки</a:t>
                </a:r>
                <a:endParaRPr lang="ru-RU" dirty="0">
                  <a:solidFill>
                    <a:srgbClr val="A4011A"/>
                  </a:solidFill>
                </a:endParaRPr>
              </a:p>
            </p:txBody>
          </p:sp>
          <p:sp>
            <p:nvSpPr>
              <p:cNvPr id="41" name="Rectangle 70"/>
              <p:cNvSpPr/>
              <p:nvPr/>
            </p:nvSpPr>
            <p:spPr>
              <a:xfrm>
                <a:off x="775227" y="3817807"/>
                <a:ext cx="1273136" cy="444598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marL="2686050" indent="-2597150" algn="r">
                  <a:lnSpc>
                    <a:spcPct val="80000"/>
                  </a:lnSpc>
                  <a:tabLst>
                    <a:tab pos="1614488" algn="l"/>
                    <a:tab pos="2686050" algn="l"/>
                  </a:tabLst>
                  <a:defRPr/>
                </a:pPr>
                <a:r>
                  <a:rPr lang="ru-RU" sz="14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Щеки </a:t>
                </a:r>
              </a:p>
              <a:p>
                <a:pPr marL="2686050" indent="-2597150" algn="r">
                  <a:lnSpc>
                    <a:spcPct val="80000"/>
                  </a:lnSpc>
                  <a:tabLst>
                    <a:tab pos="1614488" algn="l"/>
                    <a:tab pos="2686050" algn="l"/>
                  </a:tabLst>
                  <a:defRPr/>
                </a:pPr>
                <a:r>
                  <a:rPr lang="ru-RU" sz="14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приподняты </a:t>
                </a:r>
              </a:p>
            </p:txBody>
          </p:sp>
        </p:grpSp>
        <p:sp>
          <p:nvSpPr>
            <p:cNvPr id="24" name="TextBox 23"/>
            <p:cNvSpPr txBox="1"/>
            <p:nvPr/>
          </p:nvSpPr>
          <p:spPr>
            <a:xfrm>
              <a:off x="6413980" y="4642201"/>
              <a:ext cx="522272" cy="32233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lnSpc>
                  <a:spcPct val="80000"/>
                </a:lnSpc>
                <a:defRPr/>
              </a:pPr>
              <a:r>
                <a:rPr lang="ru-RU" b="1" dirty="0">
                  <a:solidFill>
                    <a:srgbClr val="A4011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Рот</a:t>
              </a:r>
              <a:endParaRPr lang="ru-RU" dirty="0">
                <a:solidFill>
                  <a:srgbClr val="A4011A"/>
                </a:solidFill>
              </a:endParaRPr>
            </a:p>
          </p:txBody>
        </p:sp>
        <p:sp>
          <p:nvSpPr>
            <p:cNvPr id="25" name="Rectangle 72"/>
            <p:cNvSpPr/>
            <p:nvPr/>
          </p:nvSpPr>
          <p:spPr>
            <a:xfrm>
              <a:off x="6445729" y="4907372"/>
              <a:ext cx="1785882" cy="617674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2686050" indent="-2686050">
                <a:lnSpc>
                  <a:spcPct val="80000"/>
                </a:lnSpc>
                <a:tabLst>
                  <a:tab pos="1614488" algn="l"/>
                  <a:tab pos="2686050" algn="l"/>
                </a:tabLst>
                <a:defRPr/>
              </a:pPr>
              <a:r>
                <a:rPr lang="ru-RU" sz="1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Уголки рта </a:t>
              </a:r>
            </a:p>
            <a:p>
              <a:pPr marL="2686050" indent="-2686050">
                <a:lnSpc>
                  <a:spcPct val="80000"/>
                </a:lnSpc>
                <a:tabLst>
                  <a:tab pos="1614488" algn="l"/>
                  <a:tab pos="2686050" algn="l"/>
                </a:tabLst>
                <a:defRPr/>
              </a:pPr>
              <a:r>
                <a:rPr lang="ru-RU" sz="1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оттянуты </a:t>
              </a:r>
            </a:p>
            <a:p>
              <a:pPr marL="2686050" indent="-2686050">
                <a:lnSpc>
                  <a:spcPct val="80000"/>
                </a:lnSpc>
                <a:tabLst>
                  <a:tab pos="1614488" algn="l"/>
                  <a:tab pos="2686050" algn="l"/>
                </a:tabLst>
                <a:defRPr/>
              </a:pPr>
              <a:r>
                <a:rPr lang="ru-RU" sz="1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назад и вверх</a:t>
              </a:r>
            </a:p>
          </p:txBody>
        </p:sp>
        <p:grpSp>
          <p:nvGrpSpPr>
            <p:cNvPr id="56334" name="Group 73"/>
            <p:cNvGrpSpPr>
              <a:grpSpLocks/>
            </p:cNvGrpSpPr>
            <p:nvPr/>
          </p:nvGrpSpPr>
          <p:grpSpPr bwMode="auto">
            <a:xfrm>
              <a:off x="2852474" y="2806700"/>
              <a:ext cx="1052557" cy="2209800"/>
              <a:chOff x="2852474" y="2806700"/>
              <a:chExt cx="1052557" cy="2209800"/>
            </a:xfrm>
          </p:grpSpPr>
          <p:cxnSp>
            <p:nvCxnSpPr>
              <p:cNvPr id="36" name="Straight Connector 74"/>
              <p:cNvCxnSpPr/>
              <p:nvPr/>
            </p:nvCxnSpPr>
            <p:spPr>
              <a:xfrm>
                <a:off x="2851741" y="4429429"/>
                <a:ext cx="0" cy="587505"/>
              </a:xfrm>
              <a:prstGeom prst="line">
                <a:avLst/>
              </a:prstGeom>
              <a:ln>
                <a:solidFill>
                  <a:srgbClr val="A4011A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75"/>
              <p:cNvCxnSpPr/>
              <p:nvPr/>
            </p:nvCxnSpPr>
            <p:spPr>
              <a:xfrm>
                <a:off x="2851741" y="4438956"/>
                <a:ext cx="1054067" cy="0"/>
              </a:xfrm>
              <a:prstGeom prst="line">
                <a:avLst/>
              </a:prstGeom>
              <a:ln>
                <a:solidFill>
                  <a:srgbClr val="A4011A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76"/>
              <p:cNvCxnSpPr/>
              <p:nvPr/>
            </p:nvCxnSpPr>
            <p:spPr>
              <a:xfrm>
                <a:off x="2851741" y="2806645"/>
                <a:ext cx="1588" cy="1159132"/>
              </a:xfrm>
              <a:prstGeom prst="line">
                <a:avLst/>
              </a:prstGeom>
              <a:ln>
                <a:solidFill>
                  <a:srgbClr val="A4011A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77"/>
              <p:cNvCxnSpPr/>
              <p:nvPr/>
            </p:nvCxnSpPr>
            <p:spPr>
              <a:xfrm>
                <a:off x="2853329" y="3959425"/>
                <a:ext cx="912783" cy="9527"/>
              </a:xfrm>
              <a:prstGeom prst="line">
                <a:avLst/>
              </a:prstGeom>
              <a:ln>
                <a:solidFill>
                  <a:srgbClr val="A4011A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7" name="Straight Connector 79"/>
            <p:cNvCxnSpPr/>
            <p:nvPr/>
          </p:nvCxnSpPr>
          <p:spPr>
            <a:xfrm flipH="1">
              <a:off x="6337783" y="4708890"/>
              <a:ext cx="12700" cy="816155"/>
            </a:xfrm>
            <a:prstGeom prst="line">
              <a:avLst/>
            </a:prstGeom>
            <a:ln>
              <a:solidFill>
                <a:srgbClr val="A4011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80"/>
            <p:cNvCxnSpPr/>
            <p:nvPr/>
          </p:nvCxnSpPr>
          <p:spPr>
            <a:xfrm flipH="1">
              <a:off x="5193231" y="4718417"/>
              <a:ext cx="1157251" cy="0"/>
            </a:xfrm>
            <a:prstGeom prst="line">
              <a:avLst/>
            </a:prstGeom>
            <a:ln>
              <a:solidFill>
                <a:srgbClr val="A4011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81"/>
            <p:cNvCxnSpPr/>
            <p:nvPr/>
          </p:nvCxnSpPr>
          <p:spPr>
            <a:xfrm>
              <a:off x="6336196" y="3298879"/>
              <a:ext cx="0" cy="743114"/>
            </a:xfrm>
            <a:prstGeom prst="line">
              <a:avLst/>
            </a:prstGeom>
            <a:ln>
              <a:solidFill>
                <a:srgbClr val="A4011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82"/>
            <p:cNvCxnSpPr/>
            <p:nvPr/>
          </p:nvCxnSpPr>
          <p:spPr>
            <a:xfrm flipH="1">
              <a:off x="5193231" y="4035641"/>
              <a:ext cx="1142964" cy="0"/>
            </a:xfrm>
            <a:prstGeom prst="line">
              <a:avLst/>
            </a:prstGeom>
            <a:ln>
              <a:solidFill>
                <a:srgbClr val="A4011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6339" name="Group 7"/>
            <p:cNvGrpSpPr>
              <a:grpSpLocks/>
            </p:cNvGrpSpPr>
            <p:nvPr/>
          </p:nvGrpSpPr>
          <p:grpSpPr bwMode="auto">
            <a:xfrm>
              <a:off x="6397957" y="2536043"/>
              <a:ext cx="1617637" cy="559832"/>
              <a:chOff x="6410657" y="2485243"/>
              <a:chExt cx="1617637" cy="559832"/>
            </a:xfrm>
          </p:grpSpPr>
          <p:sp>
            <p:nvSpPr>
              <p:cNvPr id="56342" name="TextBox 33"/>
              <p:cNvSpPr txBox="1">
                <a:spLocks noChangeArrowheads="1"/>
              </p:cNvSpPr>
              <p:nvPr/>
            </p:nvSpPr>
            <p:spPr bwMode="auto">
              <a:xfrm>
                <a:off x="6410657" y="2485243"/>
                <a:ext cx="142854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r>
                  <a:rPr lang="ru-RU" altLang="ru-RU" b="1">
                    <a:solidFill>
                      <a:srgbClr val="A4011A"/>
                    </a:solidFill>
                  </a:rPr>
                  <a:t>Брови и Лоб</a:t>
                </a:r>
              </a:p>
            </p:txBody>
          </p:sp>
          <p:sp>
            <p:nvSpPr>
              <p:cNvPr id="56343" name="Rectangle 102"/>
              <p:cNvSpPr>
                <a:spLocks noChangeArrowheads="1"/>
              </p:cNvSpPr>
              <p:nvPr/>
            </p:nvSpPr>
            <p:spPr bwMode="auto">
              <a:xfrm>
                <a:off x="6459329" y="2737298"/>
                <a:ext cx="1568965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r>
                  <a:rPr lang="ru-RU" altLang="ru-RU" sz="1400"/>
                  <a:t>– расслаблены.</a:t>
                </a:r>
              </a:p>
            </p:txBody>
          </p:sp>
        </p:grpSp>
        <p:cxnSp>
          <p:nvCxnSpPr>
            <p:cNvPr id="32" name="Straight Connector 105"/>
            <p:cNvCxnSpPr/>
            <p:nvPr/>
          </p:nvCxnSpPr>
          <p:spPr>
            <a:xfrm>
              <a:off x="6331433" y="2676441"/>
              <a:ext cx="0" cy="266759"/>
            </a:xfrm>
            <a:prstGeom prst="line">
              <a:avLst/>
            </a:prstGeom>
            <a:ln>
              <a:solidFill>
                <a:srgbClr val="A4011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106"/>
            <p:cNvCxnSpPr/>
            <p:nvPr/>
          </p:nvCxnSpPr>
          <p:spPr>
            <a:xfrm flipH="1">
              <a:off x="5139258" y="2943200"/>
              <a:ext cx="1198525" cy="700243"/>
            </a:xfrm>
            <a:prstGeom prst="line">
              <a:avLst/>
            </a:prstGeom>
            <a:ln>
              <a:solidFill>
                <a:srgbClr val="A4011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Прямоугольник 10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  <p:sp>
        <p:nvSpPr>
          <p:cNvPr id="35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5011738" y="6430963"/>
            <a:ext cx="41322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</p:txBody>
      </p:sp>
    </p:spTree>
    <p:extLst>
      <p:ext uri="{BB962C8B-B14F-4D97-AF65-F5344CB8AC3E}">
        <p14:creationId xmlns:p14="http://schemas.microsoft.com/office/powerpoint/2010/main" val="10108349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3"/>
          <p:cNvSpPr/>
          <p:nvPr/>
        </p:nvSpPr>
        <p:spPr bwMode="auto">
          <a:xfrm>
            <a:off x="793750" y="241300"/>
            <a:ext cx="7704138" cy="976313"/>
          </a:xfrm>
          <a:custGeom>
            <a:avLst/>
            <a:gdLst>
              <a:gd name="connsiteX0" fmla="*/ 0 w 3165214"/>
              <a:gd name="connsiteY0" fmla="*/ 76450 h 458692"/>
              <a:gd name="connsiteX1" fmla="*/ 76450 w 3165214"/>
              <a:gd name="connsiteY1" fmla="*/ 0 h 458692"/>
              <a:gd name="connsiteX2" fmla="*/ 3088764 w 3165214"/>
              <a:gd name="connsiteY2" fmla="*/ 0 h 458692"/>
              <a:gd name="connsiteX3" fmla="*/ 3165214 w 3165214"/>
              <a:gd name="connsiteY3" fmla="*/ 76450 h 458692"/>
              <a:gd name="connsiteX4" fmla="*/ 3165214 w 3165214"/>
              <a:gd name="connsiteY4" fmla="*/ 382242 h 458692"/>
              <a:gd name="connsiteX5" fmla="*/ 3088764 w 3165214"/>
              <a:gd name="connsiteY5" fmla="*/ 458692 h 458692"/>
              <a:gd name="connsiteX6" fmla="*/ 76450 w 3165214"/>
              <a:gd name="connsiteY6" fmla="*/ 458692 h 458692"/>
              <a:gd name="connsiteX7" fmla="*/ 0 w 3165214"/>
              <a:gd name="connsiteY7" fmla="*/ 382242 h 458692"/>
              <a:gd name="connsiteX8" fmla="*/ 0 w 3165214"/>
              <a:gd name="connsiteY8" fmla="*/ 76450 h 458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65214" h="458692">
                <a:moveTo>
                  <a:pt x="0" y="76450"/>
                </a:moveTo>
                <a:cubicBezTo>
                  <a:pt x="0" y="34228"/>
                  <a:pt x="34228" y="0"/>
                  <a:pt x="76450" y="0"/>
                </a:cubicBezTo>
                <a:lnTo>
                  <a:pt x="3088764" y="0"/>
                </a:lnTo>
                <a:cubicBezTo>
                  <a:pt x="3130986" y="0"/>
                  <a:pt x="3165214" y="34228"/>
                  <a:pt x="3165214" y="76450"/>
                </a:cubicBezTo>
                <a:lnTo>
                  <a:pt x="3165214" y="382242"/>
                </a:lnTo>
                <a:cubicBezTo>
                  <a:pt x="3165214" y="424464"/>
                  <a:pt x="3130986" y="458692"/>
                  <a:pt x="3088764" y="458692"/>
                </a:cubicBezTo>
                <a:lnTo>
                  <a:pt x="76450" y="458692"/>
                </a:lnTo>
                <a:cubicBezTo>
                  <a:pt x="34228" y="458692"/>
                  <a:pt x="0" y="424464"/>
                  <a:pt x="0" y="382242"/>
                </a:cubicBezTo>
                <a:lnTo>
                  <a:pt x="0" y="7645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13831" tIns="113831" rIns="113831" bIns="113831" anchor="ctr"/>
          <a:lstStyle>
            <a:lvl1pPr defTabSz="1066800"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 defTabSz="106680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 defTabSz="106680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 defTabSz="106680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 defTabSz="106680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pPr algn="ctr" eaLnBrk="1" hangingPunct="1"/>
            <a:r>
              <a:rPr lang="ru-RU" altLang="ru-RU" sz="3200">
                <a:latin typeface="Myriad Pro" charset="0"/>
                <a:ea typeface="Verdana" charset="0"/>
                <a:cs typeface="Verdana" charset="0"/>
              </a:rPr>
              <a:t>Эмоция радости</a:t>
            </a:r>
          </a:p>
        </p:txBody>
      </p:sp>
      <p:pic>
        <p:nvPicPr>
          <p:cNvPr id="57346" name="Рисунок 15" descr="3333290_f6578ba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61" b="27769"/>
          <a:stretch>
            <a:fillRect/>
          </a:stretch>
        </p:blipFill>
        <p:spPr bwMode="auto">
          <a:xfrm>
            <a:off x="4646613" y="2271713"/>
            <a:ext cx="3478212" cy="309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Содержимое 2"/>
          <p:cNvSpPr txBox="1">
            <a:spLocks/>
          </p:cNvSpPr>
          <p:nvPr/>
        </p:nvSpPr>
        <p:spPr>
          <a:xfrm>
            <a:off x="1042988" y="1485900"/>
            <a:ext cx="2992437" cy="430213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ru-RU" sz="2000" b="1" dirty="0">
                <a:solidFill>
                  <a:srgbClr val="A4011A"/>
                </a:solidFill>
              </a:rPr>
              <a:t>Естественная эмоция</a:t>
            </a:r>
          </a:p>
        </p:txBody>
      </p:sp>
      <p:sp>
        <p:nvSpPr>
          <p:cNvPr id="7" name="Содержимое 2"/>
          <p:cNvSpPr txBox="1">
            <a:spLocks/>
          </p:cNvSpPr>
          <p:nvPr/>
        </p:nvSpPr>
        <p:spPr>
          <a:xfrm>
            <a:off x="4889500" y="1573213"/>
            <a:ext cx="2992438" cy="430212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ru-RU" sz="2000" b="1" dirty="0">
                <a:solidFill>
                  <a:srgbClr val="A4011A"/>
                </a:solidFill>
              </a:rPr>
              <a:t>Выученная эмоция</a:t>
            </a:r>
          </a:p>
        </p:txBody>
      </p:sp>
      <p:pic>
        <p:nvPicPr>
          <p:cNvPr id="8" name="Рисунок 17" descr="happy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2281238"/>
            <a:ext cx="3381375" cy="308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10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  <p:sp>
        <p:nvSpPr>
          <p:cNvPr id="10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5011738" y="6430963"/>
            <a:ext cx="41322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</p:txBody>
      </p:sp>
    </p:spTree>
    <p:extLst>
      <p:ext uri="{BB962C8B-B14F-4D97-AF65-F5344CB8AC3E}">
        <p14:creationId xmlns:p14="http://schemas.microsoft.com/office/powerpoint/2010/main" val="3594362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3"/>
          <p:cNvSpPr/>
          <p:nvPr/>
        </p:nvSpPr>
        <p:spPr bwMode="auto">
          <a:xfrm>
            <a:off x="900113" y="260350"/>
            <a:ext cx="7704137" cy="896938"/>
          </a:xfrm>
          <a:custGeom>
            <a:avLst/>
            <a:gdLst>
              <a:gd name="connsiteX0" fmla="*/ 0 w 3165214"/>
              <a:gd name="connsiteY0" fmla="*/ 76450 h 458692"/>
              <a:gd name="connsiteX1" fmla="*/ 76450 w 3165214"/>
              <a:gd name="connsiteY1" fmla="*/ 0 h 458692"/>
              <a:gd name="connsiteX2" fmla="*/ 3088764 w 3165214"/>
              <a:gd name="connsiteY2" fmla="*/ 0 h 458692"/>
              <a:gd name="connsiteX3" fmla="*/ 3165214 w 3165214"/>
              <a:gd name="connsiteY3" fmla="*/ 76450 h 458692"/>
              <a:gd name="connsiteX4" fmla="*/ 3165214 w 3165214"/>
              <a:gd name="connsiteY4" fmla="*/ 382242 h 458692"/>
              <a:gd name="connsiteX5" fmla="*/ 3088764 w 3165214"/>
              <a:gd name="connsiteY5" fmla="*/ 458692 h 458692"/>
              <a:gd name="connsiteX6" fmla="*/ 76450 w 3165214"/>
              <a:gd name="connsiteY6" fmla="*/ 458692 h 458692"/>
              <a:gd name="connsiteX7" fmla="*/ 0 w 3165214"/>
              <a:gd name="connsiteY7" fmla="*/ 382242 h 458692"/>
              <a:gd name="connsiteX8" fmla="*/ 0 w 3165214"/>
              <a:gd name="connsiteY8" fmla="*/ 76450 h 458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65214" h="458692">
                <a:moveTo>
                  <a:pt x="0" y="76450"/>
                </a:moveTo>
                <a:cubicBezTo>
                  <a:pt x="0" y="34228"/>
                  <a:pt x="34228" y="0"/>
                  <a:pt x="76450" y="0"/>
                </a:cubicBezTo>
                <a:lnTo>
                  <a:pt x="3088764" y="0"/>
                </a:lnTo>
                <a:cubicBezTo>
                  <a:pt x="3130986" y="0"/>
                  <a:pt x="3165214" y="34228"/>
                  <a:pt x="3165214" y="76450"/>
                </a:cubicBezTo>
                <a:lnTo>
                  <a:pt x="3165214" y="382242"/>
                </a:lnTo>
                <a:cubicBezTo>
                  <a:pt x="3165214" y="424464"/>
                  <a:pt x="3130986" y="458692"/>
                  <a:pt x="3088764" y="458692"/>
                </a:cubicBezTo>
                <a:lnTo>
                  <a:pt x="76450" y="458692"/>
                </a:lnTo>
                <a:cubicBezTo>
                  <a:pt x="34228" y="458692"/>
                  <a:pt x="0" y="424464"/>
                  <a:pt x="0" y="382242"/>
                </a:cubicBezTo>
                <a:lnTo>
                  <a:pt x="0" y="7645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13831" tIns="113831" rIns="113831" bIns="113831" anchor="ctr"/>
          <a:lstStyle>
            <a:lvl1pPr defTabSz="1066800"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 defTabSz="106680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 defTabSz="106680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 defTabSz="106680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 defTabSz="106680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pPr algn="ctr" eaLnBrk="1" hangingPunct="1"/>
            <a:r>
              <a:rPr lang="ru-RU" altLang="ru-RU" sz="3200">
                <a:latin typeface="Myriad Pro" charset="0"/>
                <a:ea typeface="Verdana" charset="0"/>
                <a:cs typeface="Verdana" charset="0"/>
              </a:rPr>
              <a:t>Эмоция радости</a:t>
            </a:r>
          </a:p>
        </p:txBody>
      </p:sp>
      <p:sp>
        <p:nvSpPr>
          <p:cNvPr id="5" name="Содержимое 2"/>
          <p:cNvSpPr txBox="1">
            <a:spLocks/>
          </p:cNvSpPr>
          <p:nvPr/>
        </p:nvSpPr>
        <p:spPr>
          <a:xfrm>
            <a:off x="1042988" y="1441450"/>
            <a:ext cx="2992437" cy="430213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ru-RU" sz="2000" b="1" dirty="0">
                <a:solidFill>
                  <a:srgbClr val="A4011A"/>
                </a:solidFill>
              </a:rPr>
              <a:t>Естественная эмоция</a:t>
            </a:r>
          </a:p>
        </p:txBody>
      </p:sp>
      <p:pic>
        <p:nvPicPr>
          <p:cNvPr id="6" name="Picture 2" descr="D:\Projects\Lie2Me\x_6d76b07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68" t="11769" r="18188" b="7030"/>
          <a:stretch>
            <a:fillRect/>
          </a:stretch>
        </p:blipFill>
        <p:spPr bwMode="auto">
          <a:xfrm>
            <a:off x="874713" y="2205038"/>
            <a:ext cx="3362325" cy="306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Содержимое 2"/>
          <p:cNvSpPr txBox="1">
            <a:spLocks/>
          </p:cNvSpPr>
          <p:nvPr/>
        </p:nvSpPr>
        <p:spPr>
          <a:xfrm>
            <a:off x="4926013" y="1593850"/>
            <a:ext cx="2992437" cy="431800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ru-RU" sz="2000" b="1" dirty="0">
                <a:solidFill>
                  <a:srgbClr val="A4011A"/>
                </a:solidFill>
              </a:rPr>
              <a:t>Выученная эмоция</a:t>
            </a:r>
          </a:p>
        </p:txBody>
      </p:sp>
      <p:pic>
        <p:nvPicPr>
          <p:cNvPr id="58373" name="Рисунок 19" descr="IS945-01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66" b="21315"/>
          <a:stretch>
            <a:fillRect/>
          </a:stretch>
        </p:blipFill>
        <p:spPr bwMode="auto">
          <a:xfrm>
            <a:off x="4751388" y="2181225"/>
            <a:ext cx="3389312" cy="308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10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  <p:sp>
        <p:nvSpPr>
          <p:cNvPr id="9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5011738" y="6430963"/>
            <a:ext cx="41322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</p:txBody>
      </p:sp>
    </p:spTree>
    <p:extLst>
      <p:ext uri="{BB962C8B-B14F-4D97-AF65-F5344CB8AC3E}">
        <p14:creationId xmlns:p14="http://schemas.microsoft.com/office/powerpoint/2010/main" val="17357154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00" name="Picture 8" descr="57aHAP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42875"/>
            <a:ext cx="2232025" cy="2232025"/>
          </a:xfrm>
        </p:spPr>
      </p:pic>
      <p:pic>
        <p:nvPicPr>
          <p:cNvPr id="33801" name="Picture 9" descr="57bHAP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232025" y="142875"/>
            <a:ext cx="3330575" cy="3330575"/>
          </a:xfrm>
        </p:spPr>
      </p:pic>
      <p:sp>
        <p:nvSpPr>
          <p:cNvPr id="33799" name="Rectangle 7"/>
          <p:cNvSpPr>
            <a:spLocks noGrp="1" noChangeArrowheads="1"/>
          </p:cNvSpPr>
          <p:nvPr>
            <p:ph sz="half" idx="4294967295"/>
          </p:nvPr>
        </p:nvSpPr>
        <p:spPr>
          <a:xfrm>
            <a:off x="6448425" y="762000"/>
            <a:ext cx="2695575" cy="1443038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 6+ AU 12</a:t>
            </a:r>
            <a:endParaRPr lang="ru-RU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None/>
            </a:pP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None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6b+12b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None/>
            </a:pPr>
            <a:endParaRPr lang="ru-RU" sz="2800" dirty="0"/>
          </a:p>
        </p:txBody>
      </p:sp>
      <p:pic>
        <p:nvPicPr>
          <p:cNvPr id="9" name="Picture 8" descr="51aHA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81449" y="4077072"/>
            <a:ext cx="2232000" cy="2232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9" descr="51bHA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93243" y="2978490"/>
            <a:ext cx="3330583" cy="3330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Прямоугольник 10"/>
          <p:cNvSpPr/>
          <p:nvPr/>
        </p:nvSpPr>
        <p:spPr>
          <a:xfrm>
            <a:off x="0" y="4509120"/>
            <a:ext cx="371477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 6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AU 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AU 2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</a:p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с+1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2d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26b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10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  <p:sp>
        <p:nvSpPr>
          <p:cNvPr id="12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5011738" y="6430963"/>
            <a:ext cx="41322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</p:txBody>
      </p:sp>
    </p:spTree>
    <p:extLst>
      <p:ext uri="{BB962C8B-B14F-4D97-AF65-F5344CB8AC3E}">
        <p14:creationId xmlns:p14="http://schemas.microsoft.com/office/powerpoint/2010/main" val="2120129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0" y="0"/>
            <a:ext cx="8061325" cy="1125538"/>
          </a:xfrm>
        </p:spPr>
        <p:txBody>
          <a:bodyPr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РАДОСТЬ (Счастье)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1081088" y="1125538"/>
            <a:ext cx="8062912" cy="1216025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AU6, AU 12,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 13,AU14</a:t>
            </a:r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 2, AU 5,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 (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26)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41867"/>
            <a:ext cx="2771775" cy="35718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2708920"/>
            <a:ext cx="2781300" cy="35718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109" y="2642115"/>
            <a:ext cx="2752725" cy="3571875"/>
          </a:xfrm>
          <a:prstGeom prst="rect">
            <a:avLst/>
          </a:prstGeom>
        </p:spPr>
      </p:pic>
      <p:sp>
        <p:nvSpPr>
          <p:cNvPr id="8" name="Прямоугольник 10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  <p:sp>
        <p:nvSpPr>
          <p:cNvPr id="9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5011738" y="6430963"/>
            <a:ext cx="41322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</p:txBody>
      </p:sp>
    </p:spTree>
    <p:extLst>
      <p:ext uri="{BB962C8B-B14F-4D97-AF65-F5344CB8AC3E}">
        <p14:creationId xmlns:p14="http://schemas.microsoft.com/office/powerpoint/2010/main" val="1961684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3"/>
          <p:cNvSpPr/>
          <p:nvPr/>
        </p:nvSpPr>
        <p:spPr bwMode="auto">
          <a:xfrm>
            <a:off x="871538" y="-23813"/>
            <a:ext cx="7704137" cy="1196976"/>
          </a:xfrm>
          <a:custGeom>
            <a:avLst/>
            <a:gdLst>
              <a:gd name="connsiteX0" fmla="*/ 0 w 3165214"/>
              <a:gd name="connsiteY0" fmla="*/ 76450 h 458692"/>
              <a:gd name="connsiteX1" fmla="*/ 76450 w 3165214"/>
              <a:gd name="connsiteY1" fmla="*/ 0 h 458692"/>
              <a:gd name="connsiteX2" fmla="*/ 3088764 w 3165214"/>
              <a:gd name="connsiteY2" fmla="*/ 0 h 458692"/>
              <a:gd name="connsiteX3" fmla="*/ 3165214 w 3165214"/>
              <a:gd name="connsiteY3" fmla="*/ 76450 h 458692"/>
              <a:gd name="connsiteX4" fmla="*/ 3165214 w 3165214"/>
              <a:gd name="connsiteY4" fmla="*/ 382242 h 458692"/>
              <a:gd name="connsiteX5" fmla="*/ 3088764 w 3165214"/>
              <a:gd name="connsiteY5" fmla="*/ 458692 h 458692"/>
              <a:gd name="connsiteX6" fmla="*/ 76450 w 3165214"/>
              <a:gd name="connsiteY6" fmla="*/ 458692 h 458692"/>
              <a:gd name="connsiteX7" fmla="*/ 0 w 3165214"/>
              <a:gd name="connsiteY7" fmla="*/ 382242 h 458692"/>
              <a:gd name="connsiteX8" fmla="*/ 0 w 3165214"/>
              <a:gd name="connsiteY8" fmla="*/ 76450 h 458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65214" h="458692">
                <a:moveTo>
                  <a:pt x="0" y="76450"/>
                </a:moveTo>
                <a:cubicBezTo>
                  <a:pt x="0" y="34228"/>
                  <a:pt x="34228" y="0"/>
                  <a:pt x="76450" y="0"/>
                </a:cubicBezTo>
                <a:lnTo>
                  <a:pt x="3088764" y="0"/>
                </a:lnTo>
                <a:cubicBezTo>
                  <a:pt x="3130986" y="0"/>
                  <a:pt x="3165214" y="34228"/>
                  <a:pt x="3165214" y="76450"/>
                </a:cubicBezTo>
                <a:lnTo>
                  <a:pt x="3165214" y="382242"/>
                </a:lnTo>
                <a:cubicBezTo>
                  <a:pt x="3165214" y="424464"/>
                  <a:pt x="3130986" y="458692"/>
                  <a:pt x="3088764" y="458692"/>
                </a:cubicBezTo>
                <a:lnTo>
                  <a:pt x="76450" y="458692"/>
                </a:lnTo>
                <a:cubicBezTo>
                  <a:pt x="34228" y="458692"/>
                  <a:pt x="0" y="424464"/>
                  <a:pt x="0" y="382242"/>
                </a:cubicBezTo>
                <a:lnTo>
                  <a:pt x="0" y="7645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13831" tIns="113831" rIns="113831" bIns="113831" anchor="ctr"/>
          <a:lstStyle>
            <a:lvl1pPr defTabSz="1066800"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 defTabSz="106680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 defTabSz="106680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 defTabSz="106680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 defTabSz="106680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pPr algn="ctr" eaLnBrk="1" hangingPunct="1"/>
            <a:r>
              <a:rPr lang="ru-RU" altLang="ru-RU" sz="2400" b="1">
                <a:latin typeface="Myriad Pro" charset="0"/>
                <a:ea typeface="Verdana" charset="0"/>
                <a:cs typeface="Verdana" charset="0"/>
              </a:rPr>
              <a:t>Эмоция радость. Дополнительные характеристики</a:t>
            </a:r>
          </a:p>
        </p:txBody>
      </p:sp>
      <p:sp useBgFill="1">
        <p:nvSpPr>
          <p:cNvPr id="82" name="Rectangle 2"/>
          <p:cNvSpPr/>
          <p:nvPr/>
        </p:nvSpPr>
        <p:spPr>
          <a:xfrm>
            <a:off x="660400" y="1079500"/>
            <a:ext cx="1941513" cy="865188"/>
          </a:xfrm>
          <a:prstGeom prst="rect">
            <a:avLst/>
          </a:prstGeom>
          <a:ln w="25400">
            <a:solidFill>
              <a:srgbClr val="A4011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076325" indent="-1076325" algn="ctr">
              <a:lnSpc>
                <a:spcPct val="8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Расширение </a:t>
            </a:r>
          </a:p>
          <a:p>
            <a:pPr marL="1076325" indent="-1076325" algn="ctr">
              <a:lnSpc>
                <a:spcPct val="8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возможностей,</a:t>
            </a:r>
          </a:p>
          <a:p>
            <a:pPr marL="1076325" indent="-1076325" algn="ctr">
              <a:lnSpc>
                <a:spcPct val="8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появление </a:t>
            </a:r>
          </a:p>
          <a:p>
            <a:pPr marL="1076325" indent="-1076325" algn="ctr">
              <a:lnSpc>
                <a:spcPct val="8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перспектив и планов </a:t>
            </a:r>
            <a:endParaRPr lang="ru-RU" sz="1400" dirty="0">
              <a:solidFill>
                <a:srgbClr val="A4011A"/>
              </a:solidFill>
            </a:endParaRPr>
          </a:p>
        </p:txBody>
      </p:sp>
      <p:sp useBgFill="1">
        <p:nvSpPr>
          <p:cNvPr id="83" name="Rectangle 41"/>
          <p:cNvSpPr/>
          <p:nvPr/>
        </p:nvSpPr>
        <p:spPr>
          <a:xfrm>
            <a:off x="660400" y="2444750"/>
            <a:ext cx="1941513" cy="865188"/>
          </a:xfrm>
          <a:prstGeom prst="rect">
            <a:avLst/>
          </a:prstGeom>
          <a:ln w="25400">
            <a:solidFill>
              <a:srgbClr val="A4011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076325" indent="-1076325" algn="ctr">
              <a:lnSpc>
                <a:spcPct val="8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Желания</a:t>
            </a:r>
          </a:p>
          <a:p>
            <a:pPr marL="1076325" indent="-1076325" algn="ctr">
              <a:lnSpc>
                <a:spcPct val="80000"/>
              </a:lnSpc>
              <a:defRPr/>
            </a:pPr>
            <a:r>
              <a:rPr lang="ru-RU" sz="1400" dirty="0">
                <a:solidFill>
                  <a:srgbClr val="A4011A"/>
                </a:solidFill>
              </a:rPr>
              <a:t>(хочешь, можешь)</a:t>
            </a:r>
          </a:p>
          <a:p>
            <a:pPr marL="1076325" indent="-1076325" algn="ctr">
              <a:lnSpc>
                <a:spcPct val="8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и их позитивные</a:t>
            </a:r>
          </a:p>
          <a:p>
            <a:pPr marL="1076325" indent="-1076325" algn="ctr">
              <a:lnSpc>
                <a:spcPct val="8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последствия</a:t>
            </a:r>
          </a:p>
        </p:txBody>
      </p:sp>
      <p:sp useBgFill="1">
        <p:nvSpPr>
          <p:cNvPr id="84" name="Rectangle 46"/>
          <p:cNvSpPr/>
          <p:nvPr/>
        </p:nvSpPr>
        <p:spPr>
          <a:xfrm>
            <a:off x="660400" y="3875088"/>
            <a:ext cx="1941513" cy="865187"/>
          </a:xfrm>
          <a:prstGeom prst="rect">
            <a:avLst/>
          </a:prstGeom>
          <a:ln w="25400">
            <a:solidFill>
              <a:srgbClr val="A4011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076325" indent="-1076325" algn="ctr">
              <a:lnSpc>
                <a:spcPct val="8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Вовлечение других</a:t>
            </a:r>
          </a:p>
          <a:p>
            <a:pPr marL="1076325" indent="-1076325" algn="ctr">
              <a:lnSpc>
                <a:spcPct val="8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людей в события,</a:t>
            </a:r>
          </a:p>
          <a:p>
            <a:pPr marL="1076325" indent="-1076325" algn="ctr">
              <a:lnSpc>
                <a:spcPct val="8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позитивная</a:t>
            </a:r>
          </a:p>
          <a:p>
            <a:pPr marL="1076325" indent="-1076325" algn="ctr">
              <a:lnSpc>
                <a:spcPct val="8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общительность</a:t>
            </a:r>
            <a:endParaRPr lang="ru-RU" sz="1400" dirty="0">
              <a:solidFill>
                <a:srgbClr val="A4011A"/>
              </a:solidFill>
            </a:endParaRPr>
          </a:p>
        </p:txBody>
      </p:sp>
      <p:sp useBgFill="1">
        <p:nvSpPr>
          <p:cNvPr id="85" name="Rectangle 47"/>
          <p:cNvSpPr/>
          <p:nvPr/>
        </p:nvSpPr>
        <p:spPr>
          <a:xfrm>
            <a:off x="660400" y="5265738"/>
            <a:ext cx="1941513" cy="865187"/>
          </a:xfrm>
          <a:prstGeom prst="rect">
            <a:avLst/>
          </a:prstGeom>
          <a:ln w="25400">
            <a:solidFill>
              <a:srgbClr val="A4011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076325" indent="-1076325" algn="ctr">
              <a:lnSpc>
                <a:spcPct val="7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Простая речь,</a:t>
            </a:r>
          </a:p>
          <a:p>
            <a:pPr marL="1076325" indent="-1076325" algn="ctr">
              <a:lnSpc>
                <a:spcPct val="7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отсутствие сложных</a:t>
            </a:r>
          </a:p>
          <a:p>
            <a:pPr marL="1076325" indent="-1076325" algn="ctr">
              <a:lnSpc>
                <a:spcPct val="7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слов и фраз.</a:t>
            </a:r>
          </a:p>
          <a:p>
            <a:pPr marL="1076325" indent="-1076325" algn="ctr">
              <a:lnSpc>
                <a:spcPct val="7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Короткие </a:t>
            </a:r>
          </a:p>
          <a:p>
            <a:pPr marL="1076325" indent="-1076325" algn="ctr">
              <a:lnSpc>
                <a:spcPct val="7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предложения</a:t>
            </a:r>
            <a:endParaRPr lang="ru-RU" sz="1400" dirty="0">
              <a:solidFill>
                <a:srgbClr val="A4011A"/>
              </a:solidFill>
            </a:endParaRPr>
          </a:p>
        </p:txBody>
      </p:sp>
      <p:sp useBgFill="1">
        <p:nvSpPr>
          <p:cNvPr id="86" name="Rectangle 51"/>
          <p:cNvSpPr/>
          <p:nvPr/>
        </p:nvSpPr>
        <p:spPr>
          <a:xfrm>
            <a:off x="6756400" y="1052513"/>
            <a:ext cx="1941513" cy="865187"/>
          </a:xfrm>
          <a:prstGeom prst="rect">
            <a:avLst/>
          </a:prstGeom>
          <a:ln w="25400">
            <a:solidFill>
              <a:srgbClr val="A4011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076325" indent="-1076325" algn="ctr">
              <a:lnSpc>
                <a:spcPct val="8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Реализация целей и </a:t>
            </a:r>
          </a:p>
          <a:p>
            <a:pPr marL="1076325" indent="-1076325" algn="ctr">
              <a:lnSpc>
                <a:spcPct val="8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желаний.</a:t>
            </a:r>
          </a:p>
          <a:p>
            <a:pPr marL="1076325" indent="-1076325" algn="ctr">
              <a:lnSpc>
                <a:spcPct val="8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Легкость и простота</a:t>
            </a:r>
            <a:endParaRPr lang="ru-RU" sz="1400" dirty="0">
              <a:solidFill>
                <a:srgbClr val="A4011A"/>
              </a:solidFill>
            </a:endParaRPr>
          </a:p>
        </p:txBody>
      </p:sp>
      <p:sp useBgFill="1">
        <p:nvSpPr>
          <p:cNvPr id="87" name="Rectangle 52"/>
          <p:cNvSpPr/>
          <p:nvPr/>
        </p:nvSpPr>
        <p:spPr>
          <a:xfrm>
            <a:off x="6737350" y="2522538"/>
            <a:ext cx="1941513" cy="865187"/>
          </a:xfrm>
          <a:prstGeom prst="rect">
            <a:avLst/>
          </a:prstGeom>
          <a:ln w="25400">
            <a:solidFill>
              <a:srgbClr val="A4011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4288" indent="-14288" algn="ctr">
              <a:lnSpc>
                <a:spcPct val="8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Разговор о настоящем и будущим </a:t>
            </a:r>
          </a:p>
          <a:p>
            <a:pPr marL="14288" indent="-14288" algn="ctr">
              <a:lnSpc>
                <a:spcPct val="80000"/>
              </a:lnSpc>
              <a:defRPr/>
            </a:pPr>
            <a:r>
              <a:rPr lang="ru-RU" sz="1400" dirty="0">
                <a:solidFill>
                  <a:srgbClr val="A4011A"/>
                </a:solidFill>
              </a:rPr>
              <a:t>(жесты и</a:t>
            </a:r>
          </a:p>
          <a:p>
            <a:pPr marL="1076325" indent="-1076325" algn="ctr">
              <a:lnSpc>
                <a:spcPct val="80000"/>
              </a:lnSpc>
              <a:defRPr/>
            </a:pPr>
            <a:r>
              <a:rPr lang="ru-RU" sz="1400" dirty="0">
                <a:solidFill>
                  <a:srgbClr val="A4011A"/>
                </a:solidFill>
              </a:rPr>
              <a:t>движения вверх)</a:t>
            </a:r>
          </a:p>
        </p:txBody>
      </p:sp>
      <p:sp useBgFill="1">
        <p:nvSpPr>
          <p:cNvPr id="88" name="Rectangle 57"/>
          <p:cNvSpPr/>
          <p:nvPr/>
        </p:nvSpPr>
        <p:spPr>
          <a:xfrm>
            <a:off x="6756400" y="3875088"/>
            <a:ext cx="1941513" cy="865187"/>
          </a:xfrm>
          <a:prstGeom prst="rect">
            <a:avLst/>
          </a:prstGeom>
          <a:ln w="25400">
            <a:solidFill>
              <a:srgbClr val="A4011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076325" indent="-1076325" algn="ctr">
              <a:lnSpc>
                <a:spcPct val="8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Активное участие</a:t>
            </a:r>
          </a:p>
          <a:p>
            <a:pPr marL="1076325" indent="-1076325" algn="ctr">
              <a:lnSpc>
                <a:spcPct val="80000"/>
              </a:lnSpc>
              <a:defRPr/>
            </a:pPr>
            <a:r>
              <a:rPr lang="ru-RU" sz="1400" dirty="0">
                <a:solidFill>
                  <a:srgbClr val="A4011A"/>
                </a:solidFill>
              </a:rPr>
              <a:t>(это именно то)</a:t>
            </a:r>
          </a:p>
          <a:p>
            <a:pPr marL="1076325" indent="-1076325" algn="ctr">
              <a:lnSpc>
                <a:spcPct val="8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и вовлечение в </a:t>
            </a:r>
          </a:p>
          <a:p>
            <a:pPr marL="1076325" indent="-1076325" algn="ctr">
              <a:lnSpc>
                <a:spcPct val="8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позитив</a:t>
            </a:r>
          </a:p>
        </p:txBody>
      </p:sp>
      <p:sp useBgFill="1">
        <p:nvSpPr>
          <p:cNvPr id="89" name="Rectangle 63"/>
          <p:cNvSpPr/>
          <p:nvPr/>
        </p:nvSpPr>
        <p:spPr>
          <a:xfrm>
            <a:off x="6756400" y="5265738"/>
            <a:ext cx="1941513" cy="865187"/>
          </a:xfrm>
          <a:prstGeom prst="rect">
            <a:avLst/>
          </a:prstGeom>
          <a:ln w="25400">
            <a:solidFill>
              <a:srgbClr val="A4011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076325" indent="-1076325" algn="ctr">
              <a:lnSpc>
                <a:spcPct val="8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Быстрые, широкие</a:t>
            </a:r>
          </a:p>
          <a:p>
            <a:pPr marL="1076325" indent="-1076325" algn="ctr">
              <a:lnSpc>
                <a:spcPct val="8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мягкие жесты.</a:t>
            </a:r>
          </a:p>
          <a:p>
            <a:pPr marL="14288" indent="-14288" algn="ctr">
              <a:lnSpc>
                <a:spcPct val="8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Всплески активности и оптимизма.</a:t>
            </a:r>
            <a:endParaRPr lang="ru-RU" sz="1400" dirty="0">
              <a:solidFill>
                <a:srgbClr val="A4011A"/>
              </a:solidFill>
            </a:endParaRPr>
          </a:p>
        </p:txBody>
      </p:sp>
      <p:sp useBgFill="1">
        <p:nvSpPr>
          <p:cNvPr id="90" name="Rectangle 65"/>
          <p:cNvSpPr/>
          <p:nvPr/>
        </p:nvSpPr>
        <p:spPr>
          <a:xfrm>
            <a:off x="3708400" y="1052513"/>
            <a:ext cx="1941513" cy="865187"/>
          </a:xfrm>
          <a:prstGeom prst="rect">
            <a:avLst/>
          </a:prstGeom>
          <a:ln w="25400">
            <a:solidFill>
              <a:srgbClr val="A4011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076325" indent="-1076325" algn="ctr">
              <a:lnSpc>
                <a:spcPct val="7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Исключительность </a:t>
            </a:r>
          </a:p>
          <a:p>
            <a:pPr marL="1076325" indent="-1076325" algn="ctr">
              <a:lnSpc>
                <a:spcPct val="7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события</a:t>
            </a:r>
          </a:p>
          <a:p>
            <a:pPr marL="1076325" indent="-1076325" algn="ctr">
              <a:lnSpc>
                <a:spcPct val="70000"/>
              </a:lnSpc>
              <a:defRPr/>
            </a:pPr>
            <a:r>
              <a:rPr lang="ru-RU" sz="1400" dirty="0">
                <a:solidFill>
                  <a:srgbClr val="A4011A"/>
                </a:solidFill>
              </a:rPr>
              <a:t>(такое бывает редко),</a:t>
            </a:r>
          </a:p>
          <a:p>
            <a:pPr marL="1076325" indent="-1076325" algn="ctr">
              <a:lnSpc>
                <a:spcPct val="7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уникальность,</a:t>
            </a:r>
          </a:p>
          <a:p>
            <a:pPr marL="1076325" indent="-1076325" algn="ctr">
              <a:lnSpc>
                <a:spcPct val="7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 особенность</a:t>
            </a:r>
          </a:p>
        </p:txBody>
      </p:sp>
      <p:sp useBgFill="1">
        <p:nvSpPr>
          <p:cNvPr id="91" name="Rectangle 66"/>
          <p:cNvSpPr/>
          <p:nvPr/>
        </p:nvSpPr>
        <p:spPr>
          <a:xfrm>
            <a:off x="2692400" y="5265738"/>
            <a:ext cx="1941513" cy="865187"/>
          </a:xfrm>
          <a:prstGeom prst="rect">
            <a:avLst/>
          </a:prstGeom>
          <a:ln w="25400">
            <a:solidFill>
              <a:srgbClr val="A4011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076325" indent="-1076325" algn="ctr">
              <a:lnSpc>
                <a:spcPct val="7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Ускоренный </a:t>
            </a:r>
          </a:p>
          <a:p>
            <a:pPr marL="1076325" indent="-1076325" algn="ctr">
              <a:lnSpc>
                <a:spcPct val="7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темп речи, </a:t>
            </a:r>
          </a:p>
          <a:p>
            <a:pPr marL="1076325" indent="-1076325" algn="ctr">
              <a:lnSpc>
                <a:spcPct val="7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высокий тембр</a:t>
            </a:r>
          </a:p>
          <a:p>
            <a:pPr marL="1076325" indent="-1076325" algn="ctr">
              <a:lnSpc>
                <a:spcPct val="7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 с повышением</a:t>
            </a:r>
          </a:p>
          <a:p>
            <a:pPr marL="1076325" indent="-1076325" algn="ctr">
              <a:lnSpc>
                <a:spcPct val="7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 к концу фразы.</a:t>
            </a:r>
            <a:endParaRPr lang="ru-RU" sz="1400" dirty="0">
              <a:solidFill>
                <a:srgbClr val="A4011A"/>
              </a:solidFill>
            </a:endParaRPr>
          </a:p>
        </p:txBody>
      </p:sp>
      <p:sp useBgFill="1">
        <p:nvSpPr>
          <p:cNvPr id="92" name="Rectangle 67"/>
          <p:cNvSpPr/>
          <p:nvPr/>
        </p:nvSpPr>
        <p:spPr>
          <a:xfrm>
            <a:off x="4724400" y="5265738"/>
            <a:ext cx="1941513" cy="865187"/>
          </a:xfrm>
          <a:prstGeom prst="rect">
            <a:avLst/>
          </a:prstGeom>
          <a:ln w="25400">
            <a:solidFill>
              <a:srgbClr val="A4011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076325" indent="-1076325" algn="ctr">
              <a:lnSpc>
                <a:spcPct val="7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Контраст между </a:t>
            </a:r>
          </a:p>
          <a:p>
            <a:pPr marL="1076325" indent="-1076325" algn="ctr">
              <a:lnSpc>
                <a:spcPct val="7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ожиданиями </a:t>
            </a:r>
          </a:p>
          <a:p>
            <a:pPr marL="1076325" indent="-1076325" algn="ctr">
              <a:lnSpc>
                <a:spcPct val="7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и событием</a:t>
            </a:r>
          </a:p>
          <a:p>
            <a:pPr marL="1076325" indent="-1076325" algn="ctr">
              <a:lnSpc>
                <a:spcPct val="70000"/>
              </a:lnSpc>
              <a:defRPr/>
            </a:pPr>
            <a:r>
              <a:rPr lang="ru-RU" sz="1400" dirty="0">
                <a:solidFill>
                  <a:srgbClr val="A4011A"/>
                </a:solidFill>
              </a:rPr>
              <a:t>(ты не верил, </a:t>
            </a:r>
          </a:p>
          <a:p>
            <a:pPr marL="1076325" indent="-1076325" algn="ctr">
              <a:lnSpc>
                <a:spcPct val="70000"/>
              </a:lnSpc>
              <a:defRPr/>
            </a:pPr>
            <a:r>
              <a:rPr lang="ru-RU" sz="1400" dirty="0">
                <a:solidFill>
                  <a:srgbClr val="A4011A"/>
                </a:solidFill>
              </a:rPr>
              <a:t>а таки да!)</a:t>
            </a:r>
          </a:p>
        </p:txBody>
      </p:sp>
      <p:cxnSp>
        <p:nvCxnSpPr>
          <p:cNvPr id="93" name="Straight Connector 53"/>
          <p:cNvCxnSpPr/>
          <p:nvPr/>
        </p:nvCxnSpPr>
        <p:spPr>
          <a:xfrm>
            <a:off x="3197225" y="2309813"/>
            <a:ext cx="0" cy="2635250"/>
          </a:xfrm>
          <a:prstGeom prst="line">
            <a:avLst/>
          </a:prstGeom>
          <a:ln>
            <a:solidFill>
              <a:srgbClr val="A4011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69"/>
          <p:cNvCxnSpPr/>
          <p:nvPr/>
        </p:nvCxnSpPr>
        <p:spPr>
          <a:xfrm flipH="1" flipV="1">
            <a:off x="3213100" y="3600450"/>
            <a:ext cx="346075" cy="0"/>
          </a:xfrm>
          <a:prstGeom prst="line">
            <a:avLst/>
          </a:prstGeom>
          <a:ln>
            <a:solidFill>
              <a:srgbClr val="A4011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70"/>
          <p:cNvCxnSpPr/>
          <p:nvPr/>
        </p:nvCxnSpPr>
        <p:spPr>
          <a:xfrm flipH="1">
            <a:off x="2601913" y="2871788"/>
            <a:ext cx="595312" cy="0"/>
          </a:xfrm>
          <a:prstGeom prst="line">
            <a:avLst/>
          </a:prstGeom>
          <a:ln>
            <a:solidFill>
              <a:srgbClr val="A4011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76"/>
          <p:cNvCxnSpPr/>
          <p:nvPr/>
        </p:nvCxnSpPr>
        <p:spPr>
          <a:xfrm flipH="1">
            <a:off x="2601913" y="4297363"/>
            <a:ext cx="595312" cy="0"/>
          </a:xfrm>
          <a:prstGeom prst="line">
            <a:avLst/>
          </a:prstGeom>
          <a:ln>
            <a:solidFill>
              <a:srgbClr val="A4011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77"/>
          <p:cNvCxnSpPr/>
          <p:nvPr/>
        </p:nvCxnSpPr>
        <p:spPr>
          <a:xfrm flipH="1" flipV="1">
            <a:off x="2601913" y="1917700"/>
            <a:ext cx="595312" cy="392113"/>
          </a:xfrm>
          <a:prstGeom prst="line">
            <a:avLst/>
          </a:prstGeom>
          <a:ln>
            <a:solidFill>
              <a:srgbClr val="A4011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89"/>
          <p:cNvCxnSpPr/>
          <p:nvPr/>
        </p:nvCxnSpPr>
        <p:spPr>
          <a:xfrm flipH="1">
            <a:off x="2601913" y="4945063"/>
            <a:ext cx="595312" cy="320675"/>
          </a:xfrm>
          <a:prstGeom prst="line">
            <a:avLst/>
          </a:prstGeom>
          <a:ln>
            <a:solidFill>
              <a:srgbClr val="A4011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1"/>
          <p:cNvCxnSpPr/>
          <p:nvPr/>
        </p:nvCxnSpPr>
        <p:spPr>
          <a:xfrm rot="16200000" flipH="1">
            <a:off x="4203700" y="2401888"/>
            <a:ext cx="971550" cy="0"/>
          </a:xfrm>
          <a:prstGeom prst="line">
            <a:avLst/>
          </a:prstGeom>
          <a:ln>
            <a:solidFill>
              <a:srgbClr val="A4011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3"/>
          <p:cNvCxnSpPr/>
          <p:nvPr/>
        </p:nvCxnSpPr>
        <p:spPr>
          <a:xfrm flipH="1">
            <a:off x="6161088" y="2317750"/>
            <a:ext cx="0" cy="2636838"/>
          </a:xfrm>
          <a:prstGeom prst="line">
            <a:avLst/>
          </a:prstGeom>
          <a:ln>
            <a:solidFill>
              <a:srgbClr val="A4011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94"/>
          <p:cNvCxnSpPr/>
          <p:nvPr/>
        </p:nvCxnSpPr>
        <p:spPr>
          <a:xfrm>
            <a:off x="5781675" y="3609975"/>
            <a:ext cx="379413" cy="0"/>
          </a:xfrm>
          <a:prstGeom prst="line">
            <a:avLst/>
          </a:prstGeom>
          <a:ln>
            <a:solidFill>
              <a:srgbClr val="A4011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95"/>
          <p:cNvCxnSpPr/>
          <p:nvPr/>
        </p:nvCxnSpPr>
        <p:spPr>
          <a:xfrm>
            <a:off x="6161088" y="2881313"/>
            <a:ext cx="595312" cy="0"/>
          </a:xfrm>
          <a:prstGeom prst="line">
            <a:avLst/>
          </a:prstGeom>
          <a:ln>
            <a:solidFill>
              <a:srgbClr val="A4011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97"/>
          <p:cNvCxnSpPr/>
          <p:nvPr/>
        </p:nvCxnSpPr>
        <p:spPr>
          <a:xfrm flipV="1">
            <a:off x="6161088" y="1927225"/>
            <a:ext cx="595312" cy="390525"/>
          </a:xfrm>
          <a:prstGeom prst="line">
            <a:avLst/>
          </a:prstGeom>
          <a:ln>
            <a:solidFill>
              <a:srgbClr val="A4011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9416" name="Group 99"/>
          <p:cNvGrpSpPr>
            <a:grpSpLocks/>
          </p:cNvGrpSpPr>
          <p:nvPr/>
        </p:nvGrpSpPr>
        <p:grpSpPr bwMode="auto">
          <a:xfrm flipV="1">
            <a:off x="3719513" y="4827588"/>
            <a:ext cx="1946275" cy="438150"/>
            <a:chOff x="3628367" y="2238753"/>
            <a:chExt cx="1947298" cy="438817"/>
          </a:xfrm>
        </p:grpSpPr>
        <p:cxnSp>
          <p:nvCxnSpPr>
            <p:cNvPr id="105" name="Straight Connector 100"/>
            <p:cNvCxnSpPr/>
            <p:nvPr/>
          </p:nvCxnSpPr>
          <p:spPr>
            <a:xfrm flipH="1" flipV="1">
              <a:off x="3628367" y="2405695"/>
              <a:ext cx="1947298" cy="14309"/>
            </a:xfrm>
            <a:prstGeom prst="line">
              <a:avLst/>
            </a:prstGeom>
            <a:ln>
              <a:solidFill>
                <a:srgbClr val="A4011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1"/>
            <p:cNvCxnSpPr/>
            <p:nvPr/>
          </p:nvCxnSpPr>
          <p:spPr>
            <a:xfrm>
              <a:off x="3628367" y="2238753"/>
              <a:ext cx="0" cy="181250"/>
            </a:xfrm>
            <a:prstGeom prst="line">
              <a:avLst/>
            </a:prstGeom>
            <a:ln>
              <a:solidFill>
                <a:srgbClr val="A4011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2"/>
            <p:cNvCxnSpPr/>
            <p:nvPr/>
          </p:nvCxnSpPr>
          <p:spPr>
            <a:xfrm>
              <a:off x="5575665" y="2238753"/>
              <a:ext cx="0" cy="181250"/>
            </a:xfrm>
            <a:prstGeom prst="line">
              <a:avLst/>
            </a:prstGeom>
            <a:ln>
              <a:solidFill>
                <a:srgbClr val="A4011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3"/>
            <p:cNvCxnSpPr/>
            <p:nvPr/>
          </p:nvCxnSpPr>
          <p:spPr>
            <a:xfrm rot="16200000" flipH="1">
              <a:off x="4474824" y="2551966"/>
              <a:ext cx="251207" cy="0"/>
            </a:xfrm>
            <a:prstGeom prst="line">
              <a:avLst/>
            </a:prstGeom>
            <a:ln>
              <a:solidFill>
                <a:srgbClr val="A4011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9417" name="Рисунок 8" descr="happ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8700" y="2339975"/>
            <a:ext cx="2212975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0" name="Straight Connector 95"/>
          <p:cNvCxnSpPr/>
          <p:nvPr/>
        </p:nvCxnSpPr>
        <p:spPr>
          <a:xfrm>
            <a:off x="6161088" y="4292600"/>
            <a:ext cx="595312" cy="0"/>
          </a:xfrm>
          <a:prstGeom prst="line">
            <a:avLst/>
          </a:prstGeom>
          <a:ln>
            <a:solidFill>
              <a:srgbClr val="A4011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77"/>
          <p:cNvCxnSpPr/>
          <p:nvPr/>
        </p:nvCxnSpPr>
        <p:spPr>
          <a:xfrm flipH="1" flipV="1">
            <a:off x="6145213" y="4875213"/>
            <a:ext cx="596900" cy="390525"/>
          </a:xfrm>
          <a:prstGeom prst="line">
            <a:avLst/>
          </a:prstGeom>
          <a:ln>
            <a:solidFill>
              <a:srgbClr val="A4011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Прямоугольник 10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  <p:sp>
        <p:nvSpPr>
          <p:cNvPr id="34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5011738" y="6430963"/>
            <a:ext cx="41322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</p:txBody>
      </p:sp>
    </p:spTree>
    <p:extLst>
      <p:ext uri="{BB962C8B-B14F-4D97-AF65-F5344CB8AC3E}">
        <p14:creationId xmlns:p14="http://schemas.microsoft.com/office/powerpoint/2010/main" val="9341809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-154756" y="443803"/>
            <a:ext cx="9324528" cy="785818"/>
          </a:xfrm>
          <a:prstGeom prst="rect">
            <a:avLst/>
          </a:prstGeom>
        </p:spPr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800" b="1" dirty="0">
                <a:ln w="18000">
                  <a:solidFill>
                    <a:srgbClr val="A5002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Myriad Pro" pitchFamily="34" charset="0"/>
                <a:ea typeface="+mj-ea"/>
                <a:cs typeface="+mj-cs"/>
              </a:rPr>
              <a:t>А.Филатов: несколько слов о себе</a:t>
            </a:r>
          </a:p>
        </p:txBody>
      </p:sp>
      <p:sp>
        <p:nvSpPr>
          <p:cNvPr id="9218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4481513" y="6402388"/>
            <a:ext cx="4645025" cy="4556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А.Филатов. </a:t>
            </a:r>
          </a:p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chemeClr val="bg1"/>
                </a:solidFill>
                <a:latin typeface="Tahoma" charset="0"/>
              </a:rPr>
              <a:t>Профайлинг, нейротехнологии, верификация лжи.</a:t>
            </a:r>
          </a:p>
        </p:txBody>
      </p:sp>
      <p:sp>
        <p:nvSpPr>
          <p:cNvPr id="6" name="Подзаголовок 6"/>
          <p:cNvSpPr txBox="1">
            <a:spLocks/>
          </p:cNvSpPr>
          <p:nvPr/>
        </p:nvSpPr>
        <p:spPr bwMode="auto">
          <a:xfrm>
            <a:off x="2840038" y="1773238"/>
            <a:ext cx="6329734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ru-RU" altLang="ru-RU" sz="1400" b="1">
                <a:solidFill>
                  <a:srgbClr val="17375E"/>
                </a:solidFill>
              </a:rPr>
              <a:t>В практическом профайлинге с 2007 г.</a:t>
            </a:r>
          </a:p>
          <a:p>
            <a:pPr eaLnBrk="1" hangingPunct="1"/>
            <a:r>
              <a:rPr lang="ru-RU" altLang="ru-RU" sz="1400" b="1">
                <a:solidFill>
                  <a:srgbClr val="17375E"/>
                </a:solidFill>
              </a:rPr>
              <a:t>Высшее образование:медицинское (ординатура по психиатрии-психотерапии),психологическое.</a:t>
            </a:r>
          </a:p>
          <a:p>
            <a:pPr eaLnBrk="1" hangingPunct="1"/>
            <a:r>
              <a:rPr lang="ru-RU" altLang="ru-RU" sz="1400" b="1">
                <a:solidFill>
                  <a:srgbClr val="17375E"/>
                </a:solidFill>
              </a:rPr>
              <a:t>Дополнительное образование и курсы повышения квалификации в РФ в сфере психологии, профайлинга и нейронаук:</a:t>
            </a:r>
          </a:p>
          <a:p>
            <a:pPr eaLnBrk="1" hangingPunct="1"/>
            <a:r>
              <a:rPr lang="ru-RU" altLang="ru-RU" sz="1400" b="1">
                <a:solidFill>
                  <a:srgbClr val="17375E"/>
                </a:solidFill>
              </a:rPr>
              <a:t>Аспирантура по психологии у проф. В.А.Барабанщикова</a:t>
            </a:r>
          </a:p>
          <a:p>
            <a:pPr eaLnBrk="1" hangingPunct="1"/>
            <a:r>
              <a:rPr lang="ru-RU" altLang="ru-RU" sz="1400" b="1">
                <a:solidFill>
                  <a:srgbClr val="17375E"/>
                </a:solidFill>
              </a:rPr>
              <a:t>Психолингвистика (СПБГУ)</a:t>
            </a:r>
          </a:p>
          <a:p>
            <a:pPr eaLnBrk="1" hangingPunct="1"/>
            <a:r>
              <a:rPr lang="ru-RU" altLang="ru-RU" sz="1400" b="1">
                <a:solidFill>
                  <a:srgbClr val="17375E"/>
                </a:solidFill>
              </a:rPr>
              <a:t>Психонейроэндокринология (НЦПЗ)</a:t>
            </a:r>
          </a:p>
          <a:p>
            <a:pPr eaLnBrk="1" hangingPunct="1"/>
            <a:r>
              <a:rPr lang="ru-RU" altLang="ru-RU" sz="1400" b="1">
                <a:solidFill>
                  <a:srgbClr val="17375E"/>
                </a:solidFill>
              </a:rPr>
              <a:t>Психодиагностика (Собчик Л.Н.)</a:t>
            </a:r>
          </a:p>
          <a:p>
            <a:pPr eaLnBrk="1" hangingPunct="1"/>
            <a:r>
              <a:rPr lang="ru-RU" altLang="ru-RU" sz="1400" b="1">
                <a:solidFill>
                  <a:srgbClr val="17375E"/>
                </a:solidFill>
              </a:rPr>
              <a:t>НЛП (full of international trainer)</a:t>
            </a:r>
          </a:p>
          <a:p>
            <a:pPr eaLnBrk="1" hangingPunct="1"/>
            <a:endParaRPr lang="ru-RU" altLang="ru-RU" sz="1400" b="1">
              <a:solidFill>
                <a:srgbClr val="17375E"/>
              </a:solidFill>
            </a:endParaRPr>
          </a:p>
          <a:p>
            <a:pPr eaLnBrk="1" hangingPunct="1"/>
            <a:r>
              <a:rPr lang="ru-RU" altLang="ru-RU" sz="1400" b="1">
                <a:solidFill>
                  <a:srgbClr val="17375E"/>
                </a:solidFill>
              </a:rPr>
              <a:t>Дополнительное образование и стажировки зарубежом:в области нейроаффективных наук: </a:t>
            </a:r>
          </a:p>
          <a:p>
            <a:pPr eaLnBrk="1" hangingPunct="1"/>
            <a:r>
              <a:rPr lang="ru-RU" altLang="ru-RU" sz="1400" b="1">
                <a:solidFill>
                  <a:srgbClr val="17375E"/>
                </a:solidFill>
              </a:rPr>
              <a:t>Glasgow University (Rachael Jack, Lindsay Wilson), </a:t>
            </a:r>
          </a:p>
          <a:p>
            <a:pPr eaLnBrk="1" hangingPunct="1"/>
            <a:r>
              <a:rPr lang="ru-RU" altLang="ru-RU" sz="1400" b="1">
                <a:solidFill>
                  <a:srgbClr val="17375E"/>
                </a:solidFill>
              </a:rPr>
              <a:t>Geneve University (David Sander),</a:t>
            </a:r>
          </a:p>
          <a:p>
            <a:pPr eaLnBrk="1" hangingPunct="1"/>
            <a:r>
              <a:rPr lang="ru-RU" altLang="ru-RU" sz="1400" b="1">
                <a:solidFill>
                  <a:srgbClr val="17375E"/>
                </a:solidFill>
              </a:rPr>
              <a:t>в области профайлинга, эмоций и психологии восприятия лица: Freitas Magalhães (Porto University), Alexander Todorov, Eva Krumhuber (University College London).</a:t>
            </a:r>
          </a:p>
        </p:txBody>
      </p:sp>
      <p:sp>
        <p:nvSpPr>
          <p:cNvPr id="9221" name="Прямоугольник 2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34" y="1756883"/>
            <a:ext cx="2736304" cy="4086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570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3"/>
          <p:cNvSpPr/>
          <p:nvPr/>
        </p:nvSpPr>
        <p:spPr bwMode="auto">
          <a:xfrm>
            <a:off x="874713" y="84138"/>
            <a:ext cx="7704137" cy="1196975"/>
          </a:xfrm>
          <a:custGeom>
            <a:avLst/>
            <a:gdLst>
              <a:gd name="connsiteX0" fmla="*/ 0 w 3165214"/>
              <a:gd name="connsiteY0" fmla="*/ 76450 h 458692"/>
              <a:gd name="connsiteX1" fmla="*/ 76450 w 3165214"/>
              <a:gd name="connsiteY1" fmla="*/ 0 h 458692"/>
              <a:gd name="connsiteX2" fmla="*/ 3088764 w 3165214"/>
              <a:gd name="connsiteY2" fmla="*/ 0 h 458692"/>
              <a:gd name="connsiteX3" fmla="*/ 3165214 w 3165214"/>
              <a:gd name="connsiteY3" fmla="*/ 76450 h 458692"/>
              <a:gd name="connsiteX4" fmla="*/ 3165214 w 3165214"/>
              <a:gd name="connsiteY4" fmla="*/ 382242 h 458692"/>
              <a:gd name="connsiteX5" fmla="*/ 3088764 w 3165214"/>
              <a:gd name="connsiteY5" fmla="*/ 458692 h 458692"/>
              <a:gd name="connsiteX6" fmla="*/ 76450 w 3165214"/>
              <a:gd name="connsiteY6" fmla="*/ 458692 h 458692"/>
              <a:gd name="connsiteX7" fmla="*/ 0 w 3165214"/>
              <a:gd name="connsiteY7" fmla="*/ 382242 h 458692"/>
              <a:gd name="connsiteX8" fmla="*/ 0 w 3165214"/>
              <a:gd name="connsiteY8" fmla="*/ 76450 h 458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65214" h="458692">
                <a:moveTo>
                  <a:pt x="0" y="76450"/>
                </a:moveTo>
                <a:cubicBezTo>
                  <a:pt x="0" y="34228"/>
                  <a:pt x="34228" y="0"/>
                  <a:pt x="76450" y="0"/>
                </a:cubicBezTo>
                <a:lnTo>
                  <a:pt x="3088764" y="0"/>
                </a:lnTo>
                <a:cubicBezTo>
                  <a:pt x="3130986" y="0"/>
                  <a:pt x="3165214" y="34228"/>
                  <a:pt x="3165214" y="76450"/>
                </a:cubicBezTo>
                <a:lnTo>
                  <a:pt x="3165214" y="382242"/>
                </a:lnTo>
                <a:cubicBezTo>
                  <a:pt x="3165214" y="424464"/>
                  <a:pt x="3130986" y="458692"/>
                  <a:pt x="3088764" y="458692"/>
                </a:cubicBezTo>
                <a:lnTo>
                  <a:pt x="76450" y="458692"/>
                </a:lnTo>
                <a:cubicBezTo>
                  <a:pt x="34228" y="458692"/>
                  <a:pt x="0" y="424464"/>
                  <a:pt x="0" y="382242"/>
                </a:cubicBezTo>
                <a:lnTo>
                  <a:pt x="0" y="7645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13831" tIns="113831" rIns="113831" bIns="113831" anchor="ctr"/>
          <a:lstStyle>
            <a:lvl1pPr defTabSz="1066800"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 defTabSz="106680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 defTabSz="106680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 defTabSz="106680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 defTabSz="106680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pPr algn="ctr" eaLnBrk="1" hangingPunct="1"/>
            <a:r>
              <a:rPr lang="ru-RU" altLang="ru-RU" sz="3200">
                <a:latin typeface="Myriad Pro" charset="0"/>
                <a:ea typeface="Verdana" charset="0"/>
                <a:cs typeface="Verdana" charset="0"/>
              </a:rPr>
              <a:t>Эмоция печали</a:t>
            </a:r>
          </a:p>
        </p:txBody>
      </p:sp>
      <p:sp useBgFill="1">
        <p:nvSpPr>
          <p:cNvPr id="3" name="Rectangle 30"/>
          <p:cNvSpPr/>
          <p:nvPr/>
        </p:nvSpPr>
        <p:spPr>
          <a:xfrm>
            <a:off x="538163" y="1138238"/>
            <a:ext cx="1941512" cy="1309687"/>
          </a:xfrm>
          <a:prstGeom prst="rect">
            <a:avLst/>
          </a:prstGeom>
          <a:ln w="25400">
            <a:solidFill>
              <a:srgbClr val="A4011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076325" indent="-1076325" algn="ctr">
              <a:lnSpc>
                <a:spcPct val="80000"/>
              </a:lnSpc>
              <a:defRPr/>
            </a:pPr>
            <a:r>
              <a:rPr lang="ru-RU" sz="1400" b="1" i="1" dirty="0">
                <a:solidFill>
                  <a:srgbClr val="A4011A"/>
                </a:solidFill>
              </a:rPr>
              <a:t>Причина:</a:t>
            </a:r>
          </a:p>
          <a:p>
            <a:pPr marL="1076325" indent="-1076325" algn="ctr">
              <a:lnSpc>
                <a:spcPct val="80000"/>
              </a:lnSpc>
              <a:defRPr/>
            </a:pPr>
            <a:r>
              <a:rPr lang="ru-RU" sz="1400" i="1" dirty="0">
                <a:solidFill>
                  <a:srgbClr val="A4011A"/>
                </a:solidFill>
              </a:rPr>
              <a:t>утрата значимого </a:t>
            </a:r>
            <a:endParaRPr lang="en-US" sz="1400" i="1" dirty="0">
              <a:solidFill>
                <a:srgbClr val="A4011A"/>
              </a:solidFill>
            </a:endParaRPr>
          </a:p>
          <a:p>
            <a:pPr marL="1076325" indent="-1076325" algn="ctr">
              <a:lnSpc>
                <a:spcPct val="80000"/>
              </a:lnSpc>
              <a:defRPr/>
            </a:pPr>
            <a:r>
              <a:rPr lang="ru-RU" sz="1400" i="1" dirty="0">
                <a:solidFill>
                  <a:srgbClr val="A4011A"/>
                </a:solidFill>
              </a:rPr>
              <a:t>критерия</a:t>
            </a:r>
            <a:r>
              <a:rPr lang="ru-RU" sz="1400" dirty="0">
                <a:solidFill>
                  <a:srgbClr val="A4011A"/>
                </a:solidFill>
              </a:rPr>
              <a:t> </a:t>
            </a:r>
          </a:p>
        </p:txBody>
      </p:sp>
      <p:sp useBgFill="1">
        <p:nvSpPr>
          <p:cNvPr id="5" name="Rectangle 41"/>
          <p:cNvSpPr/>
          <p:nvPr/>
        </p:nvSpPr>
        <p:spPr>
          <a:xfrm>
            <a:off x="6713538" y="1138238"/>
            <a:ext cx="2100262" cy="1309687"/>
          </a:xfrm>
          <a:prstGeom prst="rect">
            <a:avLst/>
          </a:prstGeom>
          <a:ln w="25400">
            <a:solidFill>
              <a:srgbClr val="A4011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80000"/>
              </a:lnSpc>
              <a:defRPr/>
            </a:pPr>
            <a:endParaRPr lang="ru-RU" sz="1400" b="1" i="1" dirty="0">
              <a:solidFill>
                <a:srgbClr val="A4011A"/>
              </a:solidFill>
            </a:endParaRPr>
          </a:p>
          <a:p>
            <a:pPr algn="ctr">
              <a:lnSpc>
                <a:spcPct val="80000"/>
              </a:lnSpc>
              <a:defRPr/>
            </a:pPr>
            <a:r>
              <a:rPr lang="ru-RU" sz="1400" b="1" i="1" dirty="0">
                <a:solidFill>
                  <a:srgbClr val="A4011A"/>
                </a:solidFill>
              </a:rPr>
              <a:t>Последствия: </a:t>
            </a:r>
            <a:r>
              <a:rPr lang="ru-RU" sz="1400" i="1" dirty="0">
                <a:solidFill>
                  <a:srgbClr val="A4011A"/>
                </a:solidFill>
              </a:rPr>
              <a:t>отсутствие инициативы и гибкости, пассивная контактность, формализм.</a:t>
            </a:r>
          </a:p>
          <a:p>
            <a:pPr algn="ctr">
              <a:lnSpc>
                <a:spcPct val="80000"/>
              </a:lnSpc>
              <a:defRPr/>
            </a:pPr>
            <a:r>
              <a:rPr lang="ru-RU" sz="1400" i="1" dirty="0">
                <a:solidFill>
                  <a:srgbClr val="A4011A"/>
                </a:solidFill>
              </a:rPr>
              <a:t> </a:t>
            </a:r>
          </a:p>
        </p:txBody>
      </p:sp>
      <p:sp useBgFill="1">
        <p:nvSpPr>
          <p:cNvPr id="6" name="Rectangle 33"/>
          <p:cNvSpPr/>
          <p:nvPr/>
        </p:nvSpPr>
        <p:spPr>
          <a:xfrm>
            <a:off x="2654300" y="1138238"/>
            <a:ext cx="3919538" cy="1323975"/>
          </a:xfrm>
          <a:prstGeom prst="rect">
            <a:avLst/>
          </a:prstGeom>
          <a:ln w="25400">
            <a:solidFill>
              <a:srgbClr val="A4011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076325" indent="-1076325" algn="ctr">
              <a:lnSpc>
                <a:spcPct val="80000"/>
              </a:lnSpc>
              <a:defRPr/>
            </a:pPr>
            <a:r>
              <a:rPr lang="ru-RU" sz="1400" b="1" i="1" dirty="0">
                <a:solidFill>
                  <a:srgbClr val="A4011A"/>
                </a:solidFill>
              </a:rPr>
              <a:t>Характеристики:  </a:t>
            </a:r>
          </a:p>
          <a:p>
            <a:pPr algn="just">
              <a:lnSpc>
                <a:spcPct val="80000"/>
              </a:lnSpc>
              <a:defRPr/>
            </a:pPr>
            <a:r>
              <a:rPr lang="ru-RU" sz="1400" i="1" dirty="0">
                <a:solidFill>
                  <a:srgbClr val="A4011A"/>
                </a:solidFill>
              </a:rPr>
              <a:t>Негативные цели, пассивность без стремления подчеркнуть статус, периодическая вовлеченность и отстраненность, замкнутость, жесткость в приоритетах, ориентация на то, как было или как надо, пессимизм.</a:t>
            </a:r>
          </a:p>
        </p:txBody>
      </p:sp>
      <p:grpSp>
        <p:nvGrpSpPr>
          <p:cNvPr id="60421" name="Group 34"/>
          <p:cNvGrpSpPr>
            <a:grpSpLocks/>
          </p:cNvGrpSpPr>
          <p:nvPr/>
        </p:nvGrpSpPr>
        <p:grpSpPr bwMode="auto">
          <a:xfrm>
            <a:off x="279400" y="2330450"/>
            <a:ext cx="8864600" cy="3681413"/>
            <a:chOff x="152401" y="1898413"/>
            <a:chExt cx="8864998" cy="3682213"/>
          </a:xfrm>
        </p:grpSpPr>
        <p:sp>
          <p:nvSpPr>
            <p:cNvPr id="60422" name="Rectangle 35"/>
            <p:cNvSpPr>
              <a:spLocks noChangeArrowheads="1"/>
            </p:cNvSpPr>
            <p:nvPr/>
          </p:nvSpPr>
          <p:spPr bwMode="auto">
            <a:xfrm>
              <a:off x="152401" y="2752975"/>
              <a:ext cx="2598066" cy="738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2400300" indent="-2308225">
                <a:tabLst>
                  <a:tab pos="2597150" algn="l"/>
                </a:tabLst>
                <a:defRPr>
                  <a:solidFill>
                    <a:schemeClr val="tx1"/>
                  </a:solidFill>
                  <a:latin typeface="Tahoma" charset="0"/>
                </a:defRPr>
              </a:lvl1pPr>
              <a:lvl2pPr marL="742950" indent="-285750">
                <a:tabLst>
                  <a:tab pos="2597150" algn="l"/>
                </a:tabLst>
                <a:defRPr>
                  <a:solidFill>
                    <a:schemeClr val="tx1"/>
                  </a:solidFill>
                  <a:latin typeface="Tahoma" charset="0"/>
                </a:defRPr>
              </a:lvl2pPr>
              <a:lvl3pPr marL="1143000" indent="-228600">
                <a:tabLst>
                  <a:tab pos="2597150" algn="l"/>
                </a:tabLst>
                <a:defRPr>
                  <a:solidFill>
                    <a:schemeClr val="tx1"/>
                  </a:solidFill>
                  <a:latin typeface="Tahoma" charset="0"/>
                </a:defRPr>
              </a:lvl3pPr>
              <a:lvl4pPr marL="1600200" indent="-228600">
                <a:tabLst>
                  <a:tab pos="2597150" algn="l"/>
                </a:tabLst>
                <a:defRPr>
                  <a:solidFill>
                    <a:schemeClr val="tx1"/>
                  </a:solidFill>
                  <a:latin typeface="Tahoma" charset="0"/>
                </a:defRPr>
              </a:lvl4pPr>
              <a:lvl5pPr marL="2057400" indent="-228600">
                <a:tabLst>
                  <a:tab pos="2597150" algn="l"/>
                </a:tabLst>
                <a:defRPr>
                  <a:solidFill>
                    <a:schemeClr val="tx1"/>
                  </a:solidFill>
                  <a:latin typeface="Tahoma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597150" algn="l"/>
                </a:tabLst>
                <a:defRPr>
                  <a:solidFill>
                    <a:schemeClr val="tx1"/>
                  </a:solidFill>
                  <a:latin typeface="Tahoma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597150" algn="l"/>
                </a:tabLst>
                <a:defRPr>
                  <a:solidFill>
                    <a:schemeClr val="tx1"/>
                  </a:solidFill>
                  <a:latin typeface="Tahoma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597150" algn="l"/>
                </a:tabLst>
                <a:defRPr>
                  <a:solidFill>
                    <a:schemeClr val="tx1"/>
                  </a:solidFill>
                  <a:latin typeface="Tahoma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597150" algn="l"/>
                </a:tabLst>
                <a:defRPr>
                  <a:solidFill>
                    <a:schemeClr val="tx1"/>
                  </a:solidFill>
                  <a:latin typeface="Tahoma" charset="0"/>
                </a:defRPr>
              </a:lvl9pPr>
            </a:lstStyle>
            <a:p>
              <a:pPr algn="r"/>
              <a:r>
                <a:rPr lang="ru-RU" altLang="ru-RU" sz="1400"/>
                <a:t>Внутренние уголки</a:t>
              </a:r>
            </a:p>
            <a:p>
              <a:pPr algn="r"/>
              <a:r>
                <a:rPr lang="ru-RU" altLang="ru-RU" sz="1400"/>
                <a:t> бровей приподняты кверху</a:t>
              </a:r>
            </a:p>
            <a:p>
              <a:pPr algn="r"/>
              <a:r>
                <a:rPr lang="ru-RU" altLang="ru-RU" sz="1400"/>
                <a:t> и могут быть сведены. </a:t>
              </a:r>
            </a:p>
          </p:txBody>
        </p:sp>
        <p:grpSp>
          <p:nvGrpSpPr>
            <p:cNvPr id="60423" name="Group 36"/>
            <p:cNvGrpSpPr>
              <a:grpSpLocks/>
            </p:cNvGrpSpPr>
            <p:nvPr/>
          </p:nvGrpSpPr>
          <p:grpSpPr bwMode="auto">
            <a:xfrm>
              <a:off x="1942879" y="1898413"/>
              <a:ext cx="7074520" cy="3682213"/>
              <a:chOff x="1942879" y="1898413"/>
              <a:chExt cx="7074520" cy="3682213"/>
            </a:xfrm>
          </p:grpSpPr>
          <p:pic>
            <p:nvPicPr>
              <p:cNvPr id="60424" name="Рисунок 8" descr="печаль.png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52742" y="2714499"/>
                <a:ext cx="2538108" cy="28661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0425" name="TextBox 10"/>
              <p:cNvSpPr txBox="1">
                <a:spLocks noChangeArrowheads="1"/>
              </p:cNvSpPr>
              <p:nvPr/>
            </p:nvSpPr>
            <p:spPr bwMode="auto">
              <a:xfrm>
                <a:off x="6413899" y="2857560"/>
                <a:ext cx="672931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>
                  <a:lnSpc>
                    <a:spcPct val="80000"/>
                  </a:lnSpc>
                </a:pPr>
                <a:r>
                  <a:rPr lang="ru-RU" altLang="ru-RU" b="1">
                    <a:solidFill>
                      <a:srgbClr val="A4011A"/>
                    </a:solidFill>
                  </a:rPr>
                  <a:t>Веки</a:t>
                </a:r>
                <a:endParaRPr lang="ru-RU" altLang="ru-RU">
                  <a:solidFill>
                    <a:srgbClr val="A4011A"/>
                  </a:solidFill>
                </a:endParaRPr>
              </a:p>
            </p:txBody>
          </p:sp>
          <p:sp>
            <p:nvSpPr>
              <p:cNvPr id="12" name="Rectangle 40"/>
              <p:cNvSpPr/>
              <p:nvPr/>
            </p:nvSpPr>
            <p:spPr>
              <a:xfrm>
                <a:off x="2943351" y="1898413"/>
                <a:ext cx="3087827" cy="695476"/>
              </a:xfrm>
              <a:prstGeom prst="rect">
                <a:avLst/>
              </a:prstGeom>
              <a:effectLst/>
            </p:spPr>
            <p:txBody>
              <a:bodyPr wrap="none">
                <a:spAutoFit/>
              </a:bodyPr>
              <a:lstStyle/>
              <a:p>
                <a:pPr marL="88900" algn="ctr">
                  <a:lnSpc>
                    <a:spcPct val="80000"/>
                  </a:lnSpc>
                  <a:defRPr/>
                </a:pPr>
                <a:endParaRPr lang="ru-RU" sz="2400" b="1" dirty="0">
                  <a:solidFill>
                    <a:srgbClr val="A4011A"/>
                  </a:solidFill>
                </a:endParaRPr>
              </a:p>
              <a:p>
                <a:pPr marL="90488" algn="ctr">
                  <a:lnSpc>
                    <a:spcPct val="80000"/>
                  </a:lnSpc>
                  <a:defRPr/>
                </a:pPr>
                <a:r>
                  <a:rPr lang="ru-RU" sz="2400" b="1" dirty="0">
                    <a:solidFill>
                      <a:srgbClr val="A4011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Как выглядит печаль:</a:t>
                </a:r>
                <a:endParaRPr lang="ru-RU" sz="2400" b="1" dirty="0">
                  <a:solidFill>
                    <a:srgbClr val="A4011A"/>
                  </a:solidFill>
                </a:endParaRPr>
              </a:p>
            </p:txBody>
          </p:sp>
          <p:sp>
            <p:nvSpPr>
              <p:cNvPr id="60427" name="Rectangle 42"/>
              <p:cNvSpPr>
                <a:spLocks noChangeArrowheads="1"/>
              </p:cNvSpPr>
              <p:nvPr/>
            </p:nvSpPr>
            <p:spPr bwMode="auto">
              <a:xfrm>
                <a:off x="6363099" y="3076051"/>
                <a:ext cx="2654300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marL="342900" indent="-342900">
                  <a:tabLst>
                    <a:tab pos="1614488" algn="l"/>
                    <a:tab pos="2686050" algn="l"/>
                  </a:tabLst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>
                  <a:tabLst>
                    <a:tab pos="1614488" algn="l"/>
                    <a:tab pos="2686050" algn="l"/>
                  </a:tabLst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tabLst>
                    <a:tab pos="1614488" algn="l"/>
                    <a:tab pos="2686050" algn="l"/>
                  </a:tabLst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tabLst>
                    <a:tab pos="1614488" algn="l"/>
                    <a:tab pos="2686050" algn="l"/>
                  </a:tabLst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tabLst>
                    <a:tab pos="1614488" algn="l"/>
                    <a:tab pos="2686050" algn="l"/>
                  </a:tabLst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1614488" algn="l"/>
                    <a:tab pos="2686050" algn="l"/>
                  </a:tabLs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1614488" algn="l"/>
                    <a:tab pos="2686050" algn="l"/>
                  </a:tabLs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1614488" algn="l"/>
                    <a:tab pos="2686050" algn="l"/>
                  </a:tabLs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1614488" algn="l"/>
                    <a:tab pos="2686050" algn="l"/>
                  </a:tabLs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 marL="0" lvl="1"/>
                <a:r>
                  <a:rPr lang="ru-RU" altLang="ru-RU" sz="1400"/>
                  <a:t>Верхние веки </a:t>
                </a:r>
              </a:p>
              <a:p>
                <a:pPr marL="0" lvl="1"/>
                <a:r>
                  <a:rPr lang="ru-RU" altLang="ru-RU" sz="1400"/>
                  <a:t>слегка опущены. </a:t>
                </a:r>
              </a:p>
            </p:txBody>
          </p:sp>
          <p:sp>
            <p:nvSpPr>
              <p:cNvPr id="60428" name="TextBox 13"/>
              <p:cNvSpPr txBox="1">
                <a:spLocks noChangeArrowheads="1"/>
              </p:cNvSpPr>
              <p:nvPr/>
            </p:nvSpPr>
            <p:spPr bwMode="auto">
              <a:xfrm>
                <a:off x="1942879" y="2508394"/>
                <a:ext cx="803563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 algn="r">
                  <a:lnSpc>
                    <a:spcPct val="80000"/>
                  </a:lnSpc>
                </a:pPr>
                <a:r>
                  <a:rPr lang="ru-RU" altLang="ru-RU" b="1">
                    <a:solidFill>
                      <a:srgbClr val="A4011A"/>
                    </a:solidFill>
                  </a:rPr>
                  <a:t>Брови</a:t>
                </a:r>
                <a:endParaRPr lang="ru-RU" altLang="ru-RU">
                  <a:solidFill>
                    <a:srgbClr val="A4011A"/>
                  </a:solidFill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6413782" y="4553290"/>
                <a:ext cx="522311" cy="322333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lnSpc>
                    <a:spcPct val="80000"/>
                  </a:lnSpc>
                  <a:defRPr/>
                </a:pPr>
                <a:r>
                  <a:rPr lang="ru-RU" b="1" dirty="0">
                    <a:solidFill>
                      <a:srgbClr val="A4011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Рот</a:t>
                </a:r>
                <a:endParaRPr lang="ru-RU" dirty="0">
                  <a:solidFill>
                    <a:srgbClr val="A4011A"/>
                  </a:solidFill>
                </a:endParaRPr>
              </a:p>
            </p:txBody>
          </p:sp>
          <p:sp>
            <p:nvSpPr>
              <p:cNvPr id="60430" name="Rectangle 45"/>
              <p:cNvSpPr>
                <a:spLocks noChangeArrowheads="1"/>
              </p:cNvSpPr>
              <p:nvPr/>
            </p:nvSpPr>
            <p:spPr bwMode="auto">
              <a:xfrm>
                <a:off x="6446227" y="4876240"/>
                <a:ext cx="2391261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marL="2058988" indent="-2058988">
                  <a:tabLst>
                    <a:tab pos="2686050" algn="l"/>
                  </a:tabLst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tabLst>
                    <a:tab pos="2686050" algn="l"/>
                  </a:tabLst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tabLst>
                    <a:tab pos="2686050" algn="l"/>
                  </a:tabLst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tabLst>
                    <a:tab pos="2686050" algn="l"/>
                  </a:tabLst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tabLst>
                    <a:tab pos="2686050" algn="l"/>
                  </a:tabLst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2686050" algn="l"/>
                  </a:tabLs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2686050" algn="l"/>
                  </a:tabLs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2686050" algn="l"/>
                  </a:tabLs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2686050" algn="l"/>
                  </a:tabLs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r>
                  <a:rPr lang="ru-RU" altLang="ru-RU" sz="1400"/>
                  <a:t>Уголки губ опущены вниз</a:t>
                </a:r>
              </a:p>
            </p:txBody>
          </p:sp>
          <p:cxnSp>
            <p:nvCxnSpPr>
              <p:cNvPr id="17" name="Straight Connector 46"/>
              <p:cNvCxnSpPr/>
              <p:nvPr/>
            </p:nvCxnSpPr>
            <p:spPr>
              <a:xfrm>
                <a:off x="2852860" y="2616119"/>
                <a:ext cx="0" cy="1159127"/>
              </a:xfrm>
              <a:prstGeom prst="line">
                <a:avLst/>
              </a:prstGeom>
              <a:ln>
                <a:solidFill>
                  <a:srgbClr val="A4011A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7"/>
              <p:cNvCxnSpPr/>
              <p:nvPr/>
            </p:nvCxnSpPr>
            <p:spPr>
              <a:xfrm>
                <a:off x="2852860" y="3768894"/>
                <a:ext cx="912853" cy="9527"/>
              </a:xfrm>
              <a:prstGeom prst="line">
                <a:avLst/>
              </a:prstGeom>
              <a:ln>
                <a:solidFill>
                  <a:srgbClr val="A4011A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48"/>
              <p:cNvCxnSpPr/>
              <p:nvPr/>
            </p:nvCxnSpPr>
            <p:spPr>
              <a:xfrm>
                <a:off x="6350279" y="4937548"/>
                <a:ext cx="12701" cy="574800"/>
              </a:xfrm>
              <a:prstGeom prst="line">
                <a:avLst/>
              </a:prstGeom>
              <a:ln>
                <a:solidFill>
                  <a:srgbClr val="A4011A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49"/>
              <p:cNvCxnSpPr/>
              <p:nvPr/>
            </p:nvCxnSpPr>
            <p:spPr>
              <a:xfrm flipH="1">
                <a:off x="5192940" y="4947075"/>
                <a:ext cx="1157339" cy="0"/>
              </a:xfrm>
              <a:prstGeom prst="line">
                <a:avLst/>
              </a:prstGeom>
              <a:ln>
                <a:solidFill>
                  <a:srgbClr val="A4011A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0"/>
              <p:cNvCxnSpPr/>
              <p:nvPr/>
            </p:nvCxnSpPr>
            <p:spPr>
              <a:xfrm>
                <a:off x="6337579" y="2984499"/>
                <a:ext cx="0" cy="936829"/>
              </a:xfrm>
              <a:prstGeom prst="line">
                <a:avLst/>
              </a:prstGeom>
              <a:ln>
                <a:solidFill>
                  <a:srgbClr val="A4011A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2"/>
              <p:cNvCxnSpPr/>
              <p:nvPr/>
            </p:nvCxnSpPr>
            <p:spPr>
              <a:xfrm flipH="1">
                <a:off x="5192940" y="3921327"/>
                <a:ext cx="1144638" cy="0"/>
              </a:xfrm>
              <a:prstGeom prst="line">
                <a:avLst/>
              </a:prstGeom>
              <a:ln>
                <a:solidFill>
                  <a:srgbClr val="A4011A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3" name="Прямоугольник 10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  <p:sp>
        <p:nvSpPr>
          <p:cNvPr id="24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5011738" y="6430963"/>
            <a:ext cx="41322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</p:txBody>
      </p:sp>
    </p:spTree>
    <p:extLst>
      <p:ext uri="{BB962C8B-B14F-4D97-AF65-F5344CB8AC3E}">
        <p14:creationId xmlns:p14="http://schemas.microsoft.com/office/powerpoint/2010/main" val="20169596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3"/>
          <p:cNvSpPr/>
          <p:nvPr/>
        </p:nvSpPr>
        <p:spPr bwMode="auto">
          <a:xfrm>
            <a:off x="900113" y="260350"/>
            <a:ext cx="7704137" cy="752475"/>
          </a:xfrm>
          <a:custGeom>
            <a:avLst/>
            <a:gdLst>
              <a:gd name="connsiteX0" fmla="*/ 0 w 3165214"/>
              <a:gd name="connsiteY0" fmla="*/ 76450 h 458692"/>
              <a:gd name="connsiteX1" fmla="*/ 76450 w 3165214"/>
              <a:gd name="connsiteY1" fmla="*/ 0 h 458692"/>
              <a:gd name="connsiteX2" fmla="*/ 3088764 w 3165214"/>
              <a:gd name="connsiteY2" fmla="*/ 0 h 458692"/>
              <a:gd name="connsiteX3" fmla="*/ 3165214 w 3165214"/>
              <a:gd name="connsiteY3" fmla="*/ 76450 h 458692"/>
              <a:gd name="connsiteX4" fmla="*/ 3165214 w 3165214"/>
              <a:gd name="connsiteY4" fmla="*/ 382242 h 458692"/>
              <a:gd name="connsiteX5" fmla="*/ 3088764 w 3165214"/>
              <a:gd name="connsiteY5" fmla="*/ 458692 h 458692"/>
              <a:gd name="connsiteX6" fmla="*/ 76450 w 3165214"/>
              <a:gd name="connsiteY6" fmla="*/ 458692 h 458692"/>
              <a:gd name="connsiteX7" fmla="*/ 0 w 3165214"/>
              <a:gd name="connsiteY7" fmla="*/ 382242 h 458692"/>
              <a:gd name="connsiteX8" fmla="*/ 0 w 3165214"/>
              <a:gd name="connsiteY8" fmla="*/ 76450 h 458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65214" h="458692">
                <a:moveTo>
                  <a:pt x="0" y="76450"/>
                </a:moveTo>
                <a:cubicBezTo>
                  <a:pt x="0" y="34228"/>
                  <a:pt x="34228" y="0"/>
                  <a:pt x="76450" y="0"/>
                </a:cubicBezTo>
                <a:lnTo>
                  <a:pt x="3088764" y="0"/>
                </a:lnTo>
                <a:cubicBezTo>
                  <a:pt x="3130986" y="0"/>
                  <a:pt x="3165214" y="34228"/>
                  <a:pt x="3165214" y="76450"/>
                </a:cubicBezTo>
                <a:lnTo>
                  <a:pt x="3165214" y="382242"/>
                </a:lnTo>
                <a:cubicBezTo>
                  <a:pt x="3165214" y="424464"/>
                  <a:pt x="3130986" y="458692"/>
                  <a:pt x="3088764" y="458692"/>
                </a:cubicBezTo>
                <a:lnTo>
                  <a:pt x="76450" y="458692"/>
                </a:lnTo>
                <a:cubicBezTo>
                  <a:pt x="34228" y="458692"/>
                  <a:pt x="0" y="424464"/>
                  <a:pt x="0" y="382242"/>
                </a:cubicBezTo>
                <a:lnTo>
                  <a:pt x="0" y="7645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13831" tIns="113831" rIns="113831" bIns="113831" anchor="ctr"/>
          <a:lstStyle>
            <a:lvl1pPr defTabSz="1066800"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 defTabSz="106680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 defTabSz="106680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 defTabSz="106680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 defTabSz="106680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pPr algn="ctr" eaLnBrk="1" hangingPunct="1"/>
            <a:r>
              <a:rPr lang="ru-RU" altLang="ru-RU" sz="3200">
                <a:latin typeface="Myriad Pro" charset="0"/>
                <a:ea typeface="Verdana" charset="0"/>
                <a:cs typeface="Verdana" charset="0"/>
              </a:rPr>
              <a:t>Эмоция печали</a:t>
            </a:r>
          </a:p>
        </p:txBody>
      </p:sp>
      <p:pic>
        <p:nvPicPr>
          <p:cNvPr id="61442" name="Изображение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1773238"/>
            <a:ext cx="3255963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30" b="9692"/>
          <a:stretch>
            <a:fillRect/>
          </a:stretch>
        </p:blipFill>
        <p:spPr bwMode="auto">
          <a:xfrm>
            <a:off x="773113" y="1773238"/>
            <a:ext cx="3744912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Содержимое 2"/>
          <p:cNvSpPr txBox="1">
            <a:spLocks/>
          </p:cNvSpPr>
          <p:nvPr/>
        </p:nvSpPr>
        <p:spPr>
          <a:xfrm>
            <a:off x="1149350" y="1025525"/>
            <a:ext cx="2992438" cy="430213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ru-RU" sz="2000" b="1" dirty="0">
                <a:solidFill>
                  <a:srgbClr val="A4011A"/>
                </a:solidFill>
              </a:rPr>
              <a:t>Естественная эмоция</a:t>
            </a:r>
          </a:p>
        </p:txBody>
      </p:sp>
      <p:sp>
        <p:nvSpPr>
          <p:cNvPr id="8" name="Содержимое 2"/>
          <p:cNvSpPr txBox="1">
            <a:spLocks/>
          </p:cNvSpPr>
          <p:nvPr/>
        </p:nvSpPr>
        <p:spPr>
          <a:xfrm>
            <a:off x="5208588" y="1209675"/>
            <a:ext cx="2992437" cy="431800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ru-RU" sz="2000" b="1" dirty="0">
                <a:solidFill>
                  <a:srgbClr val="A4011A"/>
                </a:solidFill>
              </a:rPr>
              <a:t>Выученная эмоция</a:t>
            </a:r>
          </a:p>
        </p:txBody>
      </p:sp>
      <p:sp>
        <p:nvSpPr>
          <p:cNvPr id="7" name="Прямоугольник 10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  <p:sp>
        <p:nvSpPr>
          <p:cNvPr id="9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5011738" y="6430963"/>
            <a:ext cx="41322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</p:txBody>
      </p:sp>
    </p:spTree>
    <p:extLst>
      <p:ext uri="{BB962C8B-B14F-4D97-AF65-F5344CB8AC3E}">
        <p14:creationId xmlns:p14="http://schemas.microsoft.com/office/powerpoint/2010/main" val="101158730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1081088" y="188913"/>
            <a:ext cx="8062912" cy="762000"/>
          </a:xfrm>
        </p:spPr>
        <p:txBody>
          <a:bodyPr>
            <a:norm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ПЕЧАЛЬ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51221" y="1054794"/>
            <a:ext cx="8929688" cy="715963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AU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AU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</a:t>
            </a:r>
            <a: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AU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</a:t>
            </a:r>
            <a: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AU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</a:t>
            </a:r>
            <a: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AU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</a:t>
            </a:r>
            <a: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AU1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74" y="2852936"/>
            <a:ext cx="2762250" cy="3571875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1412776"/>
            <a:ext cx="2752725" cy="3571875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2276872"/>
            <a:ext cx="2781300" cy="3571875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7" name="Прямоугольник 10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  <p:sp>
        <p:nvSpPr>
          <p:cNvPr id="8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5011738" y="6430963"/>
            <a:ext cx="41322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</p:txBody>
      </p:sp>
    </p:spTree>
    <p:extLst>
      <p:ext uri="{BB962C8B-B14F-4D97-AF65-F5344CB8AC3E}">
        <p14:creationId xmlns:p14="http://schemas.microsoft.com/office/powerpoint/2010/main" val="1650958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3"/>
          <p:cNvSpPr/>
          <p:nvPr/>
        </p:nvSpPr>
        <p:spPr bwMode="auto">
          <a:xfrm>
            <a:off x="900113" y="188913"/>
            <a:ext cx="7704137" cy="895350"/>
          </a:xfrm>
          <a:custGeom>
            <a:avLst/>
            <a:gdLst>
              <a:gd name="connsiteX0" fmla="*/ 0 w 3165214"/>
              <a:gd name="connsiteY0" fmla="*/ 76450 h 458692"/>
              <a:gd name="connsiteX1" fmla="*/ 76450 w 3165214"/>
              <a:gd name="connsiteY1" fmla="*/ 0 h 458692"/>
              <a:gd name="connsiteX2" fmla="*/ 3088764 w 3165214"/>
              <a:gd name="connsiteY2" fmla="*/ 0 h 458692"/>
              <a:gd name="connsiteX3" fmla="*/ 3165214 w 3165214"/>
              <a:gd name="connsiteY3" fmla="*/ 76450 h 458692"/>
              <a:gd name="connsiteX4" fmla="*/ 3165214 w 3165214"/>
              <a:gd name="connsiteY4" fmla="*/ 382242 h 458692"/>
              <a:gd name="connsiteX5" fmla="*/ 3088764 w 3165214"/>
              <a:gd name="connsiteY5" fmla="*/ 458692 h 458692"/>
              <a:gd name="connsiteX6" fmla="*/ 76450 w 3165214"/>
              <a:gd name="connsiteY6" fmla="*/ 458692 h 458692"/>
              <a:gd name="connsiteX7" fmla="*/ 0 w 3165214"/>
              <a:gd name="connsiteY7" fmla="*/ 382242 h 458692"/>
              <a:gd name="connsiteX8" fmla="*/ 0 w 3165214"/>
              <a:gd name="connsiteY8" fmla="*/ 76450 h 458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65214" h="458692">
                <a:moveTo>
                  <a:pt x="0" y="76450"/>
                </a:moveTo>
                <a:cubicBezTo>
                  <a:pt x="0" y="34228"/>
                  <a:pt x="34228" y="0"/>
                  <a:pt x="76450" y="0"/>
                </a:cubicBezTo>
                <a:lnTo>
                  <a:pt x="3088764" y="0"/>
                </a:lnTo>
                <a:cubicBezTo>
                  <a:pt x="3130986" y="0"/>
                  <a:pt x="3165214" y="34228"/>
                  <a:pt x="3165214" y="76450"/>
                </a:cubicBezTo>
                <a:lnTo>
                  <a:pt x="3165214" y="382242"/>
                </a:lnTo>
                <a:cubicBezTo>
                  <a:pt x="3165214" y="424464"/>
                  <a:pt x="3130986" y="458692"/>
                  <a:pt x="3088764" y="458692"/>
                </a:cubicBezTo>
                <a:lnTo>
                  <a:pt x="76450" y="458692"/>
                </a:lnTo>
                <a:cubicBezTo>
                  <a:pt x="34228" y="458692"/>
                  <a:pt x="0" y="424464"/>
                  <a:pt x="0" y="382242"/>
                </a:cubicBezTo>
                <a:lnTo>
                  <a:pt x="0" y="7645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13831" tIns="113831" rIns="113831" bIns="113831" anchor="ctr"/>
          <a:lstStyle>
            <a:lvl1pPr defTabSz="1066800"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 defTabSz="106680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 defTabSz="106680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 defTabSz="106680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 defTabSz="106680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pPr algn="ctr" eaLnBrk="1" hangingPunct="1"/>
            <a:r>
              <a:rPr lang="ru-RU" altLang="ru-RU" sz="2400" b="1">
                <a:latin typeface="Myriad Pro" charset="0"/>
                <a:ea typeface="Verdana" charset="0"/>
                <a:cs typeface="Verdana" charset="0"/>
              </a:rPr>
              <a:t>Эмоция печаль. Дополнительные характеристики</a:t>
            </a:r>
          </a:p>
        </p:txBody>
      </p:sp>
      <p:sp useBgFill="1">
        <p:nvSpPr>
          <p:cNvPr id="120" name="Rectangle 2"/>
          <p:cNvSpPr/>
          <p:nvPr/>
        </p:nvSpPr>
        <p:spPr>
          <a:xfrm>
            <a:off x="566738" y="962025"/>
            <a:ext cx="1941512" cy="865188"/>
          </a:xfrm>
          <a:prstGeom prst="rect">
            <a:avLst/>
          </a:prstGeom>
          <a:ln w="25400">
            <a:solidFill>
              <a:srgbClr val="A4011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076325" indent="-1076325" algn="ctr">
              <a:lnSpc>
                <a:spcPct val="8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Процедуры, </a:t>
            </a:r>
          </a:p>
          <a:p>
            <a:pPr marL="1076325" indent="-1076325" algn="ctr">
              <a:lnSpc>
                <a:spcPct val="8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формализм</a:t>
            </a:r>
          </a:p>
          <a:p>
            <a:pPr marL="1076325" indent="-1076325" algn="ctr">
              <a:lnSpc>
                <a:spcPct val="8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пассивность</a:t>
            </a:r>
          </a:p>
          <a:p>
            <a:pPr marL="1076325" indent="-1076325" algn="ctr">
              <a:lnSpc>
                <a:spcPct val="8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серьезность</a:t>
            </a:r>
          </a:p>
        </p:txBody>
      </p:sp>
      <p:sp useBgFill="1">
        <p:nvSpPr>
          <p:cNvPr id="121" name="Rectangle 41"/>
          <p:cNvSpPr/>
          <p:nvPr/>
        </p:nvSpPr>
        <p:spPr>
          <a:xfrm>
            <a:off x="566738" y="2016125"/>
            <a:ext cx="1941512" cy="865188"/>
          </a:xfrm>
          <a:prstGeom prst="rect">
            <a:avLst/>
          </a:prstGeom>
          <a:ln w="25400">
            <a:solidFill>
              <a:srgbClr val="A4011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076325" indent="-1076325" algn="ctr">
              <a:lnSpc>
                <a:spcPct val="8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Долженствование</a:t>
            </a:r>
          </a:p>
          <a:p>
            <a:pPr marL="1076325" indent="-1076325" algn="ctr">
              <a:lnSpc>
                <a:spcPct val="80000"/>
              </a:lnSpc>
              <a:defRPr/>
            </a:pPr>
            <a:r>
              <a:rPr lang="ru-RU" sz="1400" dirty="0">
                <a:solidFill>
                  <a:srgbClr val="A4011A"/>
                </a:solidFill>
              </a:rPr>
              <a:t>(должен, необходимо,</a:t>
            </a:r>
          </a:p>
          <a:p>
            <a:pPr marL="1076325" indent="-1076325" algn="ctr">
              <a:lnSpc>
                <a:spcPct val="80000"/>
              </a:lnSpc>
              <a:defRPr/>
            </a:pPr>
            <a:r>
              <a:rPr lang="ru-RU" sz="1400" dirty="0">
                <a:solidFill>
                  <a:srgbClr val="A4011A"/>
                </a:solidFill>
              </a:rPr>
              <a:t>вынуждены, обязаны)</a:t>
            </a:r>
          </a:p>
        </p:txBody>
      </p:sp>
      <p:sp useBgFill="1">
        <p:nvSpPr>
          <p:cNvPr id="122" name="Rectangle 45"/>
          <p:cNvSpPr/>
          <p:nvPr/>
        </p:nvSpPr>
        <p:spPr>
          <a:xfrm>
            <a:off x="566738" y="3068638"/>
            <a:ext cx="1941512" cy="865187"/>
          </a:xfrm>
          <a:prstGeom prst="rect">
            <a:avLst/>
          </a:prstGeom>
          <a:ln w="25400">
            <a:solidFill>
              <a:srgbClr val="A4011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076325" indent="-1076325" algn="ctr">
              <a:lnSpc>
                <a:spcPct val="8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Эмоциональное</a:t>
            </a:r>
          </a:p>
          <a:p>
            <a:pPr marL="1076325" indent="-1076325" algn="ctr">
              <a:lnSpc>
                <a:spcPct val="8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 участие</a:t>
            </a:r>
          </a:p>
          <a:p>
            <a:pPr marL="1076325" indent="-1076325" algn="ctr">
              <a:lnSpc>
                <a:spcPct val="80000"/>
              </a:lnSpc>
              <a:defRPr/>
            </a:pPr>
            <a:r>
              <a:rPr lang="ru-RU" sz="1400" dirty="0">
                <a:solidFill>
                  <a:srgbClr val="A4011A"/>
                </a:solidFill>
              </a:rPr>
              <a:t>(рамка «мы», эмоции)</a:t>
            </a:r>
          </a:p>
        </p:txBody>
      </p:sp>
      <p:sp useBgFill="1">
        <p:nvSpPr>
          <p:cNvPr id="123" name="Rectangle 46"/>
          <p:cNvSpPr/>
          <p:nvPr/>
        </p:nvSpPr>
        <p:spPr>
          <a:xfrm>
            <a:off x="566738" y="4122738"/>
            <a:ext cx="1941512" cy="865187"/>
          </a:xfrm>
          <a:prstGeom prst="rect">
            <a:avLst/>
          </a:prstGeom>
          <a:ln w="25400">
            <a:solidFill>
              <a:srgbClr val="A4011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076325" indent="-1076325" algn="ctr">
              <a:lnSpc>
                <a:spcPct val="8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Рефлексия, анализ,</a:t>
            </a:r>
          </a:p>
          <a:p>
            <a:pPr marL="1076325" indent="-1076325" algn="ctr">
              <a:lnSpc>
                <a:spcPct val="8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 размышления, </a:t>
            </a:r>
          </a:p>
          <a:p>
            <a:pPr marL="1076325" indent="-1076325" algn="ctr">
              <a:lnSpc>
                <a:spcPct val="8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философствование</a:t>
            </a:r>
            <a:endParaRPr lang="ru-RU" sz="1400" dirty="0">
              <a:solidFill>
                <a:srgbClr val="A4011A"/>
              </a:solidFill>
            </a:endParaRPr>
          </a:p>
        </p:txBody>
      </p:sp>
      <p:sp useBgFill="1">
        <p:nvSpPr>
          <p:cNvPr id="124" name="Rectangle 47"/>
          <p:cNvSpPr/>
          <p:nvPr/>
        </p:nvSpPr>
        <p:spPr>
          <a:xfrm>
            <a:off x="566738" y="5175250"/>
            <a:ext cx="1941512" cy="865188"/>
          </a:xfrm>
          <a:prstGeom prst="rect">
            <a:avLst/>
          </a:prstGeom>
          <a:ln w="25400">
            <a:solidFill>
              <a:srgbClr val="A4011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076325" indent="-1076325" algn="ctr">
              <a:lnSpc>
                <a:spcPct val="8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Замедление речи, </a:t>
            </a:r>
          </a:p>
          <a:p>
            <a:pPr marL="1076325" indent="-1076325" algn="ctr">
              <a:lnSpc>
                <a:spcPct val="8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к концу фразы</a:t>
            </a:r>
          </a:p>
          <a:p>
            <a:pPr marL="1076325" indent="-1076325" algn="ctr">
              <a:lnSpc>
                <a:spcPct val="8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замирание телом,</a:t>
            </a:r>
          </a:p>
          <a:p>
            <a:pPr marL="1076325" indent="-1076325" algn="ctr">
              <a:lnSpc>
                <a:spcPct val="8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замедление жестов</a:t>
            </a:r>
            <a:endParaRPr lang="ru-RU" sz="1400" dirty="0">
              <a:solidFill>
                <a:srgbClr val="A4011A"/>
              </a:solidFill>
            </a:endParaRPr>
          </a:p>
        </p:txBody>
      </p:sp>
      <p:sp useBgFill="1">
        <p:nvSpPr>
          <p:cNvPr id="125" name="Rectangle 51"/>
          <p:cNvSpPr/>
          <p:nvPr/>
        </p:nvSpPr>
        <p:spPr>
          <a:xfrm>
            <a:off x="6662738" y="962025"/>
            <a:ext cx="1941512" cy="865188"/>
          </a:xfrm>
          <a:prstGeom prst="rect">
            <a:avLst/>
          </a:prstGeom>
          <a:ln w="25400">
            <a:solidFill>
              <a:srgbClr val="A4011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4288" indent="-14288" algn="ctr">
              <a:lnSpc>
                <a:spcPct val="8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Прошлое. </a:t>
            </a:r>
          </a:p>
          <a:p>
            <a:pPr marL="14288" indent="-14288" algn="ctr">
              <a:lnSpc>
                <a:spcPct val="8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А у нас раньше было</a:t>
            </a:r>
            <a:r>
              <a:rPr lang="is-IS" sz="1400" b="1" dirty="0">
                <a:solidFill>
                  <a:srgbClr val="A4011A"/>
                </a:solidFill>
              </a:rPr>
              <a:t>…</a:t>
            </a:r>
            <a:endParaRPr lang="ru-RU" sz="1400" b="1" dirty="0">
              <a:solidFill>
                <a:srgbClr val="A4011A"/>
              </a:solidFill>
            </a:endParaRPr>
          </a:p>
        </p:txBody>
      </p:sp>
      <p:sp useBgFill="1">
        <p:nvSpPr>
          <p:cNvPr id="126" name="Rectangle 52"/>
          <p:cNvSpPr/>
          <p:nvPr/>
        </p:nvSpPr>
        <p:spPr>
          <a:xfrm>
            <a:off x="6662738" y="2016125"/>
            <a:ext cx="1941512" cy="865188"/>
          </a:xfrm>
          <a:prstGeom prst="rect">
            <a:avLst/>
          </a:prstGeom>
          <a:ln w="25400">
            <a:solidFill>
              <a:srgbClr val="A4011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076325" indent="-1076325" algn="ctr">
              <a:lnSpc>
                <a:spcPct val="8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Большие временные</a:t>
            </a:r>
          </a:p>
          <a:p>
            <a:pPr marL="1076325" indent="-1076325" algn="ctr">
              <a:lnSpc>
                <a:spcPct val="8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фреймы и традиции.</a:t>
            </a:r>
          </a:p>
          <a:p>
            <a:pPr marL="1076325" indent="-1076325" algn="ctr">
              <a:lnSpc>
                <a:spcPct val="8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Принятие их.</a:t>
            </a:r>
            <a:endParaRPr lang="ru-RU" sz="1400" dirty="0">
              <a:solidFill>
                <a:srgbClr val="A4011A"/>
              </a:solidFill>
            </a:endParaRPr>
          </a:p>
        </p:txBody>
      </p:sp>
      <p:sp useBgFill="1">
        <p:nvSpPr>
          <p:cNvPr id="127" name="Rectangle 56"/>
          <p:cNvSpPr/>
          <p:nvPr/>
        </p:nvSpPr>
        <p:spPr>
          <a:xfrm>
            <a:off x="6662738" y="3068638"/>
            <a:ext cx="1941512" cy="865187"/>
          </a:xfrm>
          <a:prstGeom prst="rect">
            <a:avLst/>
          </a:prstGeom>
          <a:ln w="25400">
            <a:solidFill>
              <a:srgbClr val="A4011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076325" indent="-1076325" algn="ctr">
              <a:lnSpc>
                <a:spcPct val="8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Пассивное участие </a:t>
            </a:r>
          </a:p>
          <a:p>
            <a:pPr marL="1076325" indent="-1076325" algn="ctr">
              <a:lnSpc>
                <a:spcPct val="8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без стремления </a:t>
            </a:r>
          </a:p>
          <a:p>
            <a:pPr marL="1076325" indent="-1076325" algn="ctr">
              <a:lnSpc>
                <a:spcPct val="8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что то изменить</a:t>
            </a:r>
            <a:endParaRPr lang="ru-RU" sz="1400" dirty="0">
              <a:solidFill>
                <a:srgbClr val="A4011A"/>
              </a:solidFill>
            </a:endParaRPr>
          </a:p>
        </p:txBody>
      </p:sp>
      <p:sp useBgFill="1">
        <p:nvSpPr>
          <p:cNvPr id="128" name="Rectangle 57"/>
          <p:cNvSpPr/>
          <p:nvPr/>
        </p:nvSpPr>
        <p:spPr>
          <a:xfrm>
            <a:off x="6662738" y="4122738"/>
            <a:ext cx="1941512" cy="865187"/>
          </a:xfrm>
          <a:prstGeom prst="rect">
            <a:avLst/>
          </a:prstGeom>
          <a:ln w="25400">
            <a:solidFill>
              <a:srgbClr val="A4011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076325" indent="-1076325" algn="ctr">
              <a:lnSpc>
                <a:spcPct val="8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Наличие позитива</a:t>
            </a:r>
          </a:p>
          <a:p>
            <a:pPr marL="1076325" indent="-1076325" algn="ctr">
              <a:lnSpc>
                <a:spcPct val="8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 в прошлом,</a:t>
            </a:r>
          </a:p>
          <a:p>
            <a:pPr marL="1076325" indent="-1076325" algn="ctr">
              <a:lnSpc>
                <a:spcPct val="8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ассоциация в</a:t>
            </a:r>
          </a:p>
          <a:p>
            <a:pPr marL="1076325" indent="-1076325" algn="ctr">
              <a:lnSpc>
                <a:spcPct val="8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прошлый ресурс</a:t>
            </a:r>
            <a:endParaRPr lang="ru-RU" sz="1400" dirty="0">
              <a:solidFill>
                <a:srgbClr val="A4011A"/>
              </a:solidFill>
            </a:endParaRPr>
          </a:p>
        </p:txBody>
      </p:sp>
      <p:sp useBgFill="1">
        <p:nvSpPr>
          <p:cNvPr id="129" name="Rectangle 63"/>
          <p:cNvSpPr/>
          <p:nvPr/>
        </p:nvSpPr>
        <p:spPr>
          <a:xfrm>
            <a:off x="6662738" y="5175250"/>
            <a:ext cx="1941512" cy="865188"/>
          </a:xfrm>
          <a:prstGeom prst="rect">
            <a:avLst/>
          </a:prstGeom>
          <a:ln w="25400">
            <a:solidFill>
              <a:srgbClr val="A4011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076325" indent="-1076325" algn="ctr">
              <a:lnSpc>
                <a:spcPct val="8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Жесты вниз,</a:t>
            </a:r>
          </a:p>
          <a:p>
            <a:pPr marL="1076325" indent="-1076325" algn="ctr">
              <a:lnSpc>
                <a:spcPct val="8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 кивки головой, </a:t>
            </a:r>
          </a:p>
          <a:p>
            <a:pPr marL="1076325" indent="-1076325" algn="ctr">
              <a:lnSpc>
                <a:spcPct val="8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общая </a:t>
            </a:r>
          </a:p>
          <a:p>
            <a:pPr marL="1076325" indent="-1076325" algn="ctr">
              <a:lnSpc>
                <a:spcPct val="8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медлительность</a:t>
            </a:r>
            <a:endParaRPr lang="ru-RU" sz="1400" dirty="0">
              <a:solidFill>
                <a:srgbClr val="A4011A"/>
              </a:solidFill>
            </a:endParaRPr>
          </a:p>
        </p:txBody>
      </p:sp>
      <p:sp useBgFill="1">
        <p:nvSpPr>
          <p:cNvPr id="130" name="Rectangle 64"/>
          <p:cNvSpPr/>
          <p:nvPr/>
        </p:nvSpPr>
        <p:spPr>
          <a:xfrm>
            <a:off x="2598738" y="962025"/>
            <a:ext cx="1974850" cy="865188"/>
          </a:xfrm>
          <a:prstGeom prst="rect">
            <a:avLst/>
          </a:prstGeom>
          <a:ln w="25400">
            <a:solidFill>
              <a:srgbClr val="A4011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4288" algn="ctr">
              <a:lnSpc>
                <a:spcPct val="8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Противопоставление</a:t>
            </a:r>
          </a:p>
          <a:p>
            <a:pPr marL="14288" algn="ctr">
              <a:lnSpc>
                <a:spcPct val="80000"/>
              </a:lnSpc>
              <a:defRPr/>
            </a:pPr>
            <a:r>
              <a:rPr lang="ru-RU" sz="1400" dirty="0">
                <a:solidFill>
                  <a:srgbClr val="A4011A"/>
                </a:solidFill>
              </a:rPr>
              <a:t>(одно-второе, </a:t>
            </a:r>
          </a:p>
          <a:p>
            <a:pPr marL="14288" algn="ctr">
              <a:lnSpc>
                <a:spcPct val="80000"/>
              </a:lnSpc>
              <a:defRPr/>
            </a:pPr>
            <a:r>
              <a:rPr lang="ru-RU" sz="1400" dirty="0">
                <a:solidFill>
                  <a:srgbClr val="A4011A"/>
                </a:solidFill>
              </a:rPr>
              <a:t>это - то)</a:t>
            </a:r>
          </a:p>
        </p:txBody>
      </p:sp>
      <p:sp useBgFill="1">
        <p:nvSpPr>
          <p:cNvPr id="131" name="Rectangle 65"/>
          <p:cNvSpPr/>
          <p:nvPr/>
        </p:nvSpPr>
        <p:spPr>
          <a:xfrm>
            <a:off x="4630738" y="962025"/>
            <a:ext cx="1941512" cy="865188"/>
          </a:xfrm>
          <a:prstGeom prst="rect">
            <a:avLst/>
          </a:prstGeom>
          <a:ln w="25400">
            <a:solidFill>
              <a:srgbClr val="A4011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076325" indent="-1076325" algn="ctr">
              <a:lnSpc>
                <a:spcPct val="8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Обобщения</a:t>
            </a:r>
          </a:p>
          <a:p>
            <a:pPr marL="1076325" indent="-1076325" algn="ctr">
              <a:lnSpc>
                <a:spcPct val="80000"/>
              </a:lnSpc>
              <a:defRPr/>
            </a:pPr>
            <a:r>
              <a:rPr lang="ru-RU" sz="1400" dirty="0">
                <a:solidFill>
                  <a:srgbClr val="A4011A"/>
                </a:solidFill>
              </a:rPr>
              <a:t>(всегда,</a:t>
            </a:r>
          </a:p>
          <a:p>
            <a:pPr marL="1076325" indent="-1076325" algn="ctr">
              <a:lnSpc>
                <a:spcPct val="80000"/>
              </a:lnSpc>
              <a:defRPr/>
            </a:pPr>
            <a:r>
              <a:rPr lang="ru-RU" sz="1400" dirty="0">
                <a:solidFill>
                  <a:srgbClr val="A4011A"/>
                </a:solidFill>
              </a:rPr>
              <a:t>у всех, как обычно, </a:t>
            </a:r>
          </a:p>
          <a:p>
            <a:pPr marL="1076325" indent="-1076325" algn="ctr">
              <a:lnSpc>
                <a:spcPct val="80000"/>
              </a:lnSpc>
              <a:defRPr/>
            </a:pPr>
            <a:r>
              <a:rPr lang="ru-RU" sz="1400" dirty="0">
                <a:solidFill>
                  <a:srgbClr val="A4011A"/>
                </a:solidFill>
              </a:rPr>
              <a:t>никто и др.)</a:t>
            </a:r>
          </a:p>
        </p:txBody>
      </p:sp>
      <p:sp useBgFill="1">
        <p:nvSpPr>
          <p:cNvPr id="132" name="Rectangle 66"/>
          <p:cNvSpPr/>
          <p:nvPr/>
        </p:nvSpPr>
        <p:spPr>
          <a:xfrm>
            <a:off x="2598738" y="5175250"/>
            <a:ext cx="1941512" cy="865188"/>
          </a:xfrm>
          <a:prstGeom prst="rect">
            <a:avLst/>
          </a:prstGeom>
          <a:ln w="25400">
            <a:solidFill>
              <a:srgbClr val="A4011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2700" indent="-12700" algn="ctr">
              <a:lnSpc>
                <a:spcPct val="8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Пассивно-негативное отношение к текущим событиям</a:t>
            </a:r>
            <a:endParaRPr lang="ru-RU" sz="1400" dirty="0">
              <a:solidFill>
                <a:srgbClr val="A4011A"/>
              </a:solidFill>
            </a:endParaRPr>
          </a:p>
        </p:txBody>
      </p:sp>
      <p:sp useBgFill="1">
        <p:nvSpPr>
          <p:cNvPr id="133" name="Rectangle 67"/>
          <p:cNvSpPr/>
          <p:nvPr/>
        </p:nvSpPr>
        <p:spPr>
          <a:xfrm>
            <a:off x="4630738" y="5175250"/>
            <a:ext cx="1941512" cy="865188"/>
          </a:xfrm>
          <a:prstGeom prst="rect">
            <a:avLst/>
          </a:prstGeom>
          <a:ln w="25400">
            <a:solidFill>
              <a:srgbClr val="A4011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076325" indent="-1076325" algn="ctr">
              <a:lnSpc>
                <a:spcPct val="8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Ностальгия и ссылки</a:t>
            </a:r>
          </a:p>
          <a:p>
            <a:pPr marL="1076325" indent="-1076325" algn="ctr">
              <a:lnSpc>
                <a:spcPct val="8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на прошлый опыт</a:t>
            </a:r>
            <a:endParaRPr lang="ru-RU" sz="1400" dirty="0">
              <a:solidFill>
                <a:srgbClr val="A4011A"/>
              </a:solidFill>
            </a:endParaRPr>
          </a:p>
        </p:txBody>
      </p:sp>
      <p:grpSp>
        <p:nvGrpSpPr>
          <p:cNvPr id="62480" name="Group 26"/>
          <p:cNvGrpSpPr>
            <a:grpSpLocks/>
          </p:cNvGrpSpPr>
          <p:nvPr/>
        </p:nvGrpSpPr>
        <p:grpSpPr bwMode="auto">
          <a:xfrm>
            <a:off x="2473325" y="1827213"/>
            <a:ext cx="974725" cy="3348037"/>
            <a:chOff x="2477160" y="2232539"/>
            <a:chExt cx="974005" cy="3348535"/>
          </a:xfrm>
        </p:grpSpPr>
        <p:cxnSp>
          <p:nvCxnSpPr>
            <p:cNvPr id="135" name="Straight Connector 53"/>
            <p:cNvCxnSpPr/>
            <p:nvPr/>
          </p:nvCxnSpPr>
          <p:spPr>
            <a:xfrm>
              <a:off x="3106932" y="2624709"/>
              <a:ext cx="0" cy="2635642"/>
            </a:xfrm>
            <a:prstGeom prst="line">
              <a:avLst/>
            </a:prstGeom>
            <a:ln>
              <a:solidFill>
                <a:srgbClr val="A4011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69"/>
            <p:cNvCxnSpPr/>
            <p:nvPr/>
          </p:nvCxnSpPr>
          <p:spPr>
            <a:xfrm flipH="1" flipV="1">
              <a:off x="2477160" y="3913951"/>
              <a:ext cx="974005" cy="1588"/>
            </a:xfrm>
            <a:prstGeom prst="line">
              <a:avLst/>
            </a:prstGeom>
            <a:ln>
              <a:solidFill>
                <a:srgbClr val="A4011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70"/>
            <p:cNvCxnSpPr/>
            <p:nvPr/>
          </p:nvCxnSpPr>
          <p:spPr>
            <a:xfrm flipH="1">
              <a:off x="2510473" y="2848581"/>
              <a:ext cx="596459" cy="0"/>
            </a:xfrm>
            <a:prstGeom prst="line">
              <a:avLst/>
            </a:prstGeom>
            <a:ln>
              <a:solidFill>
                <a:srgbClr val="A4011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76"/>
            <p:cNvCxnSpPr/>
            <p:nvPr/>
          </p:nvCxnSpPr>
          <p:spPr>
            <a:xfrm flipH="1">
              <a:off x="2510473" y="4949155"/>
              <a:ext cx="596459" cy="0"/>
            </a:xfrm>
            <a:prstGeom prst="line">
              <a:avLst/>
            </a:prstGeom>
            <a:ln>
              <a:solidFill>
                <a:srgbClr val="A4011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77"/>
            <p:cNvCxnSpPr/>
            <p:nvPr/>
          </p:nvCxnSpPr>
          <p:spPr>
            <a:xfrm flipH="1" flipV="1">
              <a:off x="2510473" y="2232539"/>
              <a:ext cx="596459" cy="392170"/>
            </a:xfrm>
            <a:prstGeom prst="line">
              <a:avLst/>
            </a:prstGeom>
            <a:ln>
              <a:solidFill>
                <a:srgbClr val="A4011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89"/>
            <p:cNvCxnSpPr/>
            <p:nvPr/>
          </p:nvCxnSpPr>
          <p:spPr>
            <a:xfrm flipH="1">
              <a:off x="2510473" y="5260351"/>
              <a:ext cx="596459" cy="320723"/>
            </a:xfrm>
            <a:prstGeom prst="line">
              <a:avLst/>
            </a:prstGeom>
            <a:ln>
              <a:solidFill>
                <a:srgbClr val="A4011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481" name="Group 25"/>
          <p:cNvGrpSpPr>
            <a:grpSpLocks/>
          </p:cNvGrpSpPr>
          <p:nvPr/>
        </p:nvGrpSpPr>
        <p:grpSpPr bwMode="auto">
          <a:xfrm>
            <a:off x="3625850" y="1833563"/>
            <a:ext cx="1946275" cy="438150"/>
            <a:chOff x="3628367" y="2238753"/>
            <a:chExt cx="1947298" cy="438817"/>
          </a:xfrm>
        </p:grpSpPr>
        <p:cxnSp>
          <p:nvCxnSpPr>
            <p:cNvPr id="142" name="Straight Connector 59"/>
            <p:cNvCxnSpPr/>
            <p:nvPr/>
          </p:nvCxnSpPr>
          <p:spPr>
            <a:xfrm flipH="1" flipV="1">
              <a:off x="3628367" y="2405694"/>
              <a:ext cx="1947298" cy="14310"/>
            </a:xfrm>
            <a:prstGeom prst="line">
              <a:avLst/>
            </a:prstGeom>
            <a:ln>
              <a:solidFill>
                <a:srgbClr val="A4011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60"/>
            <p:cNvCxnSpPr/>
            <p:nvPr/>
          </p:nvCxnSpPr>
          <p:spPr>
            <a:xfrm>
              <a:off x="3628367" y="2238753"/>
              <a:ext cx="0" cy="181250"/>
            </a:xfrm>
            <a:prstGeom prst="line">
              <a:avLst/>
            </a:prstGeom>
            <a:ln>
              <a:solidFill>
                <a:srgbClr val="A4011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90"/>
            <p:cNvCxnSpPr/>
            <p:nvPr/>
          </p:nvCxnSpPr>
          <p:spPr>
            <a:xfrm>
              <a:off x="5575665" y="2238753"/>
              <a:ext cx="0" cy="181250"/>
            </a:xfrm>
            <a:prstGeom prst="line">
              <a:avLst/>
            </a:prstGeom>
            <a:ln>
              <a:solidFill>
                <a:srgbClr val="A4011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91"/>
            <p:cNvCxnSpPr/>
            <p:nvPr/>
          </p:nvCxnSpPr>
          <p:spPr>
            <a:xfrm rot="16200000" flipH="1">
              <a:off x="4474824" y="2551967"/>
              <a:ext cx="251207" cy="0"/>
            </a:xfrm>
            <a:prstGeom prst="line">
              <a:avLst/>
            </a:prstGeom>
            <a:ln>
              <a:solidFill>
                <a:srgbClr val="A4011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482" name="Group 92"/>
          <p:cNvGrpSpPr>
            <a:grpSpLocks/>
          </p:cNvGrpSpPr>
          <p:nvPr/>
        </p:nvGrpSpPr>
        <p:grpSpPr bwMode="auto">
          <a:xfrm flipH="1">
            <a:off x="5688013" y="1836738"/>
            <a:ext cx="974725" cy="3348037"/>
            <a:chOff x="2511026" y="2232539"/>
            <a:chExt cx="974005" cy="3348535"/>
          </a:xfrm>
        </p:grpSpPr>
        <p:cxnSp>
          <p:nvCxnSpPr>
            <p:cNvPr id="147" name="Straight Connector 93"/>
            <p:cNvCxnSpPr/>
            <p:nvPr/>
          </p:nvCxnSpPr>
          <p:spPr>
            <a:xfrm>
              <a:off x="3105899" y="2624709"/>
              <a:ext cx="0" cy="2635642"/>
            </a:xfrm>
            <a:prstGeom prst="line">
              <a:avLst/>
            </a:prstGeom>
            <a:ln>
              <a:solidFill>
                <a:srgbClr val="A4011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94"/>
            <p:cNvCxnSpPr/>
            <p:nvPr/>
          </p:nvCxnSpPr>
          <p:spPr>
            <a:xfrm flipH="1" flipV="1">
              <a:off x="2511026" y="3913951"/>
              <a:ext cx="974005" cy="1588"/>
            </a:xfrm>
            <a:prstGeom prst="line">
              <a:avLst/>
            </a:prstGeom>
            <a:ln>
              <a:solidFill>
                <a:srgbClr val="A4011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95"/>
            <p:cNvCxnSpPr/>
            <p:nvPr/>
          </p:nvCxnSpPr>
          <p:spPr>
            <a:xfrm flipH="1">
              <a:off x="2511026" y="2848581"/>
              <a:ext cx="594873" cy="0"/>
            </a:xfrm>
            <a:prstGeom prst="line">
              <a:avLst/>
            </a:prstGeom>
            <a:ln>
              <a:solidFill>
                <a:srgbClr val="A4011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96"/>
            <p:cNvCxnSpPr/>
            <p:nvPr/>
          </p:nvCxnSpPr>
          <p:spPr>
            <a:xfrm flipH="1">
              <a:off x="2511026" y="4949155"/>
              <a:ext cx="594873" cy="0"/>
            </a:xfrm>
            <a:prstGeom prst="line">
              <a:avLst/>
            </a:prstGeom>
            <a:ln>
              <a:solidFill>
                <a:srgbClr val="A4011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97"/>
            <p:cNvCxnSpPr/>
            <p:nvPr/>
          </p:nvCxnSpPr>
          <p:spPr>
            <a:xfrm flipH="1" flipV="1">
              <a:off x="2511026" y="2232539"/>
              <a:ext cx="594873" cy="392170"/>
            </a:xfrm>
            <a:prstGeom prst="line">
              <a:avLst/>
            </a:prstGeom>
            <a:ln>
              <a:solidFill>
                <a:srgbClr val="A4011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98"/>
            <p:cNvCxnSpPr/>
            <p:nvPr/>
          </p:nvCxnSpPr>
          <p:spPr>
            <a:xfrm flipH="1">
              <a:off x="2511026" y="5260351"/>
              <a:ext cx="594873" cy="320723"/>
            </a:xfrm>
            <a:prstGeom prst="line">
              <a:avLst/>
            </a:prstGeom>
            <a:ln>
              <a:solidFill>
                <a:srgbClr val="A4011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483" name="Group 99"/>
          <p:cNvGrpSpPr>
            <a:grpSpLocks/>
          </p:cNvGrpSpPr>
          <p:nvPr/>
        </p:nvGrpSpPr>
        <p:grpSpPr bwMode="auto">
          <a:xfrm flipV="1">
            <a:off x="3625850" y="4737100"/>
            <a:ext cx="1946275" cy="438150"/>
            <a:chOff x="3628367" y="2238753"/>
            <a:chExt cx="1947298" cy="438817"/>
          </a:xfrm>
        </p:grpSpPr>
        <p:cxnSp>
          <p:nvCxnSpPr>
            <p:cNvPr id="154" name="Straight Connector 100"/>
            <p:cNvCxnSpPr/>
            <p:nvPr/>
          </p:nvCxnSpPr>
          <p:spPr>
            <a:xfrm flipH="1" flipV="1">
              <a:off x="3628367" y="2405694"/>
              <a:ext cx="1947298" cy="14310"/>
            </a:xfrm>
            <a:prstGeom prst="line">
              <a:avLst/>
            </a:prstGeom>
            <a:ln>
              <a:solidFill>
                <a:srgbClr val="A4011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01"/>
            <p:cNvCxnSpPr/>
            <p:nvPr/>
          </p:nvCxnSpPr>
          <p:spPr>
            <a:xfrm>
              <a:off x="3628367" y="2238753"/>
              <a:ext cx="0" cy="181250"/>
            </a:xfrm>
            <a:prstGeom prst="line">
              <a:avLst/>
            </a:prstGeom>
            <a:ln>
              <a:solidFill>
                <a:srgbClr val="A4011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02"/>
            <p:cNvCxnSpPr/>
            <p:nvPr/>
          </p:nvCxnSpPr>
          <p:spPr>
            <a:xfrm>
              <a:off x="5575665" y="2238753"/>
              <a:ext cx="0" cy="181250"/>
            </a:xfrm>
            <a:prstGeom prst="line">
              <a:avLst/>
            </a:prstGeom>
            <a:ln>
              <a:solidFill>
                <a:srgbClr val="A4011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03"/>
            <p:cNvCxnSpPr/>
            <p:nvPr/>
          </p:nvCxnSpPr>
          <p:spPr>
            <a:xfrm rot="16200000" flipH="1">
              <a:off x="4474824" y="2551966"/>
              <a:ext cx="251207" cy="0"/>
            </a:xfrm>
            <a:prstGeom prst="line">
              <a:avLst/>
            </a:prstGeom>
            <a:ln>
              <a:solidFill>
                <a:srgbClr val="A4011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8" name="Рисунок 8" descr="печаль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050" y="2249488"/>
            <a:ext cx="2232025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Прямоугольник 10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  <p:sp>
        <p:nvSpPr>
          <p:cNvPr id="43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5011738" y="6430963"/>
            <a:ext cx="41322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</p:txBody>
      </p:sp>
    </p:spTree>
    <p:extLst>
      <p:ext uri="{BB962C8B-B14F-4D97-AF65-F5344CB8AC3E}">
        <p14:creationId xmlns:p14="http://schemas.microsoft.com/office/powerpoint/2010/main" val="1197850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3"/>
          <p:cNvSpPr/>
          <p:nvPr/>
        </p:nvSpPr>
        <p:spPr bwMode="auto">
          <a:xfrm>
            <a:off x="874713" y="84138"/>
            <a:ext cx="7704137" cy="1196975"/>
          </a:xfrm>
          <a:custGeom>
            <a:avLst/>
            <a:gdLst>
              <a:gd name="connsiteX0" fmla="*/ 0 w 3165214"/>
              <a:gd name="connsiteY0" fmla="*/ 76450 h 458692"/>
              <a:gd name="connsiteX1" fmla="*/ 76450 w 3165214"/>
              <a:gd name="connsiteY1" fmla="*/ 0 h 458692"/>
              <a:gd name="connsiteX2" fmla="*/ 3088764 w 3165214"/>
              <a:gd name="connsiteY2" fmla="*/ 0 h 458692"/>
              <a:gd name="connsiteX3" fmla="*/ 3165214 w 3165214"/>
              <a:gd name="connsiteY3" fmla="*/ 76450 h 458692"/>
              <a:gd name="connsiteX4" fmla="*/ 3165214 w 3165214"/>
              <a:gd name="connsiteY4" fmla="*/ 382242 h 458692"/>
              <a:gd name="connsiteX5" fmla="*/ 3088764 w 3165214"/>
              <a:gd name="connsiteY5" fmla="*/ 458692 h 458692"/>
              <a:gd name="connsiteX6" fmla="*/ 76450 w 3165214"/>
              <a:gd name="connsiteY6" fmla="*/ 458692 h 458692"/>
              <a:gd name="connsiteX7" fmla="*/ 0 w 3165214"/>
              <a:gd name="connsiteY7" fmla="*/ 382242 h 458692"/>
              <a:gd name="connsiteX8" fmla="*/ 0 w 3165214"/>
              <a:gd name="connsiteY8" fmla="*/ 76450 h 458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65214" h="458692">
                <a:moveTo>
                  <a:pt x="0" y="76450"/>
                </a:moveTo>
                <a:cubicBezTo>
                  <a:pt x="0" y="34228"/>
                  <a:pt x="34228" y="0"/>
                  <a:pt x="76450" y="0"/>
                </a:cubicBezTo>
                <a:lnTo>
                  <a:pt x="3088764" y="0"/>
                </a:lnTo>
                <a:cubicBezTo>
                  <a:pt x="3130986" y="0"/>
                  <a:pt x="3165214" y="34228"/>
                  <a:pt x="3165214" y="76450"/>
                </a:cubicBezTo>
                <a:lnTo>
                  <a:pt x="3165214" y="382242"/>
                </a:lnTo>
                <a:cubicBezTo>
                  <a:pt x="3165214" y="424464"/>
                  <a:pt x="3130986" y="458692"/>
                  <a:pt x="3088764" y="458692"/>
                </a:cubicBezTo>
                <a:lnTo>
                  <a:pt x="76450" y="458692"/>
                </a:lnTo>
                <a:cubicBezTo>
                  <a:pt x="34228" y="458692"/>
                  <a:pt x="0" y="424464"/>
                  <a:pt x="0" y="382242"/>
                </a:cubicBezTo>
                <a:lnTo>
                  <a:pt x="0" y="7645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13831" tIns="113831" rIns="113831" bIns="113831" anchor="ctr"/>
          <a:lstStyle>
            <a:lvl1pPr defTabSz="1066800"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 defTabSz="106680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 defTabSz="106680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 defTabSz="106680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 defTabSz="106680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pPr algn="ctr" eaLnBrk="1" hangingPunct="1"/>
            <a:r>
              <a:rPr lang="ru-RU" altLang="ru-RU" sz="3200">
                <a:latin typeface="Myriad Pro" charset="0"/>
                <a:ea typeface="Verdana" charset="0"/>
                <a:cs typeface="Verdana" charset="0"/>
              </a:rPr>
              <a:t>Эмоция Гнева</a:t>
            </a:r>
          </a:p>
        </p:txBody>
      </p:sp>
      <p:sp useBgFill="1">
        <p:nvSpPr>
          <p:cNvPr id="54" name="Rectangle 30"/>
          <p:cNvSpPr/>
          <p:nvPr/>
        </p:nvSpPr>
        <p:spPr>
          <a:xfrm>
            <a:off x="481013" y="1081088"/>
            <a:ext cx="1941512" cy="865187"/>
          </a:xfrm>
          <a:prstGeom prst="rect">
            <a:avLst/>
          </a:prstGeom>
          <a:ln w="25400">
            <a:solidFill>
              <a:srgbClr val="A4011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076325" indent="-1076325" algn="ctr">
              <a:lnSpc>
                <a:spcPct val="80000"/>
              </a:lnSpc>
              <a:defRPr/>
            </a:pPr>
            <a:r>
              <a:rPr lang="ru-RU" sz="1400" b="1" i="1" dirty="0">
                <a:solidFill>
                  <a:srgbClr val="A4011A"/>
                </a:solidFill>
              </a:rPr>
              <a:t>Причина:</a:t>
            </a:r>
          </a:p>
          <a:p>
            <a:pPr marL="1076325" indent="-1076325" algn="ctr">
              <a:lnSpc>
                <a:spcPct val="80000"/>
              </a:lnSpc>
              <a:defRPr/>
            </a:pPr>
            <a:r>
              <a:rPr lang="ru-RU" sz="1400" i="1" dirty="0">
                <a:solidFill>
                  <a:srgbClr val="A4011A"/>
                </a:solidFill>
              </a:rPr>
              <a:t>Угроза значимому </a:t>
            </a:r>
            <a:endParaRPr lang="en-US" sz="1400" i="1" dirty="0">
              <a:solidFill>
                <a:srgbClr val="A4011A"/>
              </a:solidFill>
            </a:endParaRPr>
          </a:p>
          <a:p>
            <a:pPr marL="1076325" indent="-1076325" algn="ctr">
              <a:lnSpc>
                <a:spcPct val="80000"/>
              </a:lnSpc>
              <a:defRPr/>
            </a:pPr>
            <a:r>
              <a:rPr lang="ru-RU" sz="1400" i="1" dirty="0">
                <a:solidFill>
                  <a:srgbClr val="A4011A"/>
                </a:solidFill>
              </a:rPr>
              <a:t>критерию, которую </a:t>
            </a:r>
            <a:endParaRPr lang="en-US" sz="1400" i="1" dirty="0">
              <a:solidFill>
                <a:srgbClr val="A4011A"/>
              </a:solidFill>
            </a:endParaRPr>
          </a:p>
          <a:p>
            <a:pPr marL="1076325" indent="-1076325" algn="ctr">
              <a:lnSpc>
                <a:spcPct val="80000"/>
              </a:lnSpc>
              <a:defRPr/>
            </a:pPr>
            <a:r>
              <a:rPr lang="ru-RU" sz="1400" i="1" dirty="0">
                <a:solidFill>
                  <a:srgbClr val="A4011A"/>
                </a:solidFill>
              </a:rPr>
              <a:t>можно и нужно </a:t>
            </a:r>
            <a:endParaRPr lang="en-US" sz="1400" i="1" dirty="0">
              <a:solidFill>
                <a:srgbClr val="A4011A"/>
              </a:solidFill>
            </a:endParaRPr>
          </a:p>
          <a:p>
            <a:pPr marL="1076325" indent="-1076325" algn="ctr">
              <a:lnSpc>
                <a:spcPct val="80000"/>
              </a:lnSpc>
              <a:defRPr/>
            </a:pPr>
            <a:r>
              <a:rPr lang="ru-RU" sz="1400" i="1" dirty="0">
                <a:solidFill>
                  <a:srgbClr val="A4011A"/>
                </a:solidFill>
              </a:rPr>
              <a:t>устранить. </a:t>
            </a:r>
            <a:endParaRPr lang="ru-RU" sz="1400" dirty="0">
              <a:solidFill>
                <a:srgbClr val="A4011A"/>
              </a:solidFill>
            </a:endParaRPr>
          </a:p>
        </p:txBody>
      </p:sp>
      <p:sp useBgFill="1">
        <p:nvSpPr>
          <p:cNvPr id="55" name="Rectangle 41"/>
          <p:cNvSpPr/>
          <p:nvPr/>
        </p:nvSpPr>
        <p:spPr>
          <a:xfrm>
            <a:off x="6667500" y="1081088"/>
            <a:ext cx="2100263" cy="865187"/>
          </a:xfrm>
          <a:prstGeom prst="rect">
            <a:avLst/>
          </a:prstGeom>
          <a:ln w="25400">
            <a:solidFill>
              <a:srgbClr val="A4011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i="1" dirty="0">
                <a:solidFill>
                  <a:srgbClr val="A4011A"/>
                </a:solidFill>
              </a:rPr>
              <a:t>Последствия: </a:t>
            </a:r>
            <a:r>
              <a:rPr lang="ru-RU" sz="1400" i="1" dirty="0">
                <a:solidFill>
                  <a:srgbClr val="A4011A"/>
                </a:solidFill>
              </a:rPr>
              <a:t>конкуренция, давление, требовательность, жесткость</a:t>
            </a:r>
            <a:r>
              <a:rPr lang="ru-RU" sz="1400" i="1" dirty="0"/>
              <a:t>.</a:t>
            </a:r>
            <a:r>
              <a:rPr lang="ru-RU" sz="1400" dirty="0"/>
              <a:t> </a:t>
            </a:r>
            <a:endParaRPr lang="ru-RU" sz="1400" dirty="0">
              <a:solidFill>
                <a:srgbClr val="A4011A"/>
              </a:solidFill>
            </a:endParaRPr>
          </a:p>
        </p:txBody>
      </p:sp>
      <p:sp useBgFill="1">
        <p:nvSpPr>
          <p:cNvPr id="56" name="Rectangle 33"/>
          <p:cNvSpPr/>
          <p:nvPr/>
        </p:nvSpPr>
        <p:spPr>
          <a:xfrm>
            <a:off x="2551113" y="1081088"/>
            <a:ext cx="4032250" cy="865187"/>
          </a:xfrm>
          <a:prstGeom prst="rect">
            <a:avLst/>
          </a:prstGeom>
          <a:ln w="25400">
            <a:solidFill>
              <a:srgbClr val="A4011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80000"/>
              </a:lnSpc>
              <a:defRPr/>
            </a:pPr>
            <a:r>
              <a:rPr lang="ru-RU" sz="1400" b="1" i="1" dirty="0">
                <a:solidFill>
                  <a:srgbClr val="A4011A"/>
                </a:solidFill>
              </a:rPr>
              <a:t>Характеристики:  </a:t>
            </a:r>
          </a:p>
          <a:p>
            <a:pPr algn="just">
              <a:lnSpc>
                <a:spcPct val="80000"/>
              </a:lnSpc>
              <a:defRPr/>
            </a:pPr>
            <a:r>
              <a:rPr lang="ru-RU" sz="1400" i="1" dirty="0">
                <a:solidFill>
                  <a:srgbClr val="A4011A"/>
                </a:solidFill>
              </a:rPr>
              <a:t>Ориентация на конкуренцию, активность, вовлеченность, раздражительность, гибкость, ориентация на настоящее, </a:t>
            </a:r>
            <a:r>
              <a:rPr lang="ru-RU" sz="1400" i="1" dirty="0" err="1">
                <a:solidFill>
                  <a:srgbClr val="A4011A"/>
                </a:solidFill>
              </a:rPr>
              <a:t>негативизация</a:t>
            </a:r>
            <a:r>
              <a:rPr lang="ru-RU" sz="1400" i="1" dirty="0">
                <a:solidFill>
                  <a:srgbClr val="A4011A"/>
                </a:solidFill>
              </a:rPr>
              <a:t> и подчеркивание статуса. </a:t>
            </a:r>
          </a:p>
        </p:txBody>
      </p:sp>
      <p:grpSp>
        <p:nvGrpSpPr>
          <p:cNvPr id="63493" name="Group 23"/>
          <p:cNvGrpSpPr>
            <a:grpSpLocks/>
          </p:cNvGrpSpPr>
          <p:nvPr/>
        </p:nvGrpSpPr>
        <p:grpSpPr bwMode="auto">
          <a:xfrm>
            <a:off x="107950" y="1916113"/>
            <a:ext cx="8775700" cy="4073525"/>
            <a:chOff x="241299" y="1695217"/>
            <a:chExt cx="8776100" cy="4072194"/>
          </a:xfrm>
        </p:grpSpPr>
        <p:pic>
          <p:nvPicPr>
            <p:cNvPr id="63494" name="Рисунок 14" descr="anger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2315" y="2526807"/>
              <a:ext cx="2513219" cy="2882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3495" name="TextBox 58"/>
            <p:cNvSpPr txBox="1">
              <a:spLocks noChangeArrowheads="1"/>
            </p:cNvSpPr>
            <p:nvPr/>
          </p:nvSpPr>
          <p:spPr bwMode="auto">
            <a:xfrm>
              <a:off x="6413899" y="2654364"/>
              <a:ext cx="672931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charset="0"/>
                </a:defRPr>
              </a:lvl9pPr>
            </a:lstStyle>
            <a:p>
              <a:pPr>
                <a:lnSpc>
                  <a:spcPct val="80000"/>
                </a:lnSpc>
              </a:pPr>
              <a:r>
                <a:rPr lang="ru-RU" altLang="ru-RU" b="1">
                  <a:solidFill>
                    <a:srgbClr val="A4011A"/>
                  </a:solidFill>
                </a:rPr>
                <a:t>Веки</a:t>
              </a:r>
              <a:endParaRPr lang="ru-RU" altLang="ru-RU">
                <a:solidFill>
                  <a:srgbClr val="A4011A"/>
                </a:solidFill>
              </a:endParaRPr>
            </a:p>
          </p:txBody>
        </p:sp>
        <p:sp>
          <p:nvSpPr>
            <p:cNvPr id="60" name="Rectangle 26"/>
            <p:cNvSpPr/>
            <p:nvPr/>
          </p:nvSpPr>
          <p:spPr>
            <a:xfrm>
              <a:off x="3135444" y="1695217"/>
              <a:ext cx="2736975" cy="695098"/>
            </a:xfrm>
            <a:prstGeom prst="rect">
              <a:avLst/>
            </a:prstGeom>
            <a:effectLst/>
          </p:spPr>
          <p:txBody>
            <a:bodyPr wrap="none">
              <a:spAutoFit/>
            </a:bodyPr>
            <a:lstStyle/>
            <a:p>
              <a:pPr marL="88900" algn="ctr">
                <a:lnSpc>
                  <a:spcPct val="80000"/>
                </a:lnSpc>
                <a:defRPr/>
              </a:pPr>
              <a:endParaRPr lang="ru-RU" sz="2400" b="1" dirty="0">
                <a:solidFill>
                  <a:srgbClr val="A4011A"/>
                </a:solidFill>
              </a:endParaRPr>
            </a:p>
            <a:p>
              <a:pPr marL="90488" algn="ctr">
                <a:lnSpc>
                  <a:spcPct val="80000"/>
                </a:lnSpc>
                <a:defRPr/>
              </a:pPr>
              <a:r>
                <a:rPr lang="ru-RU" sz="2400" b="1" dirty="0">
                  <a:solidFill>
                    <a:srgbClr val="A4011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Как выглядит гнев:</a:t>
              </a:r>
              <a:endParaRPr lang="ru-RU" sz="2400" b="1" dirty="0">
                <a:solidFill>
                  <a:srgbClr val="A4011A"/>
                </a:solidFill>
              </a:endParaRPr>
            </a:p>
          </p:txBody>
        </p:sp>
        <p:sp>
          <p:nvSpPr>
            <p:cNvPr id="63497" name="Rectangle 27"/>
            <p:cNvSpPr>
              <a:spLocks noChangeArrowheads="1"/>
            </p:cNvSpPr>
            <p:nvPr/>
          </p:nvSpPr>
          <p:spPr bwMode="auto">
            <a:xfrm>
              <a:off x="6363099" y="2872855"/>
              <a:ext cx="2654300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342900" indent="-342900">
                <a:tabLst>
                  <a:tab pos="1614488" algn="l"/>
                  <a:tab pos="2686050" algn="l"/>
                </a:tabLst>
                <a:defRPr>
                  <a:solidFill>
                    <a:schemeClr val="tx1"/>
                  </a:solidFill>
                  <a:latin typeface="Tahoma" charset="0"/>
                </a:defRPr>
              </a:lvl1pPr>
              <a:lvl2pPr marL="2686050" indent="-2686050">
                <a:tabLst>
                  <a:tab pos="1614488" algn="l"/>
                  <a:tab pos="2686050" algn="l"/>
                </a:tabLst>
                <a:defRPr>
                  <a:solidFill>
                    <a:schemeClr val="tx1"/>
                  </a:solidFill>
                  <a:latin typeface="Tahoma" charset="0"/>
                </a:defRPr>
              </a:lvl2pPr>
              <a:lvl3pPr marL="1143000" indent="-228600">
                <a:tabLst>
                  <a:tab pos="1614488" algn="l"/>
                  <a:tab pos="2686050" algn="l"/>
                </a:tabLst>
                <a:defRPr>
                  <a:solidFill>
                    <a:schemeClr val="tx1"/>
                  </a:solidFill>
                  <a:latin typeface="Tahoma" charset="0"/>
                </a:defRPr>
              </a:lvl3pPr>
              <a:lvl4pPr marL="1600200" indent="-228600">
                <a:tabLst>
                  <a:tab pos="1614488" algn="l"/>
                  <a:tab pos="2686050" algn="l"/>
                </a:tabLst>
                <a:defRPr>
                  <a:solidFill>
                    <a:schemeClr val="tx1"/>
                  </a:solidFill>
                  <a:latin typeface="Tahoma" charset="0"/>
                </a:defRPr>
              </a:lvl4pPr>
              <a:lvl5pPr marL="2057400" indent="-228600">
                <a:tabLst>
                  <a:tab pos="1614488" algn="l"/>
                  <a:tab pos="2686050" algn="l"/>
                </a:tabLst>
                <a:defRPr>
                  <a:solidFill>
                    <a:schemeClr val="tx1"/>
                  </a:solidFill>
                  <a:latin typeface="Tahoma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614488" algn="l"/>
                  <a:tab pos="2686050" algn="l"/>
                </a:tabLst>
                <a:defRPr>
                  <a:solidFill>
                    <a:schemeClr val="tx1"/>
                  </a:solidFill>
                  <a:latin typeface="Tahoma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614488" algn="l"/>
                  <a:tab pos="2686050" algn="l"/>
                </a:tabLst>
                <a:defRPr>
                  <a:solidFill>
                    <a:schemeClr val="tx1"/>
                  </a:solidFill>
                  <a:latin typeface="Tahoma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614488" algn="l"/>
                  <a:tab pos="2686050" algn="l"/>
                </a:tabLst>
                <a:defRPr>
                  <a:solidFill>
                    <a:schemeClr val="tx1"/>
                  </a:solidFill>
                  <a:latin typeface="Tahoma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614488" algn="l"/>
                  <a:tab pos="2686050" algn="l"/>
                </a:tabLst>
                <a:defRPr>
                  <a:solidFill>
                    <a:schemeClr val="tx1"/>
                  </a:solidFill>
                  <a:latin typeface="Tahoma" charset="0"/>
                </a:defRPr>
              </a:lvl9pPr>
            </a:lstStyle>
            <a:p>
              <a:pPr lvl="1"/>
              <a:r>
                <a:rPr lang="ru-RU" altLang="ru-RU" sz="1400"/>
                <a:t>Веки напряжены, </a:t>
              </a:r>
            </a:p>
            <a:p>
              <a:pPr lvl="1"/>
              <a:r>
                <a:rPr lang="ru-RU" altLang="ru-RU" sz="1400"/>
                <a:t>глаза смотрят пристально.</a:t>
              </a:r>
            </a:p>
            <a:p>
              <a:pPr lvl="1"/>
              <a:r>
                <a:rPr lang="ru-RU" altLang="ru-RU" sz="1400"/>
                <a:t> Нижнее веко может быть</a:t>
              </a:r>
            </a:p>
            <a:p>
              <a:pPr lvl="1"/>
              <a:r>
                <a:rPr lang="ru-RU" altLang="ru-RU" sz="1400"/>
                <a:t> приподнято</a:t>
              </a:r>
            </a:p>
          </p:txBody>
        </p:sp>
        <p:sp>
          <p:nvSpPr>
            <p:cNvPr id="63498" name="TextBox 61"/>
            <p:cNvSpPr txBox="1">
              <a:spLocks noChangeArrowheads="1"/>
            </p:cNvSpPr>
            <p:nvPr/>
          </p:nvSpPr>
          <p:spPr bwMode="auto">
            <a:xfrm>
              <a:off x="1942879" y="2305198"/>
              <a:ext cx="803563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charset="0"/>
                </a:defRPr>
              </a:lvl9pPr>
            </a:lstStyle>
            <a:p>
              <a:pPr algn="r">
                <a:lnSpc>
                  <a:spcPct val="80000"/>
                </a:lnSpc>
              </a:pPr>
              <a:r>
                <a:rPr lang="ru-RU" altLang="ru-RU" b="1">
                  <a:solidFill>
                    <a:srgbClr val="A4011A"/>
                  </a:solidFill>
                </a:rPr>
                <a:t>Брови</a:t>
              </a:r>
              <a:endParaRPr lang="ru-RU" altLang="ru-RU">
                <a:solidFill>
                  <a:srgbClr val="A4011A"/>
                </a:solidFill>
              </a:endParaRPr>
            </a:p>
          </p:txBody>
        </p:sp>
        <p:sp>
          <p:nvSpPr>
            <p:cNvPr id="63" name="Rectangle 29"/>
            <p:cNvSpPr/>
            <p:nvPr/>
          </p:nvSpPr>
          <p:spPr>
            <a:xfrm>
              <a:off x="241299" y="2515686"/>
              <a:ext cx="2509952" cy="95377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46038" indent="42863" algn="r">
                <a:tabLst>
                  <a:tab pos="2597150" algn="l"/>
                </a:tabLst>
                <a:defRPr/>
              </a:pPr>
              <a:r>
                <a:rPr lang="ru-RU" sz="1400" dirty="0"/>
                <a:t>Брови опущены и сведены. </a:t>
              </a:r>
            </a:p>
            <a:p>
              <a:pPr marL="46038" indent="42863" algn="r">
                <a:tabLst>
                  <a:tab pos="2597150" algn="l"/>
                </a:tabLst>
                <a:defRPr/>
              </a:pPr>
              <a:r>
                <a:rPr lang="ru-RU" sz="1400" dirty="0"/>
                <a:t>Вертикальные морщины </a:t>
              </a:r>
            </a:p>
            <a:p>
              <a:pPr marL="2686050" indent="-2597150" algn="r">
                <a:tabLst>
                  <a:tab pos="1614488" algn="l"/>
                  <a:tab pos="2597150" algn="l"/>
                </a:tabLst>
                <a:defRPr/>
              </a:pPr>
              <a:r>
                <a:rPr lang="ru-RU" sz="1400" dirty="0"/>
                <a:t>между бровями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6413780" y="4350236"/>
              <a:ext cx="522312" cy="32215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lnSpc>
                  <a:spcPct val="80000"/>
                </a:lnSpc>
                <a:defRPr/>
              </a:pPr>
              <a:r>
                <a:rPr lang="ru-RU" b="1" dirty="0">
                  <a:solidFill>
                    <a:srgbClr val="A4011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Рот</a:t>
              </a:r>
              <a:endParaRPr lang="ru-RU" dirty="0">
                <a:solidFill>
                  <a:srgbClr val="A4011A"/>
                </a:solidFill>
              </a:endParaRPr>
            </a:p>
          </p:txBody>
        </p:sp>
        <p:sp>
          <p:nvSpPr>
            <p:cNvPr id="63501" name="Rectangle 32"/>
            <p:cNvSpPr>
              <a:spLocks noChangeArrowheads="1"/>
            </p:cNvSpPr>
            <p:nvPr/>
          </p:nvSpPr>
          <p:spPr bwMode="auto">
            <a:xfrm>
              <a:off x="6446227" y="4615814"/>
              <a:ext cx="2253273" cy="11515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2686050" indent="-2686050">
                <a:tabLst>
                  <a:tab pos="1614488" algn="l"/>
                  <a:tab pos="2686050" algn="l"/>
                </a:tabLst>
                <a:defRPr>
                  <a:solidFill>
                    <a:schemeClr val="tx1"/>
                  </a:solidFill>
                  <a:latin typeface="Tahoma" charset="0"/>
                </a:defRPr>
              </a:lvl1pPr>
              <a:lvl2pPr marL="742950" indent="-285750">
                <a:tabLst>
                  <a:tab pos="1614488" algn="l"/>
                  <a:tab pos="2686050" algn="l"/>
                </a:tabLst>
                <a:defRPr>
                  <a:solidFill>
                    <a:schemeClr val="tx1"/>
                  </a:solidFill>
                  <a:latin typeface="Tahoma" charset="0"/>
                </a:defRPr>
              </a:lvl2pPr>
              <a:lvl3pPr marL="1143000" indent="-228600">
                <a:tabLst>
                  <a:tab pos="1614488" algn="l"/>
                  <a:tab pos="2686050" algn="l"/>
                </a:tabLst>
                <a:defRPr>
                  <a:solidFill>
                    <a:schemeClr val="tx1"/>
                  </a:solidFill>
                  <a:latin typeface="Tahoma" charset="0"/>
                </a:defRPr>
              </a:lvl3pPr>
              <a:lvl4pPr marL="1600200" indent="-228600">
                <a:tabLst>
                  <a:tab pos="1614488" algn="l"/>
                  <a:tab pos="2686050" algn="l"/>
                </a:tabLst>
                <a:defRPr>
                  <a:solidFill>
                    <a:schemeClr val="tx1"/>
                  </a:solidFill>
                  <a:latin typeface="Tahoma" charset="0"/>
                </a:defRPr>
              </a:lvl4pPr>
              <a:lvl5pPr marL="2057400" indent="-228600">
                <a:tabLst>
                  <a:tab pos="1614488" algn="l"/>
                  <a:tab pos="2686050" algn="l"/>
                </a:tabLst>
                <a:defRPr>
                  <a:solidFill>
                    <a:schemeClr val="tx1"/>
                  </a:solidFill>
                  <a:latin typeface="Tahoma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614488" algn="l"/>
                  <a:tab pos="2686050" algn="l"/>
                </a:tabLst>
                <a:defRPr>
                  <a:solidFill>
                    <a:schemeClr val="tx1"/>
                  </a:solidFill>
                  <a:latin typeface="Tahoma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614488" algn="l"/>
                  <a:tab pos="2686050" algn="l"/>
                </a:tabLst>
                <a:defRPr>
                  <a:solidFill>
                    <a:schemeClr val="tx1"/>
                  </a:solidFill>
                  <a:latin typeface="Tahoma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614488" algn="l"/>
                  <a:tab pos="2686050" algn="l"/>
                </a:tabLst>
                <a:defRPr>
                  <a:solidFill>
                    <a:schemeClr val="tx1"/>
                  </a:solidFill>
                  <a:latin typeface="Tahoma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614488" algn="l"/>
                  <a:tab pos="2686050" algn="l"/>
                </a:tabLst>
                <a:defRPr>
                  <a:solidFill>
                    <a:schemeClr val="tx1"/>
                  </a:solidFill>
                  <a:latin typeface="Tahoma" charset="0"/>
                </a:defRPr>
              </a:lvl9pPr>
            </a:lstStyle>
            <a:p>
              <a:r>
                <a:rPr lang="ru-RU" altLang="ru-RU" sz="1400"/>
                <a:t>а) Губы плотно сжаты. </a:t>
              </a:r>
            </a:p>
            <a:p>
              <a:pPr>
                <a:lnSpc>
                  <a:spcPct val="120000"/>
                </a:lnSpc>
              </a:pPr>
              <a:r>
                <a:rPr lang="ru-RU" altLang="ru-RU" sz="1400"/>
                <a:t>б) Могут быть разжаты, </a:t>
              </a:r>
            </a:p>
            <a:p>
              <a:pPr>
                <a:lnSpc>
                  <a:spcPct val="90000"/>
                </a:lnSpc>
              </a:pPr>
              <a:r>
                <a:rPr lang="ru-RU" altLang="ru-RU" sz="1400"/>
                <a:t>но тогда рот имеет</a:t>
              </a:r>
            </a:p>
            <a:p>
              <a:pPr>
                <a:lnSpc>
                  <a:spcPct val="90000"/>
                </a:lnSpc>
              </a:pPr>
              <a:r>
                <a:rPr lang="ru-RU" altLang="ru-RU" sz="1400"/>
                <a:t> прямоугольную форму </a:t>
              </a:r>
            </a:p>
            <a:p>
              <a:pPr>
                <a:lnSpc>
                  <a:spcPct val="90000"/>
                </a:lnSpc>
              </a:pPr>
              <a:r>
                <a:rPr lang="ru-RU" altLang="ru-RU" sz="1400"/>
                <a:t>. </a:t>
              </a:r>
            </a:p>
          </p:txBody>
        </p:sp>
        <p:cxnSp>
          <p:nvCxnSpPr>
            <p:cNvPr id="66" name="Straight Connector 51"/>
            <p:cNvCxnSpPr/>
            <p:nvPr/>
          </p:nvCxnSpPr>
          <p:spPr>
            <a:xfrm>
              <a:off x="2852856" y="2412533"/>
              <a:ext cx="0" cy="1160083"/>
            </a:xfrm>
            <a:prstGeom prst="line">
              <a:avLst/>
            </a:prstGeom>
            <a:ln>
              <a:solidFill>
                <a:srgbClr val="A4011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53"/>
            <p:cNvCxnSpPr/>
            <p:nvPr/>
          </p:nvCxnSpPr>
          <p:spPr>
            <a:xfrm>
              <a:off x="2852856" y="3566267"/>
              <a:ext cx="912854" cy="9522"/>
            </a:xfrm>
            <a:prstGeom prst="line">
              <a:avLst/>
            </a:prstGeom>
            <a:ln>
              <a:solidFill>
                <a:srgbClr val="A4011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54"/>
            <p:cNvCxnSpPr/>
            <p:nvPr/>
          </p:nvCxnSpPr>
          <p:spPr>
            <a:xfrm>
              <a:off x="6350277" y="4734286"/>
              <a:ext cx="12701" cy="574487"/>
            </a:xfrm>
            <a:prstGeom prst="line">
              <a:avLst/>
            </a:prstGeom>
            <a:ln>
              <a:solidFill>
                <a:srgbClr val="A4011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55"/>
            <p:cNvCxnSpPr/>
            <p:nvPr/>
          </p:nvCxnSpPr>
          <p:spPr>
            <a:xfrm flipH="1">
              <a:off x="5192938" y="4743808"/>
              <a:ext cx="1157340" cy="0"/>
            </a:xfrm>
            <a:prstGeom prst="line">
              <a:avLst/>
            </a:prstGeom>
            <a:ln>
              <a:solidFill>
                <a:srgbClr val="A4011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56"/>
            <p:cNvCxnSpPr/>
            <p:nvPr/>
          </p:nvCxnSpPr>
          <p:spPr>
            <a:xfrm>
              <a:off x="6337577" y="2780712"/>
              <a:ext cx="0" cy="937905"/>
            </a:xfrm>
            <a:prstGeom prst="line">
              <a:avLst/>
            </a:prstGeom>
            <a:ln>
              <a:solidFill>
                <a:srgbClr val="A4011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57"/>
            <p:cNvCxnSpPr/>
            <p:nvPr/>
          </p:nvCxnSpPr>
          <p:spPr>
            <a:xfrm flipH="1">
              <a:off x="5192938" y="3718618"/>
              <a:ext cx="1144639" cy="0"/>
            </a:xfrm>
            <a:prstGeom prst="line">
              <a:avLst/>
            </a:prstGeom>
            <a:ln>
              <a:solidFill>
                <a:srgbClr val="A4011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Прямоугольник 10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  <p:sp>
        <p:nvSpPr>
          <p:cNvPr id="22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5011738" y="6430963"/>
            <a:ext cx="41322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</p:txBody>
      </p:sp>
    </p:spTree>
    <p:extLst>
      <p:ext uri="{BB962C8B-B14F-4D97-AF65-F5344CB8AC3E}">
        <p14:creationId xmlns:p14="http://schemas.microsoft.com/office/powerpoint/2010/main" val="16478179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3"/>
          <p:cNvSpPr/>
          <p:nvPr/>
        </p:nvSpPr>
        <p:spPr bwMode="auto">
          <a:xfrm>
            <a:off x="874713" y="84138"/>
            <a:ext cx="7704137" cy="1196975"/>
          </a:xfrm>
          <a:custGeom>
            <a:avLst/>
            <a:gdLst>
              <a:gd name="connsiteX0" fmla="*/ 0 w 3165214"/>
              <a:gd name="connsiteY0" fmla="*/ 76450 h 458692"/>
              <a:gd name="connsiteX1" fmla="*/ 76450 w 3165214"/>
              <a:gd name="connsiteY1" fmla="*/ 0 h 458692"/>
              <a:gd name="connsiteX2" fmla="*/ 3088764 w 3165214"/>
              <a:gd name="connsiteY2" fmla="*/ 0 h 458692"/>
              <a:gd name="connsiteX3" fmla="*/ 3165214 w 3165214"/>
              <a:gd name="connsiteY3" fmla="*/ 76450 h 458692"/>
              <a:gd name="connsiteX4" fmla="*/ 3165214 w 3165214"/>
              <a:gd name="connsiteY4" fmla="*/ 382242 h 458692"/>
              <a:gd name="connsiteX5" fmla="*/ 3088764 w 3165214"/>
              <a:gd name="connsiteY5" fmla="*/ 458692 h 458692"/>
              <a:gd name="connsiteX6" fmla="*/ 76450 w 3165214"/>
              <a:gd name="connsiteY6" fmla="*/ 458692 h 458692"/>
              <a:gd name="connsiteX7" fmla="*/ 0 w 3165214"/>
              <a:gd name="connsiteY7" fmla="*/ 382242 h 458692"/>
              <a:gd name="connsiteX8" fmla="*/ 0 w 3165214"/>
              <a:gd name="connsiteY8" fmla="*/ 76450 h 458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65214" h="458692">
                <a:moveTo>
                  <a:pt x="0" y="76450"/>
                </a:moveTo>
                <a:cubicBezTo>
                  <a:pt x="0" y="34228"/>
                  <a:pt x="34228" y="0"/>
                  <a:pt x="76450" y="0"/>
                </a:cubicBezTo>
                <a:lnTo>
                  <a:pt x="3088764" y="0"/>
                </a:lnTo>
                <a:cubicBezTo>
                  <a:pt x="3130986" y="0"/>
                  <a:pt x="3165214" y="34228"/>
                  <a:pt x="3165214" y="76450"/>
                </a:cubicBezTo>
                <a:lnTo>
                  <a:pt x="3165214" y="382242"/>
                </a:lnTo>
                <a:cubicBezTo>
                  <a:pt x="3165214" y="424464"/>
                  <a:pt x="3130986" y="458692"/>
                  <a:pt x="3088764" y="458692"/>
                </a:cubicBezTo>
                <a:lnTo>
                  <a:pt x="76450" y="458692"/>
                </a:lnTo>
                <a:cubicBezTo>
                  <a:pt x="34228" y="458692"/>
                  <a:pt x="0" y="424464"/>
                  <a:pt x="0" y="382242"/>
                </a:cubicBezTo>
                <a:lnTo>
                  <a:pt x="0" y="7645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13831" tIns="113831" rIns="113831" bIns="113831" anchor="ctr"/>
          <a:lstStyle>
            <a:lvl1pPr defTabSz="1066800"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 defTabSz="106680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 defTabSz="106680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 defTabSz="106680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 defTabSz="106680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pPr algn="ctr" eaLnBrk="1" hangingPunct="1"/>
            <a:r>
              <a:rPr lang="ru-RU" altLang="ru-RU" sz="3200">
                <a:latin typeface="Myriad Pro" charset="0"/>
                <a:ea typeface="Verdana" charset="0"/>
                <a:cs typeface="Verdana" charset="0"/>
              </a:rPr>
              <a:t>ГНЕВ</a:t>
            </a:r>
          </a:p>
        </p:txBody>
      </p:sp>
      <p:sp>
        <p:nvSpPr>
          <p:cNvPr id="5" name="Содержимое 2"/>
          <p:cNvSpPr txBox="1">
            <a:spLocks/>
          </p:cNvSpPr>
          <p:nvPr/>
        </p:nvSpPr>
        <p:spPr>
          <a:xfrm>
            <a:off x="1103313" y="1522413"/>
            <a:ext cx="2992437" cy="431800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ru-RU" sz="2000" b="1" dirty="0">
                <a:solidFill>
                  <a:srgbClr val="A4011A"/>
                </a:solidFill>
              </a:rPr>
              <a:t>Естественная эмоция</a:t>
            </a:r>
          </a:p>
        </p:txBody>
      </p:sp>
      <p:sp>
        <p:nvSpPr>
          <p:cNvPr id="6" name="Содержимое 2"/>
          <p:cNvSpPr txBox="1">
            <a:spLocks/>
          </p:cNvSpPr>
          <p:nvPr/>
        </p:nvSpPr>
        <p:spPr>
          <a:xfrm>
            <a:off x="4883150" y="1522413"/>
            <a:ext cx="2992438" cy="431800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ru-RU" sz="2000" b="1" dirty="0">
                <a:solidFill>
                  <a:srgbClr val="A4011A"/>
                </a:solidFill>
              </a:rPr>
              <a:t>Выученная эмоция</a:t>
            </a:r>
          </a:p>
        </p:txBody>
      </p:sp>
      <p:pic>
        <p:nvPicPr>
          <p:cNvPr id="7" name="Picture 2" descr="D:\For Sasha\lie2Me\презентации\Pic\эмоции\goroskop_0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4713" y="2349500"/>
            <a:ext cx="3221037" cy="3140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3" descr="D:\For Sasha\lie2Me\презентации\Pic\эмоции\anger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83150" y="2343150"/>
            <a:ext cx="3552825" cy="3133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рямоугольник 10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  <p:sp>
        <p:nvSpPr>
          <p:cNvPr id="10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5011738" y="6430963"/>
            <a:ext cx="41322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</p:txBody>
      </p:sp>
    </p:spTree>
    <p:extLst>
      <p:ext uri="{BB962C8B-B14F-4D97-AF65-F5344CB8AC3E}">
        <p14:creationId xmlns:p14="http://schemas.microsoft.com/office/powerpoint/2010/main" val="92703948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3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5011738" y="6430963"/>
            <a:ext cx="41322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</p:txBody>
      </p:sp>
      <p:sp>
        <p:nvSpPr>
          <p:cNvPr id="233475" name="Прямоугольник 26"/>
          <p:cNvSpPr>
            <a:spLocks noChangeArrowheads="1"/>
          </p:cNvSpPr>
          <p:nvPr/>
        </p:nvSpPr>
        <p:spPr bwMode="auto">
          <a:xfrm>
            <a:off x="3124200" y="4419600"/>
            <a:ext cx="290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  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79388" y="1643063"/>
            <a:ext cx="144462" cy="523875"/>
          </a:xfrm>
          <a:prstGeom prst="rect">
            <a:avLst/>
          </a:prstGeom>
          <a:solidFill>
            <a:srgbClr val="DCEFF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244398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r>
              <a:rPr lang="ru-RU" altLang="ru-RU"/>
              <a:t>  </a:t>
            </a:r>
            <a:endParaRPr lang="ru-RU" altLang="ru-RU" sz="30000"/>
          </a:p>
        </p:txBody>
      </p:sp>
      <p:sp>
        <p:nvSpPr>
          <p:cNvPr id="233479" name="Прямоугольник 10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21891"/>
            <a:ext cx="8406837" cy="6305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339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180" y="620687"/>
            <a:ext cx="2060116" cy="266394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381000" dist="292100" dir="5400000" sx="-80000" sy="-18000" rotWithShape="0">
              <a:srgbClr val="000000">
                <a:alpha val="22000"/>
              </a:srgbClr>
            </a:outerShdw>
            <a:softEdge rad="635000"/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177" y="620688"/>
            <a:ext cx="2115223" cy="271646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381000" dist="292100" dir="5400000" sx="-80000" sy="-18000" rotWithShape="0">
              <a:srgbClr val="000000">
                <a:alpha val="22000"/>
              </a:srgbClr>
            </a:outerShdw>
            <a:softEdge rad="635000"/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7306" y="620687"/>
            <a:ext cx="2101205" cy="273594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381000" dist="292100" dir="5400000" sx="-80000" sy="-18000" rotWithShape="0">
              <a:srgbClr val="000000">
                <a:alpha val="22000"/>
              </a:srgbClr>
            </a:outerShdw>
            <a:softEdge rad="635000"/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83" y="3501008"/>
            <a:ext cx="2186739" cy="280831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381000" dist="292100" dir="5400000" sx="-80000" sy="-18000" rotWithShape="0">
              <a:srgbClr val="000000">
                <a:alpha val="22000"/>
              </a:srgbClr>
            </a:outerShdw>
            <a:softEdge rad="635000"/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180" y="3501008"/>
            <a:ext cx="2068688" cy="266583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381000" dist="292100" dir="5400000" sx="-80000" sy="-18000" rotWithShape="0">
              <a:srgbClr val="000000">
                <a:alpha val="22000"/>
              </a:srgbClr>
            </a:outerShdw>
            <a:softEdge rad="635000"/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7306" y="3501008"/>
            <a:ext cx="2082006" cy="269224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381000" dist="292100" dir="5400000" sx="-80000" sy="-18000" rotWithShape="0">
              <a:srgbClr val="000000">
                <a:alpha val="22000"/>
              </a:srgbClr>
            </a:outerShdw>
            <a:softEdge rad="635000"/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Прямоугольник 10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  <p:sp>
        <p:nvSpPr>
          <p:cNvPr id="9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5011738" y="6430963"/>
            <a:ext cx="41322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</p:txBody>
      </p:sp>
    </p:spTree>
    <p:extLst>
      <p:ext uri="{BB962C8B-B14F-4D97-AF65-F5344CB8AC3E}">
        <p14:creationId xmlns:p14="http://schemas.microsoft.com/office/powerpoint/2010/main" val="944775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3"/>
          <p:cNvSpPr/>
          <p:nvPr/>
        </p:nvSpPr>
        <p:spPr bwMode="auto">
          <a:xfrm>
            <a:off x="874713" y="84138"/>
            <a:ext cx="7704137" cy="1196975"/>
          </a:xfrm>
          <a:custGeom>
            <a:avLst/>
            <a:gdLst>
              <a:gd name="connsiteX0" fmla="*/ 0 w 3165214"/>
              <a:gd name="connsiteY0" fmla="*/ 76450 h 458692"/>
              <a:gd name="connsiteX1" fmla="*/ 76450 w 3165214"/>
              <a:gd name="connsiteY1" fmla="*/ 0 h 458692"/>
              <a:gd name="connsiteX2" fmla="*/ 3088764 w 3165214"/>
              <a:gd name="connsiteY2" fmla="*/ 0 h 458692"/>
              <a:gd name="connsiteX3" fmla="*/ 3165214 w 3165214"/>
              <a:gd name="connsiteY3" fmla="*/ 76450 h 458692"/>
              <a:gd name="connsiteX4" fmla="*/ 3165214 w 3165214"/>
              <a:gd name="connsiteY4" fmla="*/ 382242 h 458692"/>
              <a:gd name="connsiteX5" fmla="*/ 3088764 w 3165214"/>
              <a:gd name="connsiteY5" fmla="*/ 458692 h 458692"/>
              <a:gd name="connsiteX6" fmla="*/ 76450 w 3165214"/>
              <a:gd name="connsiteY6" fmla="*/ 458692 h 458692"/>
              <a:gd name="connsiteX7" fmla="*/ 0 w 3165214"/>
              <a:gd name="connsiteY7" fmla="*/ 382242 h 458692"/>
              <a:gd name="connsiteX8" fmla="*/ 0 w 3165214"/>
              <a:gd name="connsiteY8" fmla="*/ 76450 h 458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65214" h="458692">
                <a:moveTo>
                  <a:pt x="0" y="76450"/>
                </a:moveTo>
                <a:cubicBezTo>
                  <a:pt x="0" y="34228"/>
                  <a:pt x="34228" y="0"/>
                  <a:pt x="76450" y="0"/>
                </a:cubicBezTo>
                <a:lnTo>
                  <a:pt x="3088764" y="0"/>
                </a:lnTo>
                <a:cubicBezTo>
                  <a:pt x="3130986" y="0"/>
                  <a:pt x="3165214" y="34228"/>
                  <a:pt x="3165214" y="76450"/>
                </a:cubicBezTo>
                <a:lnTo>
                  <a:pt x="3165214" y="382242"/>
                </a:lnTo>
                <a:cubicBezTo>
                  <a:pt x="3165214" y="424464"/>
                  <a:pt x="3130986" y="458692"/>
                  <a:pt x="3088764" y="458692"/>
                </a:cubicBezTo>
                <a:lnTo>
                  <a:pt x="76450" y="458692"/>
                </a:lnTo>
                <a:cubicBezTo>
                  <a:pt x="34228" y="458692"/>
                  <a:pt x="0" y="424464"/>
                  <a:pt x="0" y="382242"/>
                </a:cubicBezTo>
                <a:lnTo>
                  <a:pt x="0" y="7645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13831" tIns="113831" rIns="113831" bIns="113831" anchor="ctr"/>
          <a:lstStyle>
            <a:lvl1pPr defTabSz="1066800"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 defTabSz="106680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 defTabSz="106680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 defTabSz="106680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 defTabSz="106680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pPr algn="ctr" eaLnBrk="1" hangingPunct="1"/>
            <a:r>
              <a:rPr lang="ru-RU" altLang="ru-RU" sz="2400" b="1">
                <a:latin typeface="Myriad Pro" charset="0"/>
                <a:ea typeface="Verdana" charset="0"/>
                <a:cs typeface="Verdana" charset="0"/>
              </a:rPr>
              <a:t>Эмоция гнев. Дополнительные характеристики</a:t>
            </a:r>
          </a:p>
        </p:txBody>
      </p:sp>
      <p:sp useBgFill="1">
        <p:nvSpPr>
          <p:cNvPr id="3" name="Rectangle 2"/>
          <p:cNvSpPr/>
          <p:nvPr/>
        </p:nvSpPr>
        <p:spPr>
          <a:xfrm>
            <a:off x="636588" y="1125538"/>
            <a:ext cx="1941512" cy="863600"/>
          </a:xfrm>
          <a:prstGeom prst="rect">
            <a:avLst/>
          </a:prstGeom>
          <a:ln w="25400">
            <a:solidFill>
              <a:srgbClr val="A4011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076325" indent="-1076325" algn="ctr">
              <a:lnSpc>
                <a:spcPct val="8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Долженствование</a:t>
            </a:r>
          </a:p>
          <a:p>
            <a:pPr marL="1076325" indent="-1076325" algn="ctr">
              <a:lnSpc>
                <a:spcPct val="80000"/>
              </a:lnSpc>
              <a:defRPr/>
            </a:pPr>
            <a:r>
              <a:rPr lang="ru-RU" sz="1400" dirty="0">
                <a:solidFill>
                  <a:srgbClr val="A4011A"/>
                </a:solidFill>
              </a:rPr>
              <a:t>(вы мне должны уже</a:t>
            </a:r>
          </a:p>
          <a:p>
            <a:pPr marL="1076325" indent="-1076325" algn="ctr">
              <a:lnSpc>
                <a:spcPct val="80000"/>
              </a:lnSpc>
              <a:defRPr/>
            </a:pPr>
            <a:r>
              <a:rPr lang="ru-RU" sz="1400" dirty="0">
                <a:solidFill>
                  <a:srgbClr val="A4011A"/>
                </a:solidFill>
              </a:rPr>
              <a:t>потому, что я пришел)</a:t>
            </a:r>
          </a:p>
        </p:txBody>
      </p:sp>
      <p:sp useBgFill="1">
        <p:nvSpPr>
          <p:cNvPr id="5" name="Rectangle 41"/>
          <p:cNvSpPr/>
          <p:nvPr/>
        </p:nvSpPr>
        <p:spPr>
          <a:xfrm>
            <a:off x="636588" y="2178050"/>
            <a:ext cx="1941512" cy="865188"/>
          </a:xfrm>
          <a:prstGeom prst="rect">
            <a:avLst/>
          </a:prstGeom>
          <a:ln w="25400">
            <a:solidFill>
              <a:srgbClr val="A4011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076325" indent="-1076325" algn="ctr">
              <a:lnSpc>
                <a:spcPct val="8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Указание на то, что</a:t>
            </a:r>
          </a:p>
          <a:p>
            <a:pPr marL="1076325" indent="-1076325" algn="ctr">
              <a:lnSpc>
                <a:spcPct val="8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не нравится или не</a:t>
            </a:r>
          </a:p>
          <a:p>
            <a:pPr marL="1076325" indent="-1076325" algn="ctr">
              <a:lnSpc>
                <a:spcPct val="8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правильно</a:t>
            </a:r>
            <a:endParaRPr lang="ru-RU" sz="1400" dirty="0">
              <a:solidFill>
                <a:srgbClr val="A4011A"/>
              </a:solidFill>
            </a:endParaRPr>
          </a:p>
        </p:txBody>
      </p:sp>
      <p:sp useBgFill="1">
        <p:nvSpPr>
          <p:cNvPr id="6" name="Rectangle 45"/>
          <p:cNvSpPr/>
          <p:nvPr/>
        </p:nvSpPr>
        <p:spPr>
          <a:xfrm>
            <a:off x="636588" y="3232150"/>
            <a:ext cx="1941512" cy="865188"/>
          </a:xfrm>
          <a:prstGeom prst="rect">
            <a:avLst/>
          </a:prstGeom>
          <a:ln w="25400">
            <a:solidFill>
              <a:srgbClr val="A4011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4288" indent="-14288" algn="ctr">
              <a:lnSpc>
                <a:spcPct val="8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Глаголы действия,</a:t>
            </a:r>
          </a:p>
          <a:p>
            <a:pPr marL="14288" indent="-14288" algn="ctr">
              <a:lnSpc>
                <a:spcPct val="8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простые предложения</a:t>
            </a:r>
          </a:p>
          <a:p>
            <a:pPr marL="14288" indent="-14288" algn="ctr">
              <a:lnSpc>
                <a:spcPct val="8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и конкретные</a:t>
            </a:r>
          </a:p>
          <a:p>
            <a:pPr marL="14288" indent="-14288" algn="ctr">
              <a:lnSpc>
                <a:spcPct val="8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действия</a:t>
            </a:r>
            <a:endParaRPr lang="ru-RU" sz="1400" dirty="0">
              <a:solidFill>
                <a:srgbClr val="A4011A"/>
              </a:solidFill>
            </a:endParaRPr>
          </a:p>
        </p:txBody>
      </p:sp>
      <p:sp useBgFill="1">
        <p:nvSpPr>
          <p:cNvPr id="7" name="Rectangle 46"/>
          <p:cNvSpPr/>
          <p:nvPr/>
        </p:nvSpPr>
        <p:spPr>
          <a:xfrm>
            <a:off x="636588" y="4284663"/>
            <a:ext cx="1941512" cy="865187"/>
          </a:xfrm>
          <a:prstGeom prst="rect">
            <a:avLst/>
          </a:prstGeom>
          <a:ln w="25400">
            <a:solidFill>
              <a:srgbClr val="A4011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4288" indent="-14288" algn="ctr">
              <a:lnSpc>
                <a:spcPct val="8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Ускорение темпа </a:t>
            </a:r>
          </a:p>
          <a:p>
            <a:pPr marL="14288" indent="-14288" algn="ctr">
              <a:lnSpc>
                <a:spcPct val="8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и усиление </a:t>
            </a:r>
          </a:p>
          <a:p>
            <a:pPr marL="14288" indent="-14288" algn="ctr">
              <a:lnSpc>
                <a:spcPct val="8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громкости речи</a:t>
            </a:r>
          </a:p>
          <a:p>
            <a:pPr marL="14288" indent="-14288" algn="ctr">
              <a:lnSpc>
                <a:spcPct val="8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ступенчато, ритмично</a:t>
            </a:r>
            <a:endParaRPr lang="ru-RU" sz="1400" dirty="0">
              <a:solidFill>
                <a:srgbClr val="A4011A"/>
              </a:solidFill>
            </a:endParaRPr>
          </a:p>
        </p:txBody>
      </p:sp>
      <p:sp useBgFill="1">
        <p:nvSpPr>
          <p:cNvPr id="8" name="Rectangle 47"/>
          <p:cNvSpPr/>
          <p:nvPr/>
        </p:nvSpPr>
        <p:spPr>
          <a:xfrm>
            <a:off x="636588" y="5338763"/>
            <a:ext cx="1941512" cy="865187"/>
          </a:xfrm>
          <a:prstGeom prst="rect">
            <a:avLst/>
          </a:prstGeom>
          <a:ln w="25400">
            <a:solidFill>
              <a:srgbClr val="A4011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4288" indent="-14288" algn="ctr">
              <a:lnSpc>
                <a:spcPct val="8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Отрицание позитива.</a:t>
            </a:r>
          </a:p>
          <a:p>
            <a:pPr marL="14288" indent="-14288" algn="ctr">
              <a:lnSpc>
                <a:spcPct val="8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Предположение</a:t>
            </a:r>
          </a:p>
          <a:p>
            <a:pPr marL="14288" indent="-14288" algn="ctr">
              <a:lnSpc>
                <a:spcPct val="8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негативных мыслей, </a:t>
            </a:r>
          </a:p>
          <a:p>
            <a:pPr marL="14288" indent="-14288" algn="ctr">
              <a:lnSpc>
                <a:spcPct val="8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усиление негатива</a:t>
            </a:r>
            <a:endParaRPr lang="ru-RU" sz="1400" dirty="0">
              <a:solidFill>
                <a:srgbClr val="A4011A"/>
              </a:solidFill>
            </a:endParaRPr>
          </a:p>
        </p:txBody>
      </p:sp>
      <p:sp useBgFill="1">
        <p:nvSpPr>
          <p:cNvPr id="9" name="Rectangle 51"/>
          <p:cNvSpPr/>
          <p:nvPr/>
        </p:nvSpPr>
        <p:spPr>
          <a:xfrm>
            <a:off x="6732588" y="1125538"/>
            <a:ext cx="1941512" cy="863600"/>
          </a:xfrm>
          <a:prstGeom prst="rect">
            <a:avLst/>
          </a:prstGeom>
          <a:ln w="25400">
            <a:solidFill>
              <a:srgbClr val="A4011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076325" indent="-1076325" algn="ctr">
              <a:lnSpc>
                <a:spcPct val="8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Подчеркивание</a:t>
            </a:r>
          </a:p>
          <a:p>
            <a:pPr marL="1076325" indent="-1076325" algn="ctr">
              <a:lnSpc>
                <a:spcPct val="8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своего статуса и</a:t>
            </a:r>
          </a:p>
          <a:p>
            <a:pPr marL="1076325" indent="-1076325" algn="ctr">
              <a:lnSpc>
                <a:spcPct val="8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понижение статуса</a:t>
            </a:r>
          </a:p>
          <a:p>
            <a:pPr marL="1076325" indent="-1076325" algn="ctr">
              <a:lnSpc>
                <a:spcPct val="8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партнера</a:t>
            </a:r>
            <a:endParaRPr lang="ru-RU" sz="1400" dirty="0">
              <a:solidFill>
                <a:srgbClr val="A4011A"/>
              </a:solidFill>
            </a:endParaRPr>
          </a:p>
        </p:txBody>
      </p:sp>
      <p:sp useBgFill="1">
        <p:nvSpPr>
          <p:cNvPr id="10" name="Rectangle 52"/>
          <p:cNvSpPr/>
          <p:nvPr/>
        </p:nvSpPr>
        <p:spPr>
          <a:xfrm>
            <a:off x="6732588" y="2178050"/>
            <a:ext cx="1941512" cy="865188"/>
          </a:xfrm>
          <a:prstGeom prst="rect">
            <a:avLst/>
          </a:prstGeom>
          <a:ln w="25400">
            <a:solidFill>
              <a:srgbClr val="A4011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076325" indent="-1076325" algn="ctr">
              <a:lnSpc>
                <a:spcPct val="8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Угроза критерию</a:t>
            </a:r>
          </a:p>
          <a:p>
            <a:pPr marL="1076325" indent="-1076325" algn="ctr">
              <a:lnSpc>
                <a:spcPct val="8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 в настоящем</a:t>
            </a:r>
          </a:p>
          <a:p>
            <a:pPr marL="1076325" indent="-1076325" algn="ctr">
              <a:lnSpc>
                <a:spcPct val="80000"/>
              </a:lnSpc>
              <a:defRPr/>
            </a:pPr>
            <a:r>
              <a:rPr lang="ru-RU" sz="1400" dirty="0">
                <a:solidFill>
                  <a:srgbClr val="A4011A"/>
                </a:solidFill>
              </a:rPr>
              <a:t>(недовольство и </a:t>
            </a:r>
          </a:p>
          <a:p>
            <a:pPr marL="1076325" indent="-1076325" algn="ctr">
              <a:lnSpc>
                <a:spcPct val="80000"/>
              </a:lnSpc>
              <a:defRPr/>
            </a:pPr>
            <a:r>
              <a:rPr lang="ru-RU" sz="1400" dirty="0">
                <a:solidFill>
                  <a:srgbClr val="A4011A"/>
                </a:solidFill>
              </a:rPr>
              <a:t>разочарование)</a:t>
            </a:r>
          </a:p>
        </p:txBody>
      </p:sp>
      <p:sp useBgFill="1">
        <p:nvSpPr>
          <p:cNvPr id="11" name="Rectangle 56"/>
          <p:cNvSpPr/>
          <p:nvPr/>
        </p:nvSpPr>
        <p:spPr>
          <a:xfrm>
            <a:off x="6732588" y="3232150"/>
            <a:ext cx="1941512" cy="865188"/>
          </a:xfrm>
          <a:prstGeom prst="rect">
            <a:avLst/>
          </a:prstGeom>
          <a:ln w="25400">
            <a:solidFill>
              <a:srgbClr val="A4011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076325" indent="-1076325" algn="ctr">
              <a:lnSpc>
                <a:spcPct val="8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Активные вопросы</a:t>
            </a:r>
          </a:p>
          <a:p>
            <a:pPr marL="1076325" indent="-1076325" algn="ctr">
              <a:lnSpc>
                <a:spcPct val="8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и самостоятельные </a:t>
            </a:r>
          </a:p>
          <a:p>
            <a:pPr marL="1076325" indent="-1076325" algn="ctr">
              <a:lnSpc>
                <a:spcPct val="8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ответы на них</a:t>
            </a:r>
            <a:endParaRPr lang="ru-RU" sz="1400" dirty="0">
              <a:solidFill>
                <a:srgbClr val="A4011A"/>
              </a:solidFill>
            </a:endParaRPr>
          </a:p>
        </p:txBody>
      </p:sp>
      <p:sp useBgFill="1">
        <p:nvSpPr>
          <p:cNvPr id="12" name="Rectangle 57"/>
          <p:cNvSpPr/>
          <p:nvPr/>
        </p:nvSpPr>
        <p:spPr>
          <a:xfrm>
            <a:off x="6732588" y="4284663"/>
            <a:ext cx="1941512" cy="865187"/>
          </a:xfrm>
          <a:prstGeom prst="rect">
            <a:avLst/>
          </a:prstGeom>
          <a:ln w="25400">
            <a:solidFill>
              <a:srgbClr val="A4011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076325" indent="-1076325" algn="ctr">
              <a:lnSpc>
                <a:spcPct val="7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Процедуры</a:t>
            </a:r>
          </a:p>
          <a:p>
            <a:pPr marL="1076325" indent="-1076325" algn="ctr">
              <a:lnSpc>
                <a:spcPct val="70000"/>
              </a:lnSpc>
              <a:defRPr/>
            </a:pPr>
            <a:r>
              <a:rPr lang="ru-RU" sz="1400" dirty="0">
                <a:solidFill>
                  <a:srgbClr val="A4011A"/>
                </a:solidFill>
              </a:rPr>
              <a:t>(сначала, потом, </a:t>
            </a:r>
          </a:p>
          <a:p>
            <a:pPr marL="1076325" indent="-1076325" algn="ctr">
              <a:lnSpc>
                <a:spcPct val="70000"/>
              </a:lnSpc>
              <a:defRPr/>
            </a:pPr>
            <a:r>
              <a:rPr lang="ru-RU" sz="1400" dirty="0">
                <a:solidFill>
                  <a:srgbClr val="A4011A"/>
                </a:solidFill>
              </a:rPr>
              <a:t>повторения) </a:t>
            </a:r>
          </a:p>
          <a:p>
            <a:pPr marL="1076325" indent="-1076325" algn="ctr">
              <a:lnSpc>
                <a:spcPct val="7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с нарастанием</a:t>
            </a:r>
          </a:p>
          <a:p>
            <a:pPr marL="1076325" indent="-1076325" algn="ctr">
              <a:lnSpc>
                <a:spcPct val="7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интенсивности</a:t>
            </a:r>
          </a:p>
        </p:txBody>
      </p:sp>
      <p:sp useBgFill="1">
        <p:nvSpPr>
          <p:cNvPr id="13" name="Rectangle 63"/>
          <p:cNvSpPr/>
          <p:nvPr/>
        </p:nvSpPr>
        <p:spPr>
          <a:xfrm>
            <a:off x="6732588" y="5338763"/>
            <a:ext cx="1941512" cy="865187"/>
          </a:xfrm>
          <a:prstGeom prst="rect">
            <a:avLst/>
          </a:prstGeom>
          <a:ln w="25400">
            <a:solidFill>
              <a:srgbClr val="A4011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4288" indent="-14288" algn="ctr">
              <a:lnSpc>
                <a:spcPct val="8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Усиление требований</a:t>
            </a:r>
          </a:p>
          <a:p>
            <a:pPr marL="14288" indent="-14288" algn="ctr">
              <a:lnSpc>
                <a:spcPct val="8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и претензий</a:t>
            </a:r>
            <a:endParaRPr lang="ru-RU" sz="1400" dirty="0">
              <a:solidFill>
                <a:srgbClr val="A4011A"/>
              </a:solidFill>
            </a:endParaRPr>
          </a:p>
        </p:txBody>
      </p:sp>
      <p:sp useBgFill="1">
        <p:nvSpPr>
          <p:cNvPr id="14" name="Rectangle 64"/>
          <p:cNvSpPr/>
          <p:nvPr/>
        </p:nvSpPr>
        <p:spPr>
          <a:xfrm>
            <a:off x="2668588" y="1125538"/>
            <a:ext cx="2032000" cy="863600"/>
          </a:xfrm>
          <a:prstGeom prst="rect">
            <a:avLst/>
          </a:prstGeom>
          <a:ln w="25400">
            <a:solidFill>
              <a:srgbClr val="A4011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076325" indent="-1076325" algn="ctr">
              <a:lnSpc>
                <a:spcPct val="8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Противопоставление</a:t>
            </a:r>
          </a:p>
          <a:p>
            <a:pPr marL="1076325" indent="-1076325" algn="ctr">
              <a:lnSpc>
                <a:spcPct val="80000"/>
              </a:lnSpc>
              <a:defRPr/>
            </a:pPr>
            <a:r>
              <a:rPr lang="ru-RU" sz="1400" dirty="0">
                <a:solidFill>
                  <a:srgbClr val="A4011A"/>
                </a:solidFill>
              </a:rPr>
              <a:t>(Вы – они; там - здесь)</a:t>
            </a:r>
          </a:p>
        </p:txBody>
      </p:sp>
      <p:sp useBgFill="1">
        <p:nvSpPr>
          <p:cNvPr id="15" name="Rectangle 65"/>
          <p:cNvSpPr/>
          <p:nvPr/>
        </p:nvSpPr>
        <p:spPr>
          <a:xfrm>
            <a:off x="4700588" y="1125538"/>
            <a:ext cx="1941512" cy="863600"/>
          </a:xfrm>
          <a:prstGeom prst="rect">
            <a:avLst/>
          </a:prstGeom>
          <a:ln w="25400">
            <a:solidFill>
              <a:srgbClr val="A4011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4288" indent="-14288" algn="ctr">
              <a:lnSpc>
                <a:spcPct val="8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Раздражительность и подчеркивание </a:t>
            </a:r>
          </a:p>
          <a:p>
            <a:pPr marL="14288" indent="-14288" algn="ctr">
              <a:lnSpc>
                <a:spcPct val="8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несоответствие </a:t>
            </a:r>
          </a:p>
          <a:p>
            <a:pPr marL="14288" indent="-14288" algn="ctr">
              <a:lnSpc>
                <a:spcPct val="8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ожиданиям</a:t>
            </a:r>
          </a:p>
        </p:txBody>
      </p:sp>
      <p:sp useBgFill="1">
        <p:nvSpPr>
          <p:cNvPr id="16" name="Rectangle 66"/>
          <p:cNvSpPr/>
          <p:nvPr/>
        </p:nvSpPr>
        <p:spPr>
          <a:xfrm>
            <a:off x="2668588" y="5338763"/>
            <a:ext cx="1941512" cy="865187"/>
          </a:xfrm>
          <a:prstGeom prst="rect">
            <a:avLst/>
          </a:prstGeom>
          <a:ln w="25400">
            <a:solidFill>
              <a:srgbClr val="A4011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076325" indent="-1076325" algn="ctr">
              <a:lnSpc>
                <a:spcPct val="8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Концентрация на</a:t>
            </a:r>
          </a:p>
          <a:p>
            <a:pPr marL="1076325" indent="-1076325" algn="ctr">
              <a:lnSpc>
                <a:spcPct val="8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настоящем моменте </a:t>
            </a:r>
          </a:p>
          <a:p>
            <a:pPr marL="1076325" indent="-1076325" algn="ctr">
              <a:lnSpc>
                <a:spcPct val="8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и/ или </a:t>
            </a:r>
          </a:p>
          <a:p>
            <a:pPr marL="1076325" indent="-1076325" algn="ctr">
              <a:lnSpc>
                <a:spcPct val="8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дискомфорте</a:t>
            </a:r>
          </a:p>
        </p:txBody>
      </p:sp>
      <p:sp useBgFill="1">
        <p:nvSpPr>
          <p:cNvPr id="17" name="Rectangle 67"/>
          <p:cNvSpPr/>
          <p:nvPr/>
        </p:nvSpPr>
        <p:spPr>
          <a:xfrm>
            <a:off x="4700588" y="5338763"/>
            <a:ext cx="1941512" cy="865187"/>
          </a:xfrm>
          <a:prstGeom prst="rect">
            <a:avLst/>
          </a:prstGeom>
          <a:ln w="25400">
            <a:solidFill>
              <a:srgbClr val="A4011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076325" indent="-1076325" algn="ctr">
              <a:lnSpc>
                <a:spcPct val="8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Жестикуляция</a:t>
            </a:r>
          </a:p>
          <a:p>
            <a:pPr marL="1076325" indent="-1076325" algn="ctr">
              <a:lnSpc>
                <a:spcPct val="8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 ступенчатая, резкая</a:t>
            </a:r>
          </a:p>
          <a:p>
            <a:pPr marL="1076325" indent="-1076325" algn="ctr">
              <a:lnSpc>
                <a:spcPct val="8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к угрозе и негативу</a:t>
            </a:r>
            <a:endParaRPr lang="ru-RU" sz="1400" dirty="0">
              <a:solidFill>
                <a:srgbClr val="A4011A"/>
              </a:solidFill>
            </a:endParaRPr>
          </a:p>
        </p:txBody>
      </p:sp>
      <p:grpSp>
        <p:nvGrpSpPr>
          <p:cNvPr id="65552" name="Group 26"/>
          <p:cNvGrpSpPr>
            <a:grpSpLocks/>
          </p:cNvGrpSpPr>
          <p:nvPr/>
        </p:nvGrpSpPr>
        <p:grpSpPr bwMode="auto">
          <a:xfrm>
            <a:off x="2543175" y="1989138"/>
            <a:ext cx="974725" cy="3349625"/>
            <a:chOff x="2477160" y="2232539"/>
            <a:chExt cx="974005" cy="3348535"/>
          </a:xfrm>
        </p:grpSpPr>
        <p:cxnSp>
          <p:nvCxnSpPr>
            <p:cNvPr id="19" name="Straight Connector 53"/>
            <p:cNvCxnSpPr/>
            <p:nvPr/>
          </p:nvCxnSpPr>
          <p:spPr>
            <a:xfrm>
              <a:off x="3106932" y="2624523"/>
              <a:ext cx="0" cy="2635980"/>
            </a:xfrm>
            <a:prstGeom prst="line">
              <a:avLst/>
            </a:prstGeom>
            <a:ln>
              <a:solidFill>
                <a:srgbClr val="A4011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69"/>
            <p:cNvCxnSpPr/>
            <p:nvPr/>
          </p:nvCxnSpPr>
          <p:spPr>
            <a:xfrm flipH="1" flipV="1">
              <a:off x="2477160" y="3914741"/>
              <a:ext cx="974005" cy="0"/>
            </a:xfrm>
            <a:prstGeom prst="line">
              <a:avLst/>
            </a:prstGeom>
            <a:ln>
              <a:solidFill>
                <a:srgbClr val="A4011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70"/>
            <p:cNvCxnSpPr/>
            <p:nvPr/>
          </p:nvCxnSpPr>
          <p:spPr>
            <a:xfrm flipH="1">
              <a:off x="2510473" y="2848289"/>
              <a:ext cx="596459" cy="0"/>
            </a:xfrm>
            <a:prstGeom prst="line">
              <a:avLst/>
            </a:prstGeom>
            <a:ln>
              <a:solidFill>
                <a:srgbClr val="A4011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76"/>
            <p:cNvCxnSpPr/>
            <p:nvPr/>
          </p:nvCxnSpPr>
          <p:spPr>
            <a:xfrm flipH="1">
              <a:off x="2510473" y="4949455"/>
              <a:ext cx="596459" cy="0"/>
            </a:xfrm>
            <a:prstGeom prst="line">
              <a:avLst/>
            </a:prstGeom>
            <a:ln>
              <a:solidFill>
                <a:srgbClr val="A4011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77"/>
            <p:cNvCxnSpPr/>
            <p:nvPr/>
          </p:nvCxnSpPr>
          <p:spPr>
            <a:xfrm flipH="1" flipV="1">
              <a:off x="2510473" y="2232539"/>
              <a:ext cx="596459" cy="391984"/>
            </a:xfrm>
            <a:prstGeom prst="line">
              <a:avLst/>
            </a:prstGeom>
            <a:ln>
              <a:solidFill>
                <a:srgbClr val="A4011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89"/>
            <p:cNvCxnSpPr/>
            <p:nvPr/>
          </p:nvCxnSpPr>
          <p:spPr>
            <a:xfrm flipH="1">
              <a:off x="2510473" y="5260503"/>
              <a:ext cx="596459" cy="320571"/>
            </a:xfrm>
            <a:prstGeom prst="line">
              <a:avLst/>
            </a:prstGeom>
            <a:ln>
              <a:solidFill>
                <a:srgbClr val="A4011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5" name="Straight Connector 59"/>
          <p:cNvCxnSpPr/>
          <p:nvPr/>
        </p:nvCxnSpPr>
        <p:spPr>
          <a:xfrm flipH="1" flipV="1">
            <a:off x="3695700" y="2163763"/>
            <a:ext cx="1946275" cy="14287"/>
          </a:xfrm>
          <a:prstGeom prst="line">
            <a:avLst/>
          </a:prstGeom>
          <a:ln>
            <a:solidFill>
              <a:srgbClr val="A4011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60"/>
          <p:cNvCxnSpPr/>
          <p:nvPr/>
        </p:nvCxnSpPr>
        <p:spPr>
          <a:xfrm>
            <a:off x="3695700" y="1995488"/>
            <a:ext cx="0" cy="182562"/>
          </a:xfrm>
          <a:prstGeom prst="line">
            <a:avLst/>
          </a:prstGeom>
          <a:ln>
            <a:solidFill>
              <a:srgbClr val="A4011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90"/>
          <p:cNvCxnSpPr/>
          <p:nvPr/>
        </p:nvCxnSpPr>
        <p:spPr>
          <a:xfrm>
            <a:off x="5641975" y="1995488"/>
            <a:ext cx="0" cy="182562"/>
          </a:xfrm>
          <a:prstGeom prst="line">
            <a:avLst/>
          </a:prstGeom>
          <a:ln>
            <a:solidFill>
              <a:srgbClr val="A4011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5556" name="Group 92"/>
          <p:cNvGrpSpPr>
            <a:grpSpLocks/>
          </p:cNvGrpSpPr>
          <p:nvPr/>
        </p:nvGrpSpPr>
        <p:grpSpPr bwMode="auto">
          <a:xfrm flipH="1">
            <a:off x="5757863" y="1998663"/>
            <a:ext cx="974725" cy="3349625"/>
            <a:chOff x="2511026" y="2232539"/>
            <a:chExt cx="974005" cy="3348535"/>
          </a:xfrm>
        </p:grpSpPr>
        <p:cxnSp>
          <p:nvCxnSpPr>
            <p:cNvPr id="29" name="Straight Connector 93"/>
            <p:cNvCxnSpPr/>
            <p:nvPr/>
          </p:nvCxnSpPr>
          <p:spPr>
            <a:xfrm>
              <a:off x="3105899" y="2624523"/>
              <a:ext cx="0" cy="2635980"/>
            </a:xfrm>
            <a:prstGeom prst="line">
              <a:avLst/>
            </a:prstGeom>
            <a:ln>
              <a:solidFill>
                <a:srgbClr val="A4011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94"/>
            <p:cNvCxnSpPr/>
            <p:nvPr/>
          </p:nvCxnSpPr>
          <p:spPr>
            <a:xfrm flipH="1" flipV="1">
              <a:off x="2511026" y="3914741"/>
              <a:ext cx="974005" cy="0"/>
            </a:xfrm>
            <a:prstGeom prst="line">
              <a:avLst/>
            </a:prstGeom>
            <a:ln>
              <a:solidFill>
                <a:srgbClr val="A4011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95"/>
            <p:cNvCxnSpPr/>
            <p:nvPr/>
          </p:nvCxnSpPr>
          <p:spPr>
            <a:xfrm flipH="1">
              <a:off x="2511026" y="2848289"/>
              <a:ext cx="594873" cy="0"/>
            </a:xfrm>
            <a:prstGeom prst="line">
              <a:avLst/>
            </a:prstGeom>
            <a:ln>
              <a:solidFill>
                <a:srgbClr val="A4011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96"/>
            <p:cNvCxnSpPr/>
            <p:nvPr/>
          </p:nvCxnSpPr>
          <p:spPr>
            <a:xfrm flipH="1">
              <a:off x="2511026" y="4949455"/>
              <a:ext cx="594873" cy="0"/>
            </a:xfrm>
            <a:prstGeom prst="line">
              <a:avLst/>
            </a:prstGeom>
            <a:ln>
              <a:solidFill>
                <a:srgbClr val="A4011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97"/>
            <p:cNvCxnSpPr/>
            <p:nvPr/>
          </p:nvCxnSpPr>
          <p:spPr>
            <a:xfrm flipH="1" flipV="1">
              <a:off x="2511026" y="2232539"/>
              <a:ext cx="594873" cy="391984"/>
            </a:xfrm>
            <a:prstGeom prst="line">
              <a:avLst/>
            </a:prstGeom>
            <a:ln>
              <a:solidFill>
                <a:srgbClr val="A4011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98"/>
            <p:cNvCxnSpPr/>
            <p:nvPr/>
          </p:nvCxnSpPr>
          <p:spPr>
            <a:xfrm flipH="1">
              <a:off x="2511026" y="5260503"/>
              <a:ext cx="594873" cy="320571"/>
            </a:xfrm>
            <a:prstGeom prst="line">
              <a:avLst/>
            </a:prstGeom>
            <a:ln>
              <a:solidFill>
                <a:srgbClr val="A4011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5557" name="Group 99"/>
          <p:cNvGrpSpPr>
            <a:grpSpLocks/>
          </p:cNvGrpSpPr>
          <p:nvPr/>
        </p:nvGrpSpPr>
        <p:grpSpPr bwMode="auto">
          <a:xfrm flipV="1">
            <a:off x="3695700" y="4899025"/>
            <a:ext cx="1946275" cy="439738"/>
            <a:chOff x="3628367" y="2238753"/>
            <a:chExt cx="1947298" cy="438817"/>
          </a:xfrm>
        </p:grpSpPr>
        <p:cxnSp>
          <p:nvCxnSpPr>
            <p:cNvPr id="36" name="Straight Connector 100"/>
            <p:cNvCxnSpPr/>
            <p:nvPr/>
          </p:nvCxnSpPr>
          <p:spPr>
            <a:xfrm flipH="1" flipV="1">
              <a:off x="3628367" y="2406676"/>
              <a:ext cx="1947298" cy="14258"/>
            </a:xfrm>
            <a:prstGeom prst="line">
              <a:avLst/>
            </a:prstGeom>
            <a:ln>
              <a:solidFill>
                <a:srgbClr val="A4011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101"/>
            <p:cNvCxnSpPr/>
            <p:nvPr/>
          </p:nvCxnSpPr>
          <p:spPr>
            <a:xfrm>
              <a:off x="3628367" y="2238753"/>
              <a:ext cx="0" cy="182181"/>
            </a:xfrm>
            <a:prstGeom prst="line">
              <a:avLst/>
            </a:prstGeom>
            <a:ln>
              <a:solidFill>
                <a:srgbClr val="A4011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102"/>
            <p:cNvCxnSpPr/>
            <p:nvPr/>
          </p:nvCxnSpPr>
          <p:spPr>
            <a:xfrm>
              <a:off x="5575665" y="2238753"/>
              <a:ext cx="0" cy="182181"/>
            </a:xfrm>
            <a:prstGeom prst="line">
              <a:avLst/>
            </a:prstGeom>
            <a:ln>
              <a:solidFill>
                <a:srgbClr val="A4011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103"/>
            <p:cNvCxnSpPr/>
            <p:nvPr/>
          </p:nvCxnSpPr>
          <p:spPr>
            <a:xfrm rot="16200000" flipH="1">
              <a:off x="4474485" y="2551627"/>
              <a:ext cx="251884" cy="0"/>
            </a:xfrm>
            <a:prstGeom prst="line">
              <a:avLst/>
            </a:prstGeom>
            <a:ln>
              <a:solidFill>
                <a:srgbClr val="A4011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0" name="Рисунок 14" descr="ang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7900" y="2436813"/>
            <a:ext cx="2198688" cy="252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Прямоугольник 10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  <p:sp>
        <p:nvSpPr>
          <p:cNvPr id="42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5011738" y="6430963"/>
            <a:ext cx="41322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</p:txBody>
      </p:sp>
    </p:spTree>
    <p:extLst>
      <p:ext uri="{BB962C8B-B14F-4D97-AF65-F5344CB8AC3E}">
        <p14:creationId xmlns:p14="http://schemas.microsoft.com/office/powerpoint/2010/main" val="75871498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3"/>
          <p:cNvSpPr/>
          <p:nvPr/>
        </p:nvSpPr>
        <p:spPr bwMode="auto">
          <a:xfrm>
            <a:off x="874713" y="84138"/>
            <a:ext cx="7704137" cy="1196975"/>
          </a:xfrm>
          <a:custGeom>
            <a:avLst/>
            <a:gdLst>
              <a:gd name="connsiteX0" fmla="*/ 0 w 3165214"/>
              <a:gd name="connsiteY0" fmla="*/ 76450 h 458692"/>
              <a:gd name="connsiteX1" fmla="*/ 76450 w 3165214"/>
              <a:gd name="connsiteY1" fmla="*/ 0 h 458692"/>
              <a:gd name="connsiteX2" fmla="*/ 3088764 w 3165214"/>
              <a:gd name="connsiteY2" fmla="*/ 0 h 458692"/>
              <a:gd name="connsiteX3" fmla="*/ 3165214 w 3165214"/>
              <a:gd name="connsiteY3" fmla="*/ 76450 h 458692"/>
              <a:gd name="connsiteX4" fmla="*/ 3165214 w 3165214"/>
              <a:gd name="connsiteY4" fmla="*/ 382242 h 458692"/>
              <a:gd name="connsiteX5" fmla="*/ 3088764 w 3165214"/>
              <a:gd name="connsiteY5" fmla="*/ 458692 h 458692"/>
              <a:gd name="connsiteX6" fmla="*/ 76450 w 3165214"/>
              <a:gd name="connsiteY6" fmla="*/ 458692 h 458692"/>
              <a:gd name="connsiteX7" fmla="*/ 0 w 3165214"/>
              <a:gd name="connsiteY7" fmla="*/ 382242 h 458692"/>
              <a:gd name="connsiteX8" fmla="*/ 0 w 3165214"/>
              <a:gd name="connsiteY8" fmla="*/ 76450 h 458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65214" h="458692">
                <a:moveTo>
                  <a:pt x="0" y="76450"/>
                </a:moveTo>
                <a:cubicBezTo>
                  <a:pt x="0" y="34228"/>
                  <a:pt x="34228" y="0"/>
                  <a:pt x="76450" y="0"/>
                </a:cubicBezTo>
                <a:lnTo>
                  <a:pt x="3088764" y="0"/>
                </a:lnTo>
                <a:cubicBezTo>
                  <a:pt x="3130986" y="0"/>
                  <a:pt x="3165214" y="34228"/>
                  <a:pt x="3165214" y="76450"/>
                </a:cubicBezTo>
                <a:lnTo>
                  <a:pt x="3165214" y="382242"/>
                </a:lnTo>
                <a:cubicBezTo>
                  <a:pt x="3165214" y="424464"/>
                  <a:pt x="3130986" y="458692"/>
                  <a:pt x="3088764" y="458692"/>
                </a:cubicBezTo>
                <a:lnTo>
                  <a:pt x="76450" y="458692"/>
                </a:lnTo>
                <a:cubicBezTo>
                  <a:pt x="34228" y="458692"/>
                  <a:pt x="0" y="424464"/>
                  <a:pt x="0" y="382242"/>
                </a:cubicBezTo>
                <a:lnTo>
                  <a:pt x="0" y="7645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13831" tIns="113831" rIns="113831" bIns="113831" anchor="ctr"/>
          <a:lstStyle>
            <a:lvl1pPr defTabSz="1066800"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 defTabSz="106680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 defTabSz="106680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 defTabSz="106680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 defTabSz="106680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pPr algn="ctr" eaLnBrk="1" hangingPunct="1"/>
            <a:r>
              <a:rPr lang="ru-RU" altLang="ru-RU" sz="3200">
                <a:latin typeface="Myriad Pro" charset="0"/>
                <a:ea typeface="Verdana" charset="0"/>
                <a:cs typeface="Verdana" charset="0"/>
              </a:rPr>
              <a:t>Эмоция Отвращения</a:t>
            </a:r>
          </a:p>
        </p:txBody>
      </p:sp>
      <p:sp useBgFill="1">
        <p:nvSpPr>
          <p:cNvPr id="3" name="Rectangle 30"/>
          <p:cNvSpPr/>
          <p:nvPr/>
        </p:nvSpPr>
        <p:spPr>
          <a:xfrm>
            <a:off x="355600" y="1136650"/>
            <a:ext cx="2036763" cy="1196975"/>
          </a:xfrm>
          <a:prstGeom prst="rect">
            <a:avLst/>
          </a:prstGeom>
          <a:ln w="25400">
            <a:solidFill>
              <a:srgbClr val="A4011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076325" indent="-1076325" algn="ctr">
              <a:lnSpc>
                <a:spcPct val="80000"/>
              </a:lnSpc>
              <a:defRPr/>
            </a:pPr>
            <a:r>
              <a:rPr lang="ru-RU" sz="1400" b="1" i="1" dirty="0">
                <a:solidFill>
                  <a:srgbClr val="A4011A"/>
                </a:solidFill>
              </a:rPr>
              <a:t>Причина:</a:t>
            </a:r>
          </a:p>
          <a:p>
            <a:pPr marL="1076325" indent="-1076325" algn="ctr">
              <a:lnSpc>
                <a:spcPct val="80000"/>
              </a:lnSpc>
              <a:defRPr/>
            </a:pPr>
            <a:r>
              <a:rPr lang="ru-RU" sz="1400" i="1" dirty="0">
                <a:solidFill>
                  <a:srgbClr val="A4011A"/>
                </a:solidFill>
              </a:rPr>
              <a:t>Нарушение критерия, </a:t>
            </a:r>
            <a:endParaRPr lang="en-US" sz="1400" i="1" dirty="0">
              <a:solidFill>
                <a:srgbClr val="A4011A"/>
              </a:solidFill>
            </a:endParaRPr>
          </a:p>
          <a:p>
            <a:pPr marL="1076325" indent="-1076325" algn="ctr">
              <a:lnSpc>
                <a:spcPct val="80000"/>
              </a:lnSpc>
              <a:defRPr/>
            </a:pPr>
            <a:r>
              <a:rPr lang="ru-RU" sz="1400" i="1" dirty="0">
                <a:solidFill>
                  <a:srgbClr val="A4011A"/>
                </a:solidFill>
              </a:rPr>
              <a:t>который не будет </a:t>
            </a:r>
            <a:endParaRPr lang="en-US" sz="1400" i="1" dirty="0">
              <a:solidFill>
                <a:srgbClr val="A4011A"/>
              </a:solidFill>
            </a:endParaRPr>
          </a:p>
          <a:p>
            <a:pPr marL="1076325" indent="-1076325" algn="ctr">
              <a:lnSpc>
                <a:spcPct val="80000"/>
              </a:lnSpc>
              <a:defRPr/>
            </a:pPr>
            <a:r>
              <a:rPr lang="en-US" sz="1400" i="1" dirty="0" err="1">
                <a:solidFill>
                  <a:srgbClr val="A4011A"/>
                </a:solidFill>
              </a:rPr>
              <a:t>а</a:t>
            </a:r>
            <a:r>
              <a:rPr lang="ru-RU" sz="1400" i="1" dirty="0" err="1">
                <a:solidFill>
                  <a:srgbClr val="A4011A"/>
                </a:solidFill>
              </a:rPr>
              <a:t>ктивно</a:t>
            </a:r>
            <a:r>
              <a:rPr lang="en-US" sz="1400" i="1" dirty="0">
                <a:solidFill>
                  <a:srgbClr val="A4011A"/>
                </a:solidFill>
              </a:rPr>
              <a:t> </a:t>
            </a:r>
            <a:r>
              <a:rPr lang="ru-RU" sz="1400" i="1" dirty="0">
                <a:solidFill>
                  <a:srgbClr val="A4011A"/>
                </a:solidFill>
              </a:rPr>
              <a:t>защищаться.</a:t>
            </a:r>
            <a:r>
              <a:rPr lang="ru-RU" sz="1400" dirty="0">
                <a:solidFill>
                  <a:srgbClr val="A4011A"/>
                </a:solidFill>
              </a:rPr>
              <a:t> </a:t>
            </a:r>
          </a:p>
        </p:txBody>
      </p:sp>
      <p:sp useBgFill="1">
        <p:nvSpPr>
          <p:cNvPr id="5" name="Rectangle 38"/>
          <p:cNvSpPr/>
          <p:nvPr/>
        </p:nvSpPr>
        <p:spPr>
          <a:xfrm>
            <a:off x="2479675" y="1136650"/>
            <a:ext cx="3959225" cy="1196975"/>
          </a:xfrm>
          <a:prstGeom prst="rect">
            <a:avLst/>
          </a:prstGeom>
          <a:ln w="25400">
            <a:solidFill>
              <a:srgbClr val="A4011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i="1" dirty="0">
                <a:solidFill>
                  <a:srgbClr val="A4011A"/>
                </a:solidFill>
              </a:rPr>
              <a:t>Характеристики:  </a:t>
            </a:r>
          </a:p>
          <a:p>
            <a:pPr algn="just">
              <a:defRPr/>
            </a:pPr>
            <a:r>
              <a:rPr lang="ru-RU" sz="1400" i="1" dirty="0">
                <a:solidFill>
                  <a:srgbClr val="A4011A"/>
                </a:solidFill>
              </a:rPr>
              <a:t>Отстраненность при подчеркивании статуса, поддержание дистанции и иерархии, скрытность и замкнутость, скепсис, экспертная позиция по отношению к партнеру</a:t>
            </a:r>
            <a:r>
              <a:rPr lang="ru-RU" sz="1400" i="1" dirty="0"/>
              <a:t>.</a:t>
            </a:r>
            <a:r>
              <a:rPr lang="ru-RU" sz="1400" dirty="0"/>
              <a:t> </a:t>
            </a:r>
            <a:endParaRPr lang="ru-RU" sz="1400" dirty="0">
              <a:solidFill>
                <a:srgbClr val="A4011A"/>
              </a:solidFill>
            </a:endParaRPr>
          </a:p>
        </p:txBody>
      </p:sp>
      <p:sp useBgFill="1">
        <p:nvSpPr>
          <p:cNvPr id="6" name="Rectangle 41"/>
          <p:cNvSpPr/>
          <p:nvPr/>
        </p:nvSpPr>
        <p:spPr>
          <a:xfrm>
            <a:off x="6540500" y="1136650"/>
            <a:ext cx="2324100" cy="1196975"/>
          </a:xfrm>
          <a:prstGeom prst="rect">
            <a:avLst/>
          </a:prstGeom>
          <a:ln w="25400">
            <a:solidFill>
              <a:srgbClr val="A4011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80000"/>
              </a:lnSpc>
              <a:defRPr/>
            </a:pPr>
            <a:r>
              <a:rPr lang="ru-RU" sz="1400" i="1" dirty="0">
                <a:solidFill>
                  <a:srgbClr val="A4011A"/>
                </a:solidFill>
              </a:rPr>
              <a:t>Последствия: </a:t>
            </a:r>
            <a:endParaRPr lang="en-US" sz="1400" i="1" dirty="0">
              <a:solidFill>
                <a:srgbClr val="A4011A"/>
              </a:solidFill>
            </a:endParaRPr>
          </a:p>
          <a:p>
            <a:pPr algn="ctr">
              <a:lnSpc>
                <a:spcPct val="80000"/>
              </a:lnSpc>
              <a:defRPr/>
            </a:pPr>
            <a:r>
              <a:rPr lang="ru-RU" sz="1400" i="1" dirty="0">
                <a:solidFill>
                  <a:srgbClr val="A4011A"/>
                </a:solidFill>
              </a:rPr>
              <a:t> Формирование и поддержание ролей в коммуникации, отстройка и </a:t>
            </a:r>
            <a:r>
              <a:rPr lang="ru-RU" sz="1400" i="1" dirty="0" err="1">
                <a:solidFill>
                  <a:srgbClr val="A4011A"/>
                </a:solidFill>
              </a:rPr>
              <a:t>дистанцирование</a:t>
            </a:r>
            <a:r>
              <a:rPr lang="ru-RU" sz="1400" i="1" dirty="0"/>
              <a:t>.</a:t>
            </a:r>
            <a:r>
              <a:rPr lang="ru-RU" sz="1400" dirty="0"/>
              <a:t> </a:t>
            </a:r>
            <a:endParaRPr lang="ru-RU" sz="1400" dirty="0">
              <a:solidFill>
                <a:srgbClr val="A4011A"/>
              </a:solidFill>
            </a:endParaRPr>
          </a:p>
        </p:txBody>
      </p:sp>
      <p:grpSp>
        <p:nvGrpSpPr>
          <p:cNvPr id="66565" name="Group 22"/>
          <p:cNvGrpSpPr>
            <a:grpSpLocks/>
          </p:cNvGrpSpPr>
          <p:nvPr/>
        </p:nvGrpSpPr>
        <p:grpSpPr bwMode="auto">
          <a:xfrm>
            <a:off x="355600" y="2360613"/>
            <a:ext cx="8394700" cy="3768725"/>
            <a:chOff x="622299" y="1915346"/>
            <a:chExt cx="8395100" cy="3769130"/>
          </a:xfrm>
        </p:grpSpPr>
        <p:sp>
          <p:nvSpPr>
            <p:cNvPr id="8" name="Rectangle 34"/>
            <p:cNvSpPr/>
            <p:nvPr/>
          </p:nvSpPr>
          <p:spPr>
            <a:xfrm>
              <a:off x="889012" y="3041004"/>
              <a:ext cx="1862227" cy="522344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2686050" indent="-2686050" algn="r">
                <a:tabLst>
                  <a:tab pos="1614488" algn="l"/>
                  <a:tab pos="2686050" algn="l"/>
                </a:tabLst>
                <a:defRPr/>
              </a:pPr>
              <a:r>
                <a:rPr lang="ru-RU" sz="1400" dirty="0"/>
                <a:t>Опускаются</a:t>
              </a:r>
            </a:p>
            <a:p>
              <a:pPr marL="14288" indent="-14288" algn="r">
                <a:tabLst>
                  <a:tab pos="1614488" algn="l"/>
                  <a:tab pos="2686050" algn="l"/>
                </a:tabLst>
                <a:defRPr/>
              </a:pPr>
              <a:r>
                <a:rPr lang="ru-RU" sz="1400" dirty="0"/>
                <a:t> (</a:t>
              </a:r>
              <a:r>
                <a:rPr lang="ru-RU" sz="1400" i="1" dirty="0"/>
                <a:t>несущественно</a:t>
              </a:r>
              <a:r>
                <a:rPr lang="ru-RU" sz="1400" dirty="0"/>
                <a:t>). </a:t>
              </a:r>
            </a:p>
          </p:txBody>
        </p:sp>
        <p:grpSp>
          <p:nvGrpSpPr>
            <p:cNvPr id="66567" name="Group 35"/>
            <p:cNvGrpSpPr>
              <a:grpSpLocks/>
            </p:cNvGrpSpPr>
            <p:nvPr/>
          </p:nvGrpSpPr>
          <p:grpSpPr bwMode="auto">
            <a:xfrm>
              <a:off x="1942879" y="1915346"/>
              <a:ext cx="7074520" cy="3769130"/>
              <a:chOff x="1942879" y="1915346"/>
              <a:chExt cx="7074520" cy="3769130"/>
            </a:xfrm>
          </p:grpSpPr>
          <p:pic>
            <p:nvPicPr>
              <p:cNvPr id="66569" name="Рисунок 17" descr="otvr.png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65898" y="2715381"/>
                <a:ext cx="2509636" cy="28213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6570" name="TextBox 11"/>
              <p:cNvSpPr txBox="1">
                <a:spLocks noChangeArrowheads="1"/>
              </p:cNvSpPr>
              <p:nvPr/>
            </p:nvSpPr>
            <p:spPr bwMode="auto">
              <a:xfrm>
                <a:off x="6413899" y="2823694"/>
                <a:ext cx="672931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>
                  <a:lnSpc>
                    <a:spcPct val="80000"/>
                  </a:lnSpc>
                </a:pPr>
                <a:r>
                  <a:rPr lang="ru-RU" altLang="ru-RU" b="1">
                    <a:solidFill>
                      <a:srgbClr val="A4011A"/>
                    </a:solidFill>
                  </a:rPr>
                  <a:t>Веки</a:t>
                </a:r>
                <a:endParaRPr lang="ru-RU" altLang="ru-RU">
                  <a:solidFill>
                    <a:srgbClr val="A4011A"/>
                  </a:solidFill>
                </a:endParaRPr>
              </a:p>
            </p:txBody>
          </p:sp>
          <p:sp>
            <p:nvSpPr>
              <p:cNvPr id="13" name="Rectangle 40"/>
              <p:cNvSpPr/>
              <p:nvPr/>
            </p:nvSpPr>
            <p:spPr>
              <a:xfrm>
                <a:off x="2605182" y="1915346"/>
                <a:ext cx="3797481" cy="695400"/>
              </a:xfrm>
              <a:prstGeom prst="rect">
                <a:avLst/>
              </a:prstGeom>
              <a:effectLst/>
            </p:spPr>
            <p:txBody>
              <a:bodyPr wrap="none">
                <a:spAutoFit/>
              </a:bodyPr>
              <a:lstStyle/>
              <a:p>
                <a:pPr marL="88900" algn="ctr">
                  <a:lnSpc>
                    <a:spcPct val="80000"/>
                  </a:lnSpc>
                  <a:defRPr/>
                </a:pPr>
                <a:endParaRPr lang="ru-RU" sz="2400" b="1" dirty="0">
                  <a:solidFill>
                    <a:srgbClr val="A4011A"/>
                  </a:solidFill>
                </a:endParaRPr>
              </a:p>
              <a:p>
                <a:pPr marL="90488" algn="ctr">
                  <a:lnSpc>
                    <a:spcPct val="80000"/>
                  </a:lnSpc>
                  <a:defRPr/>
                </a:pPr>
                <a:r>
                  <a:rPr lang="ru-RU" sz="2400" b="1" dirty="0">
                    <a:solidFill>
                      <a:srgbClr val="A4011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Как выглядит отвращение:</a:t>
                </a:r>
                <a:endParaRPr lang="ru-RU" sz="2400" b="1" dirty="0">
                  <a:solidFill>
                    <a:srgbClr val="A4011A"/>
                  </a:solidFill>
                </a:endParaRPr>
              </a:p>
            </p:txBody>
          </p:sp>
          <p:sp>
            <p:nvSpPr>
              <p:cNvPr id="66572" name="Rectangle 42"/>
              <p:cNvSpPr>
                <a:spLocks noChangeArrowheads="1"/>
              </p:cNvSpPr>
              <p:nvPr/>
            </p:nvSpPr>
            <p:spPr bwMode="auto">
              <a:xfrm>
                <a:off x="6363099" y="3042185"/>
                <a:ext cx="2654300" cy="954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marL="2686050" indent="-2686050">
                  <a:tabLst>
                    <a:tab pos="1614488" algn="l"/>
                    <a:tab pos="2686050" algn="l"/>
                  </a:tabLst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tabLst>
                    <a:tab pos="1614488" algn="l"/>
                    <a:tab pos="2686050" algn="l"/>
                  </a:tabLst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tabLst>
                    <a:tab pos="1614488" algn="l"/>
                    <a:tab pos="2686050" algn="l"/>
                  </a:tabLst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tabLst>
                    <a:tab pos="1614488" algn="l"/>
                    <a:tab pos="2686050" algn="l"/>
                  </a:tabLst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tabLst>
                    <a:tab pos="1614488" algn="l"/>
                    <a:tab pos="2686050" algn="l"/>
                  </a:tabLst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1614488" algn="l"/>
                    <a:tab pos="2686050" algn="l"/>
                  </a:tabLs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1614488" algn="l"/>
                    <a:tab pos="2686050" algn="l"/>
                  </a:tabLs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1614488" algn="l"/>
                    <a:tab pos="2686050" algn="l"/>
                  </a:tabLs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1614488" algn="l"/>
                    <a:tab pos="2686050" algn="l"/>
                  </a:tabLs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r>
                  <a:rPr lang="ru-RU" altLang="ru-RU" sz="1400"/>
                  <a:t>Нижние веки</a:t>
                </a:r>
              </a:p>
              <a:p>
                <a:r>
                  <a:rPr lang="ru-RU" altLang="ru-RU" sz="1400"/>
                  <a:t> поднимаются.</a:t>
                </a:r>
              </a:p>
              <a:p>
                <a:r>
                  <a:rPr lang="ru-RU" altLang="ru-RU" sz="1400"/>
                  <a:t> Морщинки под</a:t>
                </a:r>
              </a:p>
              <a:p>
                <a:r>
                  <a:rPr lang="ru-RU" altLang="ru-RU" sz="1400"/>
                  <a:t> нижними веками</a:t>
                </a:r>
              </a:p>
            </p:txBody>
          </p:sp>
          <p:sp>
            <p:nvSpPr>
              <p:cNvPr id="66573" name="TextBox 14"/>
              <p:cNvSpPr txBox="1">
                <a:spLocks noChangeArrowheads="1"/>
              </p:cNvSpPr>
              <p:nvPr/>
            </p:nvSpPr>
            <p:spPr bwMode="auto">
              <a:xfrm>
                <a:off x="1942879" y="2830121"/>
                <a:ext cx="803563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 algn="r">
                  <a:lnSpc>
                    <a:spcPct val="80000"/>
                  </a:lnSpc>
                </a:pPr>
                <a:r>
                  <a:rPr lang="ru-RU" altLang="ru-RU" b="1">
                    <a:solidFill>
                      <a:srgbClr val="A4011A"/>
                    </a:solidFill>
                  </a:rPr>
                  <a:t>Брови</a:t>
                </a:r>
                <a:endParaRPr lang="ru-RU" altLang="ru-RU">
                  <a:solidFill>
                    <a:srgbClr val="A4011A"/>
                  </a:solidFill>
                </a:endParaRPr>
              </a:p>
            </p:txBody>
          </p:sp>
          <p:sp>
            <p:nvSpPr>
              <p:cNvPr id="66574" name="TextBox 15"/>
              <p:cNvSpPr txBox="1">
                <a:spLocks noChangeArrowheads="1"/>
              </p:cNvSpPr>
              <p:nvPr/>
            </p:nvSpPr>
            <p:spPr bwMode="auto">
              <a:xfrm>
                <a:off x="6460829" y="4063214"/>
                <a:ext cx="521560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>
                  <a:lnSpc>
                    <a:spcPct val="80000"/>
                  </a:lnSpc>
                </a:pPr>
                <a:r>
                  <a:rPr lang="ru-RU" altLang="ru-RU" b="1">
                    <a:solidFill>
                      <a:srgbClr val="A4011A"/>
                    </a:solidFill>
                  </a:rPr>
                  <a:t>Рот</a:t>
                </a:r>
                <a:endParaRPr lang="ru-RU" altLang="ru-RU">
                  <a:solidFill>
                    <a:srgbClr val="A4011A"/>
                  </a:solidFill>
                </a:endParaRPr>
              </a:p>
            </p:txBody>
          </p:sp>
          <p:sp>
            <p:nvSpPr>
              <p:cNvPr id="66575" name="Rectangle 45"/>
              <p:cNvSpPr>
                <a:spLocks noChangeArrowheads="1"/>
              </p:cNvSpPr>
              <p:nvPr/>
            </p:nvSpPr>
            <p:spPr bwMode="auto">
              <a:xfrm>
                <a:off x="6353090" y="4299481"/>
                <a:ext cx="2664309" cy="13849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marL="46038" indent="-31750">
                  <a:tabLst>
                    <a:tab pos="1614488" algn="l"/>
                    <a:tab pos="2686050" algn="l"/>
                  </a:tabLst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tabLst>
                    <a:tab pos="1614488" algn="l"/>
                    <a:tab pos="2686050" algn="l"/>
                  </a:tabLst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tabLst>
                    <a:tab pos="1614488" algn="l"/>
                    <a:tab pos="2686050" algn="l"/>
                  </a:tabLst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tabLst>
                    <a:tab pos="1614488" algn="l"/>
                    <a:tab pos="2686050" algn="l"/>
                  </a:tabLst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tabLst>
                    <a:tab pos="1614488" algn="l"/>
                    <a:tab pos="2686050" algn="l"/>
                  </a:tabLst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1614488" algn="l"/>
                    <a:tab pos="2686050" algn="l"/>
                  </a:tabLs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1614488" algn="l"/>
                    <a:tab pos="2686050" algn="l"/>
                  </a:tabLs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1614488" algn="l"/>
                    <a:tab pos="2686050" algn="l"/>
                  </a:tabLs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1614488" algn="l"/>
                    <a:tab pos="2686050" algn="l"/>
                  </a:tabLs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r>
                  <a:rPr lang="ru-RU" altLang="ru-RU" sz="1400"/>
                  <a:t>Верхняя губа</a:t>
                </a:r>
              </a:p>
              <a:p>
                <a:r>
                  <a:rPr lang="ru-RU" altLang="ru-RU" sz="1400"/>
                  <a:t>приподнимается.</a:t>
                </a:r>
              </a:p>
              <a:p>
                <a:r>
                  <a:rPr lang="ru-RU" altLang="ru-RU" sz="1400"/>
                  <a:t>Нижняя губа может быть</a:t>
                </a:r>
              </a:p>
              <a:p>
                <a:r>
                  <a:rPr lang="ru-RU" altLang="ru-RU" sz="1400"/>
                  <a:t>придвинута к верхней</a:t>
                </a:r>
              </a:p>
              <a:p>
                <a:r>
                  <a:rPr lang="ru-RU" altLang="ru-RU" sz="1400"/>
                  <a:t>или же выпучена и</a:t>
                </a:r>
              </a:p>
              <a:p>
                <a:r>
                  <a:rPr lang="ru-RU" altLang="ru-RU" sz="1400"/>
                  <a:t>слегка выдвинута вперед </a:t>
                </a:r>
              </a:p>
            </p:txBody>
          </p:sp>
          <p:cxnSp>
            <p:nvCxnSpPr>
              <p:cNvPr id="18" name="Straight Connector 46"/>
              <p:cNvCxnSpPr/>
              <p:nvPr/>
            </p:nvCxnSpPr>
            <p:spPr>
              <a:xfrm>
                <a:off x="2852843" y="2950507"/>
                <a:ext cx="0" cy="790660"/>
              </a:xfrm>
              <a:prstGeom prst="line">
                <a:avLst/>
              </a:prstGeom>
              <a:ln>
                <a:solidFill>
                  <a:srgbClr val="A4011A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47"/>
              <p:cNvCxnSpPr/>
              <p:nvPr/>
            </p:nvCxnSpPr>
            <p:spPr>
              <a:xfrm>
                <a:off x="2852843" y="3734817"/>
                <a:ext cx="912855" cy="9526"/>
              </a:xfrm>
              <a:prstGeom prst="line">
                <a:avLst/>
              </a:prstGeom>
              <a:ln>
                <a:solidFill>
                  <a:srgbClr val="A4011A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48"/>
              <p:cNvCxnSpPr/>
              <p:nvPr/>
            </p:nvCxnSpPr>
            <p:spPr>
              <a:xfrm flipH="1" flipV="1">
                <a:off x="6350272" y="4139672"/>
                <a:ext cx="0" cy="839878"/>
              </a:xfrm>
              <a:prstGeom prst="line">
                <a:avLst/>
              </a:prstGeom>
              <a:ln>
                <a:solidFill>
                  <a:srgbClr val="A4011A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49"/>
              <p:cNvCxnSpPr/>
              <p:nvPr/>
            </p:nvCxnSpPr>
            <p:spPr>
              <a:xfrm flipH="1">
                <a:off x="5192930" y="4963674"/>
                <a:ext cx="1157342" cy="0"/>
              </a:xfrm>
              <a:prstGeom prst="line">
                <a:avLst/>
              </a:prstGeom>
              <a:ln>
                <a:solidFill>
                  <a:srgbClr val="A4011A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0"/>
              <p:cNvCxnSpPr/>
              <p:nvPr/>
            </p:nvCxnSpPr>
            <p:spPr>
              <a:xfrm>
                <a:off x="6337571" y="2950507"/>
                <a:ext cx="0" cy="936726"/>
              </a:xfrm>
              <a:prstGeom prst="line">
                <a:avLst/>
              </a:prstGeom>
              <a:ln>
                <a:solidFill>
                  <a:srgbClr val="A4011A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2"/>
              <p:cNvCxnSpPr/>
              <p:nvPr/>
            </p:nvCxnSpPr>
            <p:spPr>
              <a:xfrm flipH="1">
                <a:off x="5192930" y="3887233"/>
                <a:ext cx="1144642" cy="0"/>
              </a:xfrm>
              <a:prstGeom prst="line">
                <a:avLst/>
              </a:prstGeom>
              <a:ln>
                <a:solidFill>
                  <a:srgbClr val="A4011A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8"/>
              <p:cNvCxnSpPr/>
              <p:nvPr/>
            </p:nvCxnSpPr>
            <p:spPr>
              <a:xfrm>
                <a:off x="2852843" y="4242871"/>
                <a:ext cx="0" cy="790660"/>
              </a:xfrm>
              <a:prstGeom prst="line">
                <a:avLst/>
              </a:prstGeom>
              <a:ln>
                <a:solidFill>
                  <a:srgbClr val="A4011A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9"/>
              <p:cNvCxnSpPr/>
              <p:nvPr/>
            </p:nvCxnSpPr>
            <p:spPr>
              <a:xfrm>
                <a:off x="2852843" y="4250809"/>
                <a:ext cx="1803486" cy="9526"/>
              </a:xfrm>
              <a:prstGeom prst="line">
                <a:avLst/>
              </a:prstGeom>
              <a:ln>
                <a:solidFill>
                  <a:srgbClr val="A4011A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6584" name="TextBox 25"/>
              <p:cNvSpPr txBox="1">
                <a:spLocks noChangeArrowheads="1"/>
              </p:cNvSpPr>
              <p:nvPr/>
            </p:nvSpPr>
            <p:spPr bwMode="auto">
              <a:xfrm>
                <a:off x="2174089" y="4215100"/>
                <a:ext cx="550977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 algn="r">
                  <a:lnSpc>
                    <a:spcPct val="80000"/>
                  </a:lnSpc>
                </a:pPr>
                <a:r>
                  <a:rPr lang="ru-RU" altLang="ru-RU" b="1">
                    <a:solidFill>
                      <a:srgbClr val="A4011A"/>
                    </a:solidFill>
                  </a:rPr>
                  <a:t>Нос</a:t>
                </a:r>
                <a:endParaRPr lang="ru-RU" altLang="ru-RU">
                  <a:solidFill>
                    <a:srgbClr val="A4011A"/>
                  </a:solidFill>
                </a:endParaRPr>
              </a:p>
            </p:txBody>
          </p:sp>
        </p:grpSp>
        <p:sp>
          <p:nvSpPr>
            <p:cNvPr id="66568" name="Rectangle 36"/>
            <p:cNvSpPr>
              <a:spLocks noChangeArrowheads="1"/>
            </p:cNvSpPr>
            <p:nvPr/>
          </p:nvSpPr>
          <p:spPr bwMode="auto">
            <a:xfrm>
              <a:off x="622299" y="4425815"/>
              <a:ext cx="2106791" cy="738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14288" indent="-14288">
                <a:tabLst>
                  <a:tab pos="1614488" algn="l"/>
                  <a:tab pos="2686050" algn="l"/>
                </a:tabLst>
                <a:defRPr>
                  <a:solidFill>
                    <a:schemeClr val="tx1"/>
                  </a:solidFill>
                  <a:latin typeface="Tahoma" charset="0"/>
                </a:defRPr>
              </a:lvl1pPr>
              <a:lvl2pPr marL="742950" indent="-285750">
                <a:tabLst>
                  <a:tab pos="1614488" algn="l"/>
                  <a:tab pos="2686050" algn="l"/>
                </a:tabLst>
                <a:defRPr>
                  <a:solidFill>
                    <a:schemeClr val="tx1"/>
                  </a:solidFill>
                  <a:latin typeface="Tahoma" charset="0"/>
                </a:defRPr>
              </a:lvl2pPr>
              <a:lvl3pPr marL="1143000" indent="-228600">
                <a:tabLst>
                  <a:tab pos="1614488" algn="l"/>
                  <a:tab pos="2686050" algn="l"/>
                </a:tabLst>
                <a:defRPr>
                  <a:solidFill>
                    <a:schemeClr val="tx1"/>
                  </a:solidFill>
                  <a:latin typeface="Tahoma" charset="0"/>
                </a:defRPr>
              </a:lvl3pPr>
              <a:lvl4pPr marL="1600200" indent="-228600">
                <a:tabLst>
                  <a:tab pos="1614488" algn="l"/>
                  <a:tab pos="2686050" algn="l"/>
                </a:tabLst>
                <a:defRPr>
                  <a:solidFill>
                    <a:schemeClr val="tx1"/>
                  </a:solidFill>
                  <a:latin typeface="Tahoma" charset="0"/>
                </a:defRPr>
              </a:lvl4pPr>
              <a:lvl5pPr marL="2057400" indent="-228600">
                <a:tabLst>
                  <a:tab pos="1614488" algn="l"/>
                  <a:tab pos="2686050" algn="l"/>
                </a:tabLst>
                <a:defRPr>
                  <a:solidFill>
                    <a:schemeClr val="tx1"/>
                  </a:solidFill>
                  <a:latin typeface="Tahoma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614488" algn="l"/>
                  <a:tab pos="2686050" algn="l"/>
                </a:tabLst>
                <a:defRPr>
                  <a:solidFill>
                    <a:schemeClr val="tx1"/>
                  </a:solidFill>
                  <a:latin typeface="Tahoma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614488" algn="l"/>
                  <a:tab pos="2686050" algn="l"/>
                </a:tabLst>
                <a:defRPr>
                  <a:solidFill>
                    <a:schemeClr val="tx1"/>
                  </a:solidFill>
                  <a:latin typeface="Tahoma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614488" algn="l"/>
                  <a:tab pos="2686050" algn="l"/>
                </a:tabLst>
                <a:defRPr>
                  <a:solidFill>
                    <a:schemeClr val="tx1"/>
                  </a:solidFill>
                  <a:latin typeface="Tahoma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614488" algn="l"/>
                  <a:tab pos="2686050" algn="l"/>
                </a:tabLst>
                <a:defRPr>
                  <a:solidFill>
                    <a:schemeClr val="tx1"/>
                  </a:solidFill>
                  <a:latin typeface="Tahoma" charset="0"/>
                </a:defRPr>
              </a:lvl9pPr>
            </a:lstStyle>
            <a:p>
              <a:pPr algn="r"/>
              <a:r>
                <a:rPr lang="ru-RU" altLang="ru-RU" sz="1400"/>
                <a:t>Сморщивается. </a:t>
              </a:r>
            </a:p>
            <a:p>
              <a:pPr algn="r"/>
              <a:r>
                <a:rPr lang="ru-RU" altLang="ru-RU" sz="1400"/>
                <a:t>Щеки приподнимаются.</a:t>
              </a:r>
            </a:p>
          </p:txBody>
        </p:sp>
      </p:grpSp>
      <p:sp>
        <p:nvSpPr>
          <p:cNvPr id="26" name="Прямоугольник 10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  <p:sp>
        <p:nvSpPr>
          <p:cNvPr id="27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5011738" y="6430963"/>
            <a:ext cx="41322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</p:txBody>
      </p:sp>
    </p:spTree>
    <p:extLst>
      <p:ext uri="{BB962C8B-B14F-4D97-AF65-F5344CB8AC3E}">
        <p14:creationId xmlns:p14="http://schemas.microsoft.com/office/powerpoint/2010/main" val="10396541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7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5011738" y="6430963"/>
            <a:ext cx="41322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</p:txBody>
      </p:sp>
      <p:sp>
        <p:nvSpPr>
          <p:cNvPr id="229378" name="Заголовок 1"/>
          <p:cNvSpPr txBox="1">
            <a:spLocks/>
          </p:cNvSpPr>
          <p:nvPr/>
        </p:nvSpPr>
        <p:spPr bwMode="auto">
          <a:xfrm>
            <a:off x="0" y="160338"/>
            <a:ext cx="9144000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600" b="1"/>
              <a:t>Эмоции в мимике и характере человека</a:t>
            </a:r>
            <a:endParaRPr lang="en-US" altLang="ru-RU" sz="2600" b="1"/>
          </a:p>
        </p:txBody>
      </p:sp>
      <p:sp>
        <p:nvSpPr>
          <p:cNvPr id="229379" name="Прямоугольник 26"/>
          <p:cNvSpPr>
            <a:spLocks noChangeArrowheads="1"/>
          </p:cNvSpPr>
          <p:nvPr/>
        </p:nvSpPr>
        <p:spPr bwMode="auto">
          <a:xfrm>
            <a:off x="3124200" y="4419600"/>
            <a:ext cx="290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  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79388" y="1643063"/>
            <a:ext cx="144462" cy="523875"/>
          </a:xfrm>
          <a:prstGeom prst="rect">
            <a:avLst/>
          </a:prstGeom>
          <a:solidFill>
            <a:srgbClr val="DCEFF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244398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r>
              <a:rPr lang="ru-RU" altLang="ru-RU"/>
              <a:t>  </a:t>
            </a:r>
            <a:endParaRPr lang="ru-RU" altLang="ru-RU" sz="30000"/>
          </a:p>
        </p:txBody>
      </p:sp>
      <p:sp>
        <p:nvSpPr>
          <p:cNvPr id="22938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76275" y="1189038"/>
            <a:ext cx="7972425" cy="857250"/>
          </a:xfrm>
        </p:spPr>
        <p:txBody>
          <a:bodyPr/>
          <a:lstStyle/>
          <a:p>
            <a:pPr eaLnBrk="1" hangingPunct="1"/>
            <a:r>
              <a:rPr lang="ru-RU" altLang="ru-RU" sz="3500" b="1" dirty="0" smtClean="0"/>
              <a:t>Базовая эмоция</a:t>
            </a:r>
            <a:endParaRPr lang="ru-RU" altLang="ru-RU" sz="1200" b="1" dirty="0"/>
          </a:p>
        </p:txBody>
      </p:sp>
      <p:sp>
        <p:nvSpPr>
          <p:cNvPr id="229382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350838" y="2133600"/>
            <a:ext cx="8229600" cy="2286000"/>
          </a:xfrm>
        </p:spPr>
        <p:txBody>
          <a:bodyPr/>
          <a:lstStyle/>
          <a:p>
            <a:pPr eaLnBrk="1" hangingPunct="1"/>
            <a:r>
              <a:rPr lang="ru-RU" altLang="ru-RU" sz="2600" dirty="0" smtClean="0"/>
              <a:t>1) Лицо, его мимика и паттерны</a:t>
            </a:r>
          </a:p>
          <a:p>
            <a:pPr eaLnBrk="1" hangingPunct="1"/>
            <a:r>
              <a:rPr lang="ru-RU" altLang="ru-RU" sz="2600" dirty="0" smtClean="0"/>
              <a:t>2) Голос и его интонационные характеристики</a:t>
            </a:r>
          </a:p>
          <a:p>
            <a:pPr eaLnBrk="1" hangingPunct="1"/>
            <a:r>
              <a:rPr lang="ru-RU" altLang="ru-RU" sz="2600" dirty="0" smtClean="0"/>
              <a:t>3) Движения, поза, жесты, походка.</a:t>
            </a:r>
          </a:p>
          <a:p>
            <a:pPr eaLnBrk="1" hangingPunct="1"/>
            <a:r>
              <a:rPr lang="ru-RU" altLang="ru-RU" sz="2600" dirty="0" smtClean="0"/>
              <a:t>4) Смысловой контент речи и эмблемы</a:t>
            </a:r>
            <a:endParaRPr lang="ru-RU" altLang="ru-RU" sz="2600" dirty="0"/>
          </a:p>
        </p:txBody>
      </p:sp>
      <p:sp>
        <p:nvSpPr>
          <p:cNvPr id="229383" name="Прямоугольник 10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965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1081088" y="15875"/>
            <a:ext cx="8062912" cy="906463"/>
          </a:xfrm>
        </p:spPr>
        <p:txBody>
          <a:bodyPr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ОТВРАЩЕНИЕ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101679" y="913802"/>
            <a:ext cx="8929688" cy="647700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AU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AU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AU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r>
            <a: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AU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AU1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068" y="1413864"/>
            <a:ext cx="2771775" cy="3571875"/>
          </a:xfrm>
          <a:prstGeom prst="rect">
            <a:avLst/>
          </a:prstGeom>
          <a:effectLst>
            <a:softEdge rad="190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2996952"/>
            <a:ext cx="2762250" cy="3571875"/>
          </a:xfrm>
          <a:prstGeom prst="rect">
            <a:avLst/>
          </a:prstGeom>
          <a:effectLst>
            <a:softEdge rad="190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398688"/>
            <a:ext cx="2781300" cy="3571875"/>
          </a:xfrm>
          <a:prstGeom prst="rect">
            <a:avLst/>
          </a:prstGeom>
          <a:effectLst>
            <a:softEdge rad="190500"/>
          </a:effectLst>
        </p:spPr>
      </p:pic>
      <p:sp>
        <p:nvSpPr>
          <p:cNvPr id="8" name="Прямоугольник 10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  <p:sp>
        <p:nvSpPr>
          <p:cNvPr id="9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5011738" y="6430963"/>
            <a:ext cx="41322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</p:txBody>
      </p:sp>
    </p:spTree>
    <p:extLst>
      <p:ext uri="{BB962C8B-B14F-4D97-AF65-F5344CB8AC3E}">
        <p14:creationId xmlns:p14="http://schemas.microsoft.com/office/powerpoint/2010/main" val="1782776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3"/>
          <p:cNvSpPr/>
          <p:nvPr/>
        </p:nvSpPr>
        <p:spPr bwMode="auto">
          <a:xfrm>
            <a:off x="874713" y="84138"/>
            <a:ext cx="7704137" cy="1196975"/>
          </a:xfrm>
          <a:custGeom>
            <a:avLst/>
            <a:gdLst>
              <a:gd name="connsiteX0" fmla="*/ 0 w 3165214"/>
              <a:gd name="connsiteY0" fmla="*/ 76450 h 458692"/>
              <a:gd name="connsiteX1" fmla="*/ 76450 w 3165214"/>
              <a:gd name="connsiteY1" fmla="*/ 0 h 458692"/>
              <a:gd name="connsiteX2" fmla="*/ 3088764 w 3165214"/>
              <a:gd name="connsiteY2" fmla="*/ 0 h 458692"/>
              <a:gd name="connsiteX3" fmla="*/ 3165214 w 3165214"/>
              <a:gd name="connsiteY3" fmla="*/ 76450 h 458692"/>
              <a:gd name="connsiteX4" fmla="*/ 3165214 w 3165214"/>
              <a:gd name="connsiteY4" fmla="*/ 382242 h 458692"/>
              <a:gd name="connsiteX5" fmla="*/ 3088764 w 3165214"/>
              <a:gd name="connsiteY5" fmla="*/ 458692 h 458692"/>
              <a:gd name="connsiteX6" fmla="*/ 76450 w 3165214"/>
              <a:gd name="connsiteY6" fmla="*/ 458692 h 458692"/>
              <a:gd name="connsiteX7" fmla="*/ 0 w 3165214"/>
              <a:gd name="connsiteY7" fmla="*/ 382242 h 458692"/>
              <a:gd name="connsiteX8" fmla="*/ 0 w 3165214"/>
              <a:gd name="connsiteY8" fmla="*/ 76450 h 458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65214" h="458692">
                <a:moveTo>
                  <a:pt x="0" y="76450"/>
                </a:moveTo>
                <a:cubicBezTo>
                  <a:pt x="0" y="34228"/>
                  <a:pt x="34228" y="0"/>
                  <a:pt x="76450" y="0"/>
                </a:cubicBezTo>
                <a:lnTo>
                  <a:pt x="3088764" y="0"/>
                </a:lnTo>
                <a:cubicBezTo>
                  <a:pt x="3130986" y="0"/>
                  <a:pt x="3165214" y="34228"/>
                  <a:pt x="3165214" y="76450"/>
                </a:cubicBezTo>
                <a:lnTo>
                  <a:pt x="3165214" y="382242"/>
                </a:lnTo>
                <a:cubicBezTo>
                  <a:pt x="3165214" y="424464"/>
                  <a:pt x="3130986" y="458692"/>
                  <a:pt x="3088764" y="458692"/>
                </a:cubicBezTo>
                <a:lnTo>
                  <a:pt x="76450" y="458692"/>
                </a:lnTo>
                <a:cubicBezTo>
                  <a:pt x="34228" y="458692"/>
                  <a:pt x="0" y="424464"/>
                  <a:pt x="0" y="382242"/>
                </a:cubicBezTo>
                <a:lnTo>
                  <a:pt x="0" y="7645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13831" tIns="113831" rIns="113831" bIns="113831" anchor="ctr"/>
          <a:lstStyle>
            <a:lvl1pPr defTabSz="1066800"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 defTabSz="106680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 defTabSz="106680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 defTabSz="106680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 defTabSz="106680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pPr algn="ctr" eaLnBrk="1" hangingPunct="1"/>
            <a:r>
              <a:rPr lang="ru-RU" altLang="ru-RU" sz="3200">
                <a:latin typeface="Myriad Pro" charset="0"/>
                <a:ea typeface="Verdana" charset="0"/>
                <a:cs typeface="Verdana" charset="0"/>
              </a:rPr>
              <a:t>Эмоция Отвращения</a:t>
            </a:r>
          </a:p>
        </p:txBody>
      </p:sp>
      <p:sp>
        <p:nvSpPr>
          <p:cNvPr id="3" name="Содержимое 2"/>
          <p:cNvSpPr txBox="1">
            <a:spLocks/>
          </p:cNvSpPr>
          <p:nvPr/>
        </p:nvSpPr>
        <p:spPr>
          <a:xfrm>
            <a:off x="1123950" y="1333500"/>
            <a:ext cx="2992438" cy="431800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ru-RU" sz="2000" b="1" dirty="0">
                <a:solidFill>
                  <a:srgbClr val="A4011A"/>
                </a:solidFill>
              </a:rPr>
              <a:t>Естественная эмоция</a:t>
            </a:r>
          </a:p>
        </p:txBody>
      </p:sp>
      <p:sp>
        <p:nvSpPr>
          <p:cNvPr id="5" name="Содержимое 2"/>
          <p:cNvSpPr txBox="1">
            <a:spLocks/>
          </p:cNvSpPr>
          <p:nvPr/>
        </p:nvSpPr>
        <p:spPr>
          <a:xfrm>
            <a:off x="4905375" y="1333500"/>
            <a:ext cx="2992438" cy="431800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ru-RU" sz="2000" b="1" dirty="0">
                <a:solidFill>
                  <a:srgbClr val="A4011A"/>
                </a:solidFill>
              </a:rPr>
              <a:t>Выученная эмоция</a:t>
            </a:r>
          </a:p>
        </p:txBody>
      </p:sp>
      <p:pic>
        <p:nvPicPr>
          <p:cNvPr id="6" name="Picture 3" descr="D:\For Sasha\lie2Me\презентации\Pic\эмблемы\b496a7a2156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0" r="20999" b="32500"/>
          <a:stretch>
            <a:fillRect/>
          </a:stretch>
        </p:blipFill>
        <p:spPr bwMode="auto">
          <a:xfrm>
            <a:off x="1123950" y="2057400"/>
            <a:ext cx="2671763" cy="400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13" descr="Disgust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42"/>
          <a:stretch>
            <a:fillRect/>
          </a:stretch>
        </p:blipFill>
        <p:spPr bwMode="auto">
          <a:xfrm>
            <a:off x="4905375" y="2057400"/>
            <a:ext cx="3343275" cy="400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10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  <p:sp>
        <p:nvSpPr>
          <p:cNvPr id="9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5011738" y="6430963"/>
            <a:ext cx="41322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</p:txBody>
      </p:sp>
    </p:spTree>
    <p:extLst>
      <p:ext uri="{BB962C8B-B14F-4D97-AF65-F5344CB8AC3E}">
        <p14:creationId xmlns:p14="http://schemas.microsoft.com/office/powerpoint/2010/main" val="154091849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3"/>
          <p:cNvSpPr/>
          <p:nvPr/>
        </p:nvSpPr>
        <p:spPr bwMode="auto">
          <a:xfrm>
            <a:off x="874713" y="84138"/>
            <a:ext cx="7704137" cy="1196975"/>
          </a:xfrm>
          <a:custGeom>
            <a:avLst/>
            <a:gdLst>
              <a:gd name="connsiteX0" fmla="*/ 0 w 3165214"/>
              <a:gd name="connsiteY0" fmla="*/ 76450 h 458692"/>
              <a:gd name="connsiteX1" fmla="*/ 76450 w 3165214"/>
              <a:gd name="connsiteY1" fmla="*/ 0 h 458692"/>
              <a:gd name="connsiteX2" fmla="*/ 3088764 w 3165214"/>
              <a:gd name="connsiteY2" fmla="*/ 0 h 458692"/>
              <a:gd name="connsiteX3" fmla="*/ 3165214 w 3165214"/>
              <a:gd name="connsiteY3" fmla="*/ 76450 h 458692"/>
              <a:gd name="connsiteX4" fmla="*/ 3165214 w 3165214"/>
              <a:gd name="connsiteY4" fmla="*/ 382242 h 458692"/>
              <a:gd name="connsiteX5" fmla="*/ 3088764 w 3165214"/>
              <a:gd name="connsiteY5" fmla="*/ 458692 h 458692"/>
              <a:gd name="connsiteX6" fmla="*/ 76450 w 3165214"/>
              <a:gd name="connsiteY6" fmla="*/ 458692 h 458692"/>
              <a:gd name="connsiteX7" fmla="*/ 0 w 3165214"/>
              <a:gd name="connsiteY7" fmla="*/ 382242 h 458692"/>
              <a:gd name="connsiteX8" fmla="*/ 0 w 3165214"/>
              <a:gd name="connsiteY8" fmla="*/ 76450 h 458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65214" h="458692">
                <a:moveTo>
                  <a:pt x="0" y="76450"/>
                </a:moveTo>
                <a:cubicBezTo>
                  <a:pt x="0" y="34228"/>
                  <a:pt x="34228" y="0"/>
                  <a:pt x="76450" y="0"/>
                </a:cubicBezTo>
                <a:lnTo>
                  <a:pt x="3088764" y="0"/>
                </a:lnTo>
                <a:cubicBezTo>
                  <a:pt x="3130986" y="0"/>
                  <a:pt x="3165214" y="34228"/>
                  <a:pt x="3165214" y="76450"/>
                </a:cubicBezTo>
                <a:lnTo>
                  <a:pt x="3165214" y="382242"/>
                </a:lnTo>
                <a:cubicBezTo>
                  <a:pt x="3165214" y="424464"/>
                  <a:pt x="3130986" y="458692"/>
                  <a:pt x="3088764" y="458692"/>
                </a:cubicBezTo>
                <a:lnTo>
                  <a:pt x="76450" y="458692"/>
                </a:lnTo>
                <a:cubicBezTo>
                  <a:pt x="34228" y="458692"/>
                  <a:pt x="0" y="424464"/>
                  <a:pt x="0" y="382242"/>
                </a:cubicBezTo>
                <a:lnTo>
                  <a:pt x="0" y="7645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13831" tIns="113831" rIns="113831" bIns="113831" anchor="ctr"/>
          <a:lstStyle>
            <a:lvl1pPr defTabSz="1066800"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 defTabSz="106680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 defTabSz="106680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 defTabSz="106680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 defTabSz="106680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pPr algn="ctr" eaLnBrk="1" hangingPunct="1"/>
            <a:r>
              <a:rPr lang="ru-RU" altLang="ru-RU" sz="2000" b="1">
                <a:latin typeface="Myriad Pro" charset="0"/>
                <a:ea typeface="Verdana" charset="0"/>
                <a:cs typeface="Verdana" charset="0"/>
              </a:rPr>
              <a:t>Эмоция отвращения. Дополнительные характеристики</a:t>
            </a:r>
          </a:p>
        </p:txBody>
      </p:sp>
      <p:sp useBgFill="1">
        <p:nvSpPr>
          <p:cNvPr id="3" name="Rectangle 2"/>
          <p:cNvSpPr/>
          <p:nvPr/>
        </p:nvSpPr>
        <p:spPr>
          <a:xfrm>
            <a:off x="636588" y="1033463"/>
            <a:ext cx="1941512" cy="865187"/>
          </a:xfrm>
          <a:prstGeom prst="rect">
            <a:avLst/>
          </a:prstGeom>
          <a:ln w="25400">
            <a:solidFill>
              <a:srgbClr val="A4011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4288" indent="-14288" algn="ctr">
              <a:lnSpc>
                <a:spcPct val="8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Выраженный скепсис</a:t>
            </a:r>
          </a:p>
          <a:p>
            <a:pPr marL="14288" indent="-14288" algn="ctr">
              <a:lnSpc>
                <a:spcPct val="8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ко всему </a:t>
            </a:r>
          </a:p>
          <a:p>
            <a:pPr marL="14288" indent="-14288" algn="ctr">
              <a:lnSpc>
                <a:spcPct val="8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 происходящему</a:t>
            </a:r>
            <a:endParaRPr lang="ru-RU" sz="1400" dirty="0">
              <a:solidFill>
                <a:srgbClr val="A4011A"/>
              </a:solidFill>
            </a:endParaRPr>
          </a:p>
        </p:txBody>
      </p:sp>
      <p:sp useBgFill="1">
        <p:nvSpPr>
          <p:cNvPr id="5" name="Rectangle 41"/>
          <p:cNvSpPr/>
          <p:nvPr/>
        </p:nvSpPr>
        <p:spPr>
          <a:xfrm>
            <a:off x="636588" y="2087563"/>
            <a:ext cx="1941512" cy="865187"/>
          </a:xfrm>
          <a:prstGeom prst="rect">
            <a:avLst/>
          </a:prstGeom>
          <a:ln w="25400">
            <a:solidFill>
              <a:srgbClr val="A4011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4288" indent="-14288" algn="ctr">
              <a:lnSpc>
                <a:spcPct val="8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Концентрация</a:t>
            </a:r>
          </a:p>
          <a:p>
            <a:pPr marL="14288" indent="-14288" algn="ctr">
              <a:lnSpc>
                <a:spcPct val="8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 на простых желаниях </a:t>
            </a:r>
          </a:p>
          <a:p>
            <a:pPr marL="14288" indent="-14288" algn="ctr">
              <a:lnSpc>
                <a:spcPct val="8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и удовольствиях</a:t>
            </a:r>
            <a:endParaRPr lang="ru-RU" sz="1400" dirty="0">
              <a:solidFill>
                <a:srgbClr val="A4011A"/>
              </a:solidFill>
            </a:endParaRPr>
          </a:p>
        </p:txBody>
      </p:sp>
      <p:sp useBgFill="1">
        <p:nvSpPr>
          <p:cNvPr id="6" name="Rectangle 45"/>
          <p:cNvSpPr/>
          <p:nvPr/>
        </p:nvSpPr>
        <p:spPr>
          <a:xfrm>
            <a:off x="636588" y="3141663"/>
            <a:ext cx="1941512" cy="865187"/>
          </a:xfrm>
          <a:prstGeom prst="rect">
            <a:avLst/>
          </a:prstGeom>
          <a:ln w="25400">
            <a:solidFill>
              <a:srgbClr val="A4011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076325" indent="-1076325" algn="ctr">
              <a:lnSpc>
                <a:spcPct val="8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Медленная </a:t>
            </a:r>
          </a:p>
          <a:p>
            <a:pPr marL="1076325" indent="-1076325" algn="ctr">
              <a:lnSpc>
                <a:spcPct val="8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монотонная речь</a:t>
            </a:r>
          </a:p>
          <a:p>
            <a:pPr marL="1076325" indent="-1076325" algn="ctr">
              <a:lnSpc>
                <a:spcPct val="8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с носовым акцентом</a:t>
            </a:r>
            <a:endParaRPr lang="ru-RU" sz="1400" dirty="0">
              <a:solidFill>
                <a:srgbClr val="A4011A"/>
              </a:solidFill>
            </a:endParaRPr>
          </a:p>
        </p:txBody>
      </p:sp>
      <p:sp useBgFill="1">
        <p:nvSpPr>
          <p:cNvPr id="7" name="Rectangle 46"/>
          <p:cNvSpPr/>
          <p:nvPr/>
        </p:nvSpPr>
        <p:spPr>
          <a:xfrm>
            <a:off x="636588" y="4194175"/>
            <a:ext cx="1941512" cy="865188"/>
          </a:xfrm>
          <a:prstGeom prst="rect">
            <a:avLst/>
          </a:prstGeom>
          <a:ln w="25400">
            <a:solidFill>
              <a:srgbClr val="A4011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4288" indent="-14288" algn="ctr">
              <a:lnSpc>
                <a:spcPct val="8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Акцент на </a:t>
            </a:r>
          </a:p>
          <a:p>
            <a:pPr marL="14288" indent="-14288" algn="ctr">
              <a:lnSpc>
                <a:spcPct val="8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Несоответствиях</a:t>
            </a:r>
          </a:p>
          <a:p>
            <a:pPr marL="14288" indent="-14288" algn="ctr">
              <a:lnSpc>
                <a:spcPct val="8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нормам,  </a:t>
            </a:r>
          </a:p>
          <a:p>
            <a:pPr marL="14288" indent="-14288" algn="ctr">
              <a:lnSpc>
                <a:spcPct val="8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правилам, принципам</a:t>
            </a:r>
            <a:endParaRPr lang="ru-RU" sz="1400" dirty="0">
              <a:solidFill>
                <a:srgbClr val="A4011A"/>
              </a:solidFill>
            </a:endParaRPr>
          </a:p>
        </p:txBody>
      </p:sp>
      <p:sp useBgFill="1">
        <p:nvSpPr>
          <p:cNvPr id="8" name="Rectangle 47"/>
          <p:cNvSpPr/>
          <p:nvPr/>
        </p:nvSpPr>
        <p:spPr>
          <a:xfrm>
            <a:off x="636588" y="5248275"/>
            <a:ext cx="1941512" cy="865188"/>
          </a:xfrm>
          <a:prstGeom prst="rect">
            <a:avLst/>
          </a:prstGeom>
          <a:ln w="25400">
            <a:solidFill>
              <a:srgbClr val="A4011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076325" indent="-1076325" algn="ctr">
              <a:lnSpc>
                <a:spcPct val="7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Постановка под </a:t>
            </a:r>
          </a:p>
          <a:p>
            <a:pPr marL="1076325" indent="-1076325" algn="ctr">
              <a:lnSpc>
                <a:spcPct val="7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сомнение всех</a:t>
            </a:r>
          </a:p>
          <a:p>
            <a:pPr marL="1076325" indent="-1076325" algn="ctr">
              <a:lnSpc>
                <a:spcPct val="7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имеющихся</a:t>
            </a:r>
          </a:p>
          <a:p>
            <a:pPr marL="1076325" indent="-1076325" algn="ctr">
              <a:lnSpc>
                <a:spcPct val="7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предложений,</a:t>
            </a:r>
          </a:p>
          <a:p>
            <a:pPr marL="1076325" indent="-1076325" algn="ctr">
              <a:lnSpc>
                <a:spcPct val="7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целей, планов</a:t>
            </a:r>
            <a:endParaRPr lang="ru-RU" sz="1400" dirty="0">
              <a:solidFill>
                <a:srgbClr val="A4011A"/>
              </a:solidFill>
            </a:endParaRPr>
          </a:p>
        </p:txBody>
      </p:sp>
      <p:sp useBgFill="1">
        <p:nvSpPr>
          <p:cNvPr id="9" name="Rectangle 51"/>
          <p:cNvSpPr/>
          <p:nvPr/>
        </p:nvSpPr>
        <p:spPr>
          <a:xfrm>
            <a:off x="6732588" y="1033463"/>
            <a:ext cx="1941512" cy="865187"/>
          </a:xfrm>
          <a:prstGeom prst="rect">
            <a:avLst/>
          </a:prstGeom>
          <a:ln w="25400">
            <a:solidFill>
              <a:srgbClr val="A4011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076325" indent="-1076325" algn="ctr">
              <a:lnSpc>
                <a:spcPct val="8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Стабильность и</a:t>
            </a:r>
          </a:p>
          <a:p>
            <a:pPr marL="1076325" indent="-1076325" algn="ctr">
              <a:lnSpc>
                <a:spcPct val="8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отсутствие активных </a:t>
            </a:r>
          </a:p>
          <a:p>
            <a:pPr marL="1076325" indent="-1076325" algn="ctr">
              <a:lnSpc>
                <a:spcPct val="8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требований</a:t>
            </a:r>
            <a:endParaRPr lang="ru-RU" sz="1400" dirty="0">
              <a:solidFill>
                <a:srgbClr val="A4011A"/>
              </a:solidFill>
            </a:endParaRPr>
          </a:p>
        </p:txBody>
      </p:sp>
      <p:sp useBgFill="1">
        <p:nvSpPr>
          <p:cNvPr id="10" name="Rectangle 52"/>
          <p:cNvSpPr/>
          <p:nvPr/>
        </p:nvSpPr>
        <p:spPr>
          <a:xfrm>
            <a:off x="6732588" y="2087563"/>
            <a:ext cx="1941512" cy="865187"/>
          </a:xfrm>
          <a:prstGeom prst="rect">
            <a:avLst/>
          </a:prstGeom>
          <a:ln w="25400">
            <a:solidFill>
              <a:srgbClr val="A4011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076325" indent="-1076325" algn="ctr">
              <a:lnSpc>
                <a:spcPct val="8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Частые пожатия </a:t>
            </a:r>
          </a:p>
          <a:p>
            <a:pPr marL="1076325" indent="-1076325" algn="ctr">
              <a:lnSpc>
                <a:spcPct val="8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плечами.</a:t>
            </a:r>
          </a:p>
          <a:p>
            <a:pPr marL="1076325" indent="-1076325" algn="ctr">
              <a:lnSpc>
                <a:spcPct val="8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«Кистевые жесты».</a:t>
            </a:r>
          </a:p>
        </p:txBody>
      </p:sp>
      <p:sp useBgFill="1">
        <p:nvSpPr>
          <p:cNvPr id="11" name="Rectangle 56"/>
          <p:cNvSpPr/>
          <p:nvPr/>
        </p:nvSpPr>
        <p:spPr>
          <a:xfrm>
            <a:off x="6732588" y="3141663"/>
            <a:ext cx="1941512" cy="865187"/>
          </a:xfrm>
          <a:prstGeom prst="rect">
            <a:avLst/>
          </a:prstGeom>
          <a:ln w="25400">
            <a:solidFill>
              <a:srgbClr val="A4011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076325" indent="-1076325" algn="ctr">
              <a:lnSpc>
                <a:spcPct val="8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Экспертная позиция</a:t>
            </a:r>
          </a:p>
          <a:p>
            <a:pPr marL="1076325" indent="-1076325" algn="ctr">
              <a:lnSpc>
                <a:spcPct val="8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по отношению ко</a:t>
            </a:r>
          </a:p>
          <a:p>
            <a:pPr marL="1076325" indent="-1076325" algn="ctr">
              <a:lnSpc>
                <a:spcPct val="8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всему</a:t>
            </a:r>
            <a:endParaRPr lang="ru-RU" sz="1400" dirty="0">
              <a:solidFill>
                <a:srgbClr val="A4011A"/>
              </a:solidFill>
            </a:endParaRPr>
          </a:p>
        </p:txBody>
      </p:sp>
      <p:sp useBgFill="1">
        <p:nvSpPr>
          <p:cNvPr id="12" name="Rectangle 57"/>
          <p:cNvSpPr/>
          <p:nvPr/>
        </p:nvSpPr>
        <p:spPr>
          <a:xfrm>
            <a:off x="6732588" y="4194175"/>
            <a:ext cx="1941512" cy="865188"/>
          </a:xfrm>
          <a:prstGeom prst="rect">
            <a:avLst/>
          </a:prstGeom>
          <a:ln w="25400">
            <a:solidFill>
              <a:srgbClr val="A4011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076325" indent="-1076325" algn="ctr">
              <a:lnSpc>
                <a:spcPct val="7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Пассивность </a:t>
            </a:r>
          </a:p>
          <a:p>
            <a:pPr marL="1076325" indent="-1076325" algn="ctr">
              <a:lnSpc>
                <a:spcPct val="7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и рефлексия.</a:t>
            </a:r>
          </a:p>
          <a:p>
            <a:pPr marL="1076325" indent="-1076325" algn="ctr">
              <a:lnSpc>
                <a:spcPct val="7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Отсутствие желания</a:t>
            </a:r>
          </a:p>
          <a:p>
            <a:pPr marL="1076325" indent="-1076325" algn="ctr">
              <a:lnSpc>
                <a:spcPct val="7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к какому-либо</a:t>
            </a:r>
          </a:p>
          <a:p>
            <a:pPr marL="1076325" indent="-1076325" algn="ctr">
              <a:lnSpc>
                <a:spcPct val="7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 напрягу</a:t>
            </a:r>
          </a:p>
        </p:txBody>
      </p:sp>
      <p:sp useBgFill="1">
        <p:nvSpPr>
          <p:cNvPr id="13" name="Rectangle 63"/>
          <p:cNvSpPr/>
          <p:nvPr/>
        </p:nvSpPr>
        <p:spPr>
          <a:xfrm>
            <a:off x="6732588" y="5248275"/>
            <a:ext cx="1941512" cy="865188"/>
          </a:xfrm>
          <a:prstGeom prst="rect">
            <a:avLst/>
          </a:prstGeom>
          <a:ln w="25400">
            <a:solidFill>
              <a:srgbClr val="A4011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076325" indent="-1076325" algn="ctr">
              <a:lnSpc>
                <a:spcPct val="8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Движения и</a:t>
            </a:r>
          </a:p>
          <a:p>
            <a:pPr marL="1076325" indent="-1076325" algn="ctr">
              <a:lnSpc>
                <a:spcPct val="8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Жестикуляция</a:t>
            </a:r>
          </a:p>
          <a:p>
            <a:pPr marL="1076325" indent="-1076325" algn="ctr">
              <a:lnSpc>
                <a:spcPct val="8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скупые, </a:t>
            </a:r>
          </a:p>
          <a:p>
            <a:pPr marL="1076325" indent="-1076325" algn="ctr">
              <a:lnSpc>
                <a:spcPct val="8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размеренные</a:t>
            </a:r>
            <a:endParaRPr lang="ru-RU" sz="1400" dirty="0">
              <a:solidFill>
                <a:srgbClr val="A4011A"/>
              </a:solidFill>
            </a:endParaRPr>
          </a:p>
        </p:txBody>
      </p:sp>
      <p:sp useBgFill="1">
        <p:nvSpPr>
          <p:cNvPr id="14" name="Rectangle 64"/>
          <p:cNvSpPr/>
          <p:nvPr/>
        </p:nvSpPr>
        <p:spPr>
          <a:xfrm>
            <a:off x="2668588" y="1033463"/>
            <a:ext cx="1941512" cy="865187"/>
          </a:xfrm>
          <a:prstGeom prst="rect">
            <a:avLst/>
          </a:prstGeom>
          <a:ln w="25400">
            <a:solidFill>
              <a:srgbClr val="A4011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076325" indent="-1076325" algn="ctr">
              <a:lnSpc>
                <a:spcPct val="8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Обобщения и </a:t>
            </a:r>
          </a:p>
          <a:p>
            <a:pPr marL="1076325" indent="-1076325" algn="ctr">
              <a:lnSpc>
                <a:spcPct val="8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сходства</a:t>
            </a:r>
          </a:p>
          <a:p>
            <a:pPr marL="1076325" indent="-1076325" algn="ctr">
              <a:lnSpc>
                <a:spcPct val="80000"/>
              </a:lnSpc>
              <a:defRPr/>
            </a:pPr>
            <a:r>
              <a:rPr lang="ru-RU" sz="1400" dirty="0">
                <a:solidFill>
                  <a:srgbClr val="A4011A"/>
                </a:solidFill>
              </a:rPr>
              <a:t>(все, как обычно,</a:t>
            </a:r>
          </a:p>
          <a:p>
            <a:pPr marL="1076325" indent="-1076325" algn="ctr">
              <a:lnSpc>
                <a:spcPct val="80000"/>
              </a:lnSpc>
              <a:defRPr/>
            </a:pPr>
            <a:r>
              <a:rPr lang="ru-RU" sz="1400" dirty="0">
                <a:solidFill>
                  <a:srgbClr val="A4011A"/>
                </a:solidFill>
              </a:rPr>
              <a:t>опять, у всех)</a:t>
            </a:r>
          </a:p>
        </p:txBody>
      </p:sp>
      <p:sp useBgFill="1">
        <p:nvSpPr>
          <p:cNvPr id="15" name="Rectangle 65"/>
          <p:cNvSpPr/>
          <p:nvPr/>
        </p:nvSpPr>
        <p:spPr>
          <a:xfrm>
            <a:off x="4700588" y="1033463"/>
            <a:ext cx="1941512" cy="865187"/>
          </a:xfrm>
          <a:prstGeom prst="rect">
            <a:avLst/>
          </a:prstGeom>
          <a:ln w="25400">
            <a:solidFill>
              <a:srgbClr val="A4011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076325" indent="-1076325" algn="ctr">
              <a:lnSpc>
                <a:spcPct val="8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Цинизм, стёб, </a:t>
            </a:r>
          </a:p>
          <a:p>
            <a:pPr marL="1076325" indent="-1076325" algn="ctr">
              <a:lnSpc>
                <a:spcPct val="8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черный юмор,</a:t>
            </a:r>
          </a:p>
          <a:p>
            <a:pPr marL="1076325" indent="-1076325" algn="ctr">
              <a:lnSpc>
                <a:spcPct val="8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ненормативная </a:t>
            </a:r>
          </a:p>
          <a:p>
            <a:pPr marL="1076325" indent="-1076325" algn="ctr">
              <a:lnSpc>
                <a:spcPct val="8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лексика</a:t>
            </a:r>
            <a:endParaRPr lang="ru-RU" sz="1400" dirty="0">
              <a:solidFill>
                <a:srgbClr val="A4011A"/>
              </a:solidFill>
            </a:endParaRPr>
          </a:p>
        </p:txBody>
      </p:sp>
      <p:sp useBgFill="1">
        <p:nvSpPr>
          <p:cNvPr id="16" name="Rectangle 66"/>
          <p:cNvSpPr/>
          <p:nvPr/>
        </p:nvSpPr>
        <p:spPr>
          <a:xfrm>
            <a:off x="2668588" y="5248275"/>
            <a:ext cx="1941512" cy="865188"/>
          </a:xfrm>
          <a:prstGeom prst="rect">
            <a:avLst/>
          </a:prstGeom>
          <a:ln w="25400">
            <a:solidFill>
              <a:srgbClr val="A4011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076325" indent="-1076325" algn="ctr">
              <a:lnSpc>
                <a:spcPct val="8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Нарушение</a:t>
            </a:r>
          </a:p>
          <a:p>
            <a:pPr marL="1076325" indent="-1076325" algn="ctr">
              <a:lnSpc>
                <a:spcPct val="80000"/>
              </a:lnSpc>
              <a:defRPr/>
            </a:pPr>
            <a:r>
              <a:rPr lang="ru-RU" sz="1400" dirty="0">
                <a:solidFill>
                  <a:srgbClr val="A4011A"/>
                </a:solidFill>
              </a:rPr>
              <a:t>(мелкое или крупное)</a:t>
            </a:r>
          </a:p>
          <a:p>
            <a:pPr marL="1076325" indent="-1076325" algn="ctr">
              <a:lnSpc>
                <a:spcPct val="8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всех критериев</a:t>
            </a:r>
            <a:endParaRPr lang="ru-RU" sz="1400" dirty="0">
              <a:solidFill>
                <a:srgbClr val="A4011A"/>
              </a:solidFill>
            </a:endParaRPr>
          </a:p>
        </p:txBody>
      </p:sp>
      <p:sp useBgFill="1">
        <p:nvSpPr>
          <p:cNvPr id="17" name="Rectangle 67"/>
          <p:cNvSpPr/>
          <p:nvPr/>
        </p:nvSpPr>
        <p:spPr>
          <a:xfrm>
            <a:off x="4700588" y="5248275"/>
            <a:ext cx="1941512" cy="865188"/>
          </a:xfrm>
          <a:prstGeom prst="rect">
            <a:avLst/>
          </a:prstGeom>
          <a:ln w="25400">
            <a:solidFill>
              <a:srgbClr val="A4011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076325" indent="-1076325" algn="ctr">
              <a:lnSpc>
                <a:spcPct val="8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Выраженная</a:t>
            </a:r>
          </a:p>
          <a:p>
            <a:pPr marL="1076325" indent="-1076325" algn="ctr">
              <a:lnSpc>
                <a:spcPct val="8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диссоциация </a:t>
            </a:r>
          </a:p>
          <a:p>
            <a:pPr marL="1076325" indent="-1076325" algn="ctr">
              <a:lnSpc>
                <a:spcPct val="8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и отторжение</a:t>
            </a:r>
          </a:p>
          <a:p>
            <a:pPr marL="1076325" indent="-1076325" algn="ctr">
              <a:lnSpc>
                <a:spcPct val="8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вовлечения</a:t>
            </a:r>
            <a:endParaRPr lang="ru-RU" sz="1400" dirty="0">
              <a:solidFill>
                <a:srgbClr val="A4011A"/>
              </a:solidFill>
            </a:endParaRPr>
          </a:p>
        </p:txBody>
      </p:sp>
      <p:grpSp>
        <p:nvGrpSpPr>
          <p:cNvPr id="68624" name="Group 26"/>
          <p:cNvGrpSpPr>
            <a:grpSpLocks/>
          </p:cNvGrpSpPr>
          <p:nvPr/>
        </p:nvGrpSpPr>
        <p:grpSpPr bwMode="auto">
          <a:xfrm>
            <a:off x="2543175" y="1898650"/>
            <a:ext cx="1014413" cy="3349625"/>
            <a:chOff x="2477161" y="2232539"/>
            <a:chExt cx="1014400" cy="3348535"/>
          </a:xfrm>
        </p:grpSpPr>
        <p:cxnSp>
          <p:nvCxnSpPr>
            <p:cNvPr id="19" name="Straight Connector 53"/>
            <p:cNvCxnSpPr/>
            <p:nvPr/>
          </p:nvCxnSpPr>
          <p:spPr>
            <a:xfrm>
              <a:off x="3105803" y="2624524"/>
              <a:ext cx="0" cy="2635979"/>
            </a:xfrm>
            <a:prstGeom prst="line">
              <a:avLst/>
            </a:prstGeom>
            <a:ln>
              <a:solidFill>
                <a:srgbClr val="A4011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69"/>
            <p:cNvCxnSpPr/>
            <p:nvPr/>
          </p:nvCxnSpPr>
          <p:spPr>
            <a:xfrm flipH="1">
              <a:off x="2477161" y="3906807"/>
              <a:ext cx="1014400" cy="7934"/>
            </a:xfrm>
            <a:prstGeom prst="line">
              <a:avLst/>
            </a:prstGeom>
            <a:ln>
              <a:solidFill>
                <a:srgbClr val="A4011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70"/>
            <p:cNvCxnSpPr/>
            <p:nvPr/>
          </p:nvCxnSpPr>
          <p:spPr>
            <a:xfrm flipH="1">
              <a:off x="2510499" y="2848289"/>
              <a:ext cx="595304" cy="0"/>
            </a:xfrm>
            <a:prstGeom prst="line">
              <a:avLst/>
            </a:prstGeom>
            <a:ln>
              <a:solidFill>
                <a:srgbClr val="A4011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76"/>
            <p:cNvCxnSpPr/>
            <p:nvPr/>
          </p:nvCxnSpPr>
          <p:spPr>
            <a:xfrm flipH="1">
              <a:off x="2510499" y="4949455"/>
              <a:ext cx="595304" cy="0"/>
            </a:xfrm>
            <a:prstGeom prst="line">
              <a:avLst/>
            </a:prstGeom>
            <a:ln>
              <a:solidFill>
                <a:srgbClr val="A4011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77"/>
            <p:cNvCxnSpPr/>
            <p:nvPr/>
          </p:nvCxnSpPr>
          <p:spPr>
            <a:xfrm flipH="1" flipV="1">
              <a:off x="2510499" y="2232539"/>
              <a:ext cx="595304" cy="391985"/>
            </a:xfrm>
            <a:prstGeom prst="line">
              <a:avLst/>
            </a:prstGeom>
            <a:ln>
              <a:solidFill>
                <a:srgbClr val="A4011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89"/>
            <p:cNvCxnSpPr/>
            <p:nvPr/>
          </p:nvCxnSpPr>
          <p:spPr>
            <a:xfrm flipH="1">
              <a:off x="2510499" y="5260503"/>
              <a:ext cx="595304" cy="320571"/>
            </a:xfrm>
            <a:prstGeom prst="line">
              <a:avLst/>
            </a:prstGeom>
            <a:ln>
              <a:solidFill>
                <a:srgbClr val="A4011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5" name="Straight Connector 59"/>
          <p:cNvCxnSpPr/>
          <p:nvPr/>
        </p:nvCxnSpPr>
        <p:spPr>
          <a:xfrm flipH="1" flipV="1">
            <a:off x="3695700" y="2073275"/>
            <a:ext cx="1946275" cy="14288"/>
          </a:xfrm>
          <a:prstGeom prst="line">
            <a:avLst/>
          </a:prstGeom>
          <a:ln>
            <a:solidFill>
              <a:srgbClr val="A4011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60"/>
          <p:cNvCxnSpPr/>
          <p:nvPr/>
        </p:nvCxnSpPr>
        <p:spPr>
          <a:xfrm>
            <a:off x="3695700" y="1905000"/>
            <a:ext cx="0" cy="182563"/>
          </a:xfrm>
          <a:prstGeom prst="line">
            <a:avLst/>
          </a:prstGeom>
          <a:ln>
            <a:solidFill>
              <a:srgbClr val="A4011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90"/>
          <p:cNvCxnSpPr/>
          <p:nvPr/>
        </p:nvCxnSpPr>
        <p:spPr>
          <a:xfrm>
            <a:off x="5641975" y="1905000"/>
            <a:ext cx="0" cy="182563"/>
          </a:xfrm>
          <a:prstGeom prst="line">
            <a:avLst/>
          </a:prstGeom>
          <a:ln>
            <a:solidFill>
              <a:srgbClr val="A4011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91"/>
          <p:cNvCxnSpPr/>
          <p:nvPr/>
        </p:nvCxnSpPr>
        <p:spPr>
          <a:xfrm rot="16200000" flipH="1">
            <a:off x="4485482" y="2213769"/>
            <a:ext cx="252412" cy="0"/>
          </a:xfrm>
          <a:prstGeom prst="line">
            <a:avLst/>
          </a:prstGeom>
          <a:ln>
            <a:solidFill>
              <a:srgbClr val="A4011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8629" name="Group 92"/>
          <p:cNvGrpSpPr>
            <a:grpSpLocks/>
          </p:cNvGrpSpPr>
          <p:nvPr/>
        </p:nvGrpSpPr>
        <p:grpSpPr bwMode="auto">
          <a:xfrm flipH="1">
            <a:off x="5757863" y="1908175"/>
            <a:ext cx="974725" cy="3348038"/>
            <a:chOff x="2511026" y="2232539"/>
            <a:chExt cx="974005" cy="3348535"/>
          </a:xfrm>
        </p:grpSpPr>
        <p:cxnSp>
          <p:nvCxnSpPr>
            <p:cNvPr id="30" name="Straight Connector 93"/>
            <p:cNvCxnSpPr/>
            <p:nvPr/>
          </p:nvCxnSpPr>
          <p:spPr>
            <a:xfrm>
              <a:off x="3105899" y="2624710"/>
              <a:ext cx="0" cy="2635641"/>
            </a:xfrm>
            <a:prstGeom prst="line">
              <a:avLst/>
            </a:prstGeom>
            <a:ln>
              <a:solidFill>
                <a:srgbClr val="A4011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94"/>
            <p:cNvCxnSpPr/>
            <p:nvPr/>
          </p:nvCxnSpPr>
          <p:spPr>
            <a:xfrm flipH="1" flipV="1">
              <a:off x="2511026" y="3913952"/>
              <a:ext cx="974005" cy="1587"/>
            </a:xfrm>
            <a:prstGeom prst="line">
              <a:avLst/>
            </a:prstGeom>
            <a:ln>
              <a:solidFill>
                <a:srgbClr val="A4011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95"/>
            <p:cNvCxnSpPr/>
            <p:nvPr/>
          </p:nvCxnSpPr>
          <p:spPr>
            <a:xfrm flipH="1">
              <a:off x="2511026" y="2848580"/>
              <a:ext cx="594873" cy="0"/>
            </a:xfrm>
            <a:prstGeom prst="line">
              <a:avLst/>
            </a:prstGeom>
            <a:ln>
              <a:solidFill>
                <a:srgbClr val="A4011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96"/>
            <p:cNvCxnSpPr/>
            <p:nvPr/>
          </p:nvCxnSpPr>
          <p:spPr>
            <a:xfrm flipH="1">
              <a:off x="2511026" y="4949155"/>
              <a:ext cx="594873" cy="0"/>
            </a:xfrm>
            <a:prstGeom prst="line">
              <a:avLst/>
            </a:prstGeom>
            <a:ln>
              <a:solidFill>
                <a:srgbClr val="A4011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97"/>
            <p:cNvCxnSpPr/>
            <p:nvPr/>
          </p:nvCxnSpPr>
          <p:spPr>
            <a:xfrm flipH="1" flipV="1">
              <a:off x="2511026" y="2232539"/>
              <a:ext cx="594873" cy="392171"/>
            </a:xfrm>
            <a:prstGeom prst="line">
              <a:avLst/>
            </a:prstGeom>
            <a:ln>
              <a:solidFill>
                <a:srgbClr val="A4011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98"/>
            <p:cNvCxnSpPr/>
            <p:nvPr/>
          </p:nvCxnSpPr>
          <p:spPr>
            <a:xfrm flipH="1">
              <a:off x="2511026" y="5260351"/>
              <a:ext cx="594873" cy="320723"/>
            </a:xfrm>
            <a:prstGeom prst="line">
              <a:avLst/>
            </a:prstGeom>
            <a:ln>
              <a:solidFill>
                <a:srgbClr val="A4011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8630" name="Group 99"/>
          <p:cNvGrpSpPr>
            <a:grpSpLocks/>
          </p:cNvGrpSpPr>
          <p:nvPr/>
        </p:nvGrpSpPr>
        <p:grpSpPr bwMode="auto">
          <a:xfrm flipV="1">
            <a:off x="3695700" y="4808538"/>
            <a:ext cx="1946275" cy="439737"/>
            <a:chOff x="3628367" y="2238753"/>
            <a:chExt cx="1947298" cy="438817"/>
          </a:xfrm>
        </p:grpSpPr>
        <p:cxnSp>
          <p:nvCxnSpPr>
            <p:cNvPr id="37" name="Straight Connector 100"/>
            <p:cNvCxnSpPr/>
            <p:nvPr/>
          </p:nvCxnSpPr>
          <p:spPr>
            <a:xfrm flipH="1" flipV="1">
              <a:off x="3628367" y="2406676"/>
              <a:ext cx="1947298" cy="14257"/>
            </a:xfrm>
            <a:prstGeom prst="line">
              <a:avLst/>
            </a:prstGeom>
            <a:ln>
              <a:solidFill>
                <a:srgbClr val="A4011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101"/>
            <p:cNvCxnSpPr/>
            <p:nvPr/>
          </p:nvCxnSpPr>
          <p:spPr>
            <a:xfrm>
              <a:off x="3628367" y="2238753"/>
              <a:ext cx="0" cy="182180"/>
            </a:xfrm>
            <a:prstGeom prst="line">
              <a:avLst/>
            </a:prstGeom>
            <a:ln>
              <a:solidFill>
                <a:srgbClr val="A4011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102"/>
            <p:cNvCxnSpPr/>
            <p:nvPr/>
          </p:nvCxnSpPr>
          <p:spPr>
            <a:xfrm>
              <a:off x="5575665" y="2238753"/>
              <a:ext cx="0" cy="182180"/>
            </a:xfrm>
            <a:prstGeom prst="line">
              <a:avLst/>
            </a:prstGeom>
            <a:ln>
              <a:solidFill>
                <a:srgbClr val="A4011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103"/>
            <p:cNvCxnSpPr/>
            <p:nvPr/>
          </p:nvCxnSpPr>
          <p:spPr>
            <a:xfrm rot="16200000" flipH="1">
              <a:off x="4474486" y="2551628"/>
              <a:ext cx="251884" cy="0"/>
            </a:xfrm>
            <a:prstGeom prst="line">
              <a:avLst/>
            </a:prstGeom>
            <a:ln>
              <a:solidFill>
                <a:srgbClr val="A4011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1" name="Рисунок 17" descr="otv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7588" y="2332038"/>
            <a:ext cx="2209800" cy="248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Прямоугольник 10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  <p:sp>
        <p:nvSpPr>
          <p:cNvPr id="43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5011738" y="6430963"/>
            <a:ext cx="41322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</p:txBody>
      </p:sp>
    </p:spTree>
    <p:extLst>
      <p:ext uri="{BB962C8B-B14F-4D97-AF65-F5344CB8AC3E}">
        <p14:creationId xmlns:p14="http://schemas.microsoft.com/office/powerpoint/2010/main" val="171186309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3"/>
          <p:cNvSpPr/>
          <p:nvPr/>
        </p:nvSpPr>
        <p:spPr bwMode="auto">
          <a:xfrm>
            <a:off x="874713" y="84138"/>
            <a:ext cx="7704137" cy="1196975"/>
          </a:xfrm>
          <a:custGeom>
            <a:avLst/>
            <a:gdLst>
              <a:gd name="connsiteX0" fmla="*/ 0 w 3165214"/>
              <a:gd name="connsiteY0" fmla="*/ 76450 h 458692"/>
              <a:gd name="connsiteX1" fmla="*/ 76450 w 3165214"/>
              <a:gd name="connsiteY1" fmla="*/ 0 h 458692"/>
              <a:gd name="connsiteX2" fmla="*/ 3088764 w 3165214"/>
              <a:gd name="connsiteY2" fmla="*/ 0 h 458692"/>
              <a:gd name="connsiteX3" fmla="*/ 3165214 w 3165214"/>
              <a:gd name="connsiteY3" fmla="*/ 76450 h 458692"/>
              <a:gd name="connsiteX4" fmla="*/ 3165214 w 3165214"/>
              <a:gd name="connsiteY4" fmla="*/ 382242 h 458692"/>
              <a:gd name="connsiteX5" fmla="*/ 3088764 w 3165214"/>
              <a:gd name="connsiteY5" fmla="*/ 458692 h 458692"/>
              <a:gd name="connsiteX6" fmla="*/ 76450 w 3165214"/>
              <a:gd name="connsiteY6" fmla="*/ 458692 h 458692"/>
              <a:gd name="connsiteX7" fmla="*/ 0 w 3165214"/>
              <a:gd name="connsiteY7" fmla="*/ 382242 h 458692"/>
              <a:gd name="connsiteX8" fmla="*/ 0 w 3165214"/>
              <a:gd name="connsiteY8" fmla="*/ 76450 h 458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65214" h="458692">
                <a:moveTo>
                  <a:pt x="0" y="76450"/>
                </a:moveTo>
                <a:cubicBezTo>
                  <a:pt x="0" y="34228"/>
                  <a:pt x="34228" y="0"/>
                  <a:pt x="76450" y="0"/>
                </a:cubicBezTo>
                <a:lnTo>
                  <a:pt x="3088764" y="0"/>
                </a:lnTo>
                <a:cubicBezTo>
                  <a:pt x="3130986" y="0"/>
                  <a:pt x="3165214" y="34228"/>
                  <a:pt x="3165214" y="76450"/>
                </a:cubicBezTo>
                <a:lnTo>
                  <a:pt x="3165214" y="382242"/>
                </a:lnTo>
                <a:cubicBezTo>
                  <a:pt x="3165214" y="424464"/>
                  <a:pt x="3130986" y="458692"/>
                  <a:pt x="3088764" y="458692"/>
                </a:cubicBezTo>
                <a:lnTo>
                  <a:pt x="76450" y="458692"/>
                </a:lnTo>
                <a:cubicBezTo>
                  <a:pt x="34228" y="458692"/>
                  <a:pt x="0" y="424464"/>
                  <a:pt x="0" y="382242"/>
                </a:cubicBezTo>
                <a:lnTo>
                  <a:pt x="0" y="7645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13831" tIns="113831" rIns="113831" bIns="113831" anchor="ctr"/>
          <a:lstStyle>
            <a:lvl1pPr defTabSz="1066800"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 defTabSz="106680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 defTabSz="106680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 defTabSz="106680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 defTabSz="106680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pPr algn="ctr" eaLnBrk="1" hangingPunct="1"/>
            <a:r>
              <a:rPr lang="ru-RU" altLang="ru-RU" sz="3200">
                <a:latin typeface="Myriad Pro" charset="0"/>
                <a:ea typeface="Verdana" charset="0"/>
                <a:cs typeface="Verdana" charset="0"/>
              </a:rPr>
              <a:t>Эмоция страх</a:t>
            </a:r>
          </a:p>
        </p:txBody>
      </p:sp>
      <p:sp useBgFill="1">
        <p:nvSpPr>
          <p:cNvPr id="3" name="Rectangle 30"/>
          <p:cNvSpPr/>
          <p:nvPr/>
        </p:nvSpPr>
        <p:spPr>
          <a:xfrm>
            <a:off x="534988" y="1028700"/>
            <a:ext cx="2000250" cy="1193800"/>
          </a:xfrm>
          <a:prstGeom prst="rect">
            <a:avLst/>
          </a:prstGeom>
          <a:ln w="25400">
            <a:solidFill>
              <a:srgbClr val="A4011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076325" indent="-1076325" algn="ctr">
              <a:lnSpc>
                <a:spcPct val="80000"/>
              </a:lnSpc>
              <a:defRPr/>
            </a:pPr>
            <a:r>
              <a:rPr lang="ru-RU" sz="1400" b="1" i="1" dirty="0">
                <a:solidFill>
                  <a:srgbClr val="A4011A"/>
                </a:solidFill>
              </a:rPr>
              <a:t>Причина:</a:t>
            </a:r>
          </a:p>
          <a:p>
            <a:pPr algn="ctr">
              <a:lnSpc>
                <a:spcPct val="80000"/>
              </a:lnSpc>
              <a:defRPr/>
            </a:pPr>
            <a:r>
              <a:rPr lang="ru-RU" sz="1400" i="1" dirty="0">
                <a:solidFill>
                  <a:srgbClr val="A4011A"/>
                </a:solidFill>
              </a:rPr>
              <a:t>Факторы, угрожающие критерию, на которые невозможно повлиять.</a:t>
            </a:r>
            <a:endParaRPr lang="ru-RU" sz="1400" dirty="0">
              <a:solidFill>
                <a:srgbClr val="A4011A"/>
              </a:solidFill>
            </a:endParaRPr>
          </a:p>
        </p:txBody>
      </p:sp>
      <p:sp useBgFill="1">
        <p:nvSpPr>
          <p:cNvPr id="5" name="Rectangle 38"/>
          <p:cNvSpPr/>
          <p:nvPr/>
        </p:nvSpPr>
        <p:spPr>
          <a:xfrm>
            <a:off x="2652713" y="1028700"/>
            <a:ext cx="4584700" cy="1189038"/>
          </a:xfrm>
          <a:prstGeom prst="rect">
            <a:avLst/>
          </a:prstGeom>
          <a:ln w="25400">
            <a:solidFill>
              <a:srgbClr val="A4011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80000"/>
              </a:lnSpc>
              <a:defRPr/>
            </a:pPr>
            <a:r>
              <a:rPr lang="ru-RU" sz="1400" i="1" dirty="0">
                <a:solidFill>
                  <a:srgbClr val="A4011A"/>
                </a:solidFill>
              </a:rPr>
              <a:t>Характеристики:  Сомнения в выборе и правильности действий, вопросы и интерес к вашему экспертному мнению, вовлеченность в событие, стремление передать ответственность за решение кому-либо другому, желание контакта, но сохранение дистанции, неопределенность в приоритетах</a:t>
            </a:r>
            <a:r>
              <a:rPr lang="ru-RU" sz="1400" i="1" dirty="0"/>
              <a:t>.</a:t>
            </a:r>
            <a:endParaRPr lang="ru-RU" sz="1400" dirty="0">
              <a:solidFill>
                <a:srgbClr val="A4011A"/>
              </a:solidFill>
            </a:endParaRPr>
          </a:p>
        </p:txBody>
      </p:sp>
      <p:sp useBgFill="1">
        <p:nvSpPr>
          <p:cNvPr id="6" name="Rectangle 41"/>
          <p:cNvSpPr/>
          <p:nvPr/>
        </p:nvSpPr>
        <p:spPr>
          <a:xfrm>
            <a:off x="7356475" y="1028700"/>
            <a:ext cx="1652588" cy="1189038"/>
          </a:xfrm>
          <a:prstGeom prst="rect">
            <a:avLst/>
          </a:prstGeom>
          <a:ln w="25400">
            <a:solidFill>
              <a:srgbClr val="A4011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80000"/>
              </a:lnSpc>
              <a:defRPr/>
            </a:pPr>
            <a:r>
              <a:rPr lang="ru-RU" sz="1400" b="1" i="1" dirty="0">
                <a:solidFill>
                  <a:srgbClr val="A4011A"/>
                </a:solidFill>
              </a:rPr>
              <a:t>Последствия: </a:t>
            </a:r>
            <a:endParaRPr lang="en-US" sz="1400" b="1" i="1" dirty="0">
              <a:solidFill>
                <a:srgbClr val="A4011A"/>
              </a:solidFill>
            </a:endParaRPr>
          </a:p>
          <a:p>
            <a:pPr algn="ctr">
              <a:lnSpc>
                <a:spcPct val="80000"/>
              </a:lnSpc>
              <a:defRPr/>
            </a:pPr>
            <a:r>
              <a:rPr lang="ru-RU" sz="1400" i="1" dirty="0">
                <a:solidFill>
                  <a:srgbClr val="A4011A"/>
                </a:solidFill>
              </a:rPr>
              <a:t> Неуверенность, стремление к контролю </a:t>
            </a:r>
            <a:endParaRPr lang="ru-RU" sz="1400" dirty="0">
              <a:solidFill>
                <a:srgbClr val="A4011A"/>
              </a:solidFill>
            </a:endParaRPr>
          </a:p>
        </p:txBody>
      </p:sp>
      <p:grpSp>
        <p:nvGrpSpPr>
          <p:cNvPr id="69637" name="Group 26"/>
          <p:cNvGrpSpPr>
            <a:grpSpLocks/>
          </p:cNvGrpSpPr>
          <p:nvPr/>
        </p:nvGrpSpPr>
        <p:grpSpPr bwMode="auto">
          <a:xfrm>
            <a:off x="534988" y="2205038"/>
            <a:ext cx="8794750" cy="4008437"/>
            <a:chOff x="383616" y="1915346"/>
            <a:chExt cx="8794329" cy="4008137"/>
          </a:xfrm>
        </p:grpSpPr>
        <p:pic>
          <p:nvPicPr>
            <p:cNvPr id="69638" name="Рисунок 11" descr="fear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82591" y="2708023"/>
              <a:ext cx="2592943" cy="29529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9639" name="TextBox 8"/>
            <p:cNvSpPr txBox="1">
              <a:spLocks noChangeArrowheads="1"/>
            </p:cNvSpPr>
            <p:nvPr/>
          </p:nvSpPr>
          <p:spPr bwMode="auto">
            <a:xfrm>
              <a:off x="6484707" y="3989905"/>
              <a:ext cx="732217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charset="0"/>
                </a:defRPr>
              </a:lvl9pPr>
            </a:lstStyle>
            <a:p>
              <a:pPr>
                <a:lnSpc>
                  <a:spcPct val="80000"/>
                </a:lnSpc>
              </a:pPr>
              <a:r>
                <a:rPr lang="ru-RU" altLang="ru-RU" b="1">
                  <a:solidFill>
                    <a:srgbClr val="A4011A"/>
                  </a:solidFill>
                </a:rPr>
                <a:t>Глаза</a:t>
              </a:r>
              <a:endParaRPr lang="ru-RU" altLang="ru-RU">
                <a:solidFill>
                  <a:srgbClr val="A4011A"/>
                </a:solidFill>
              </a:endParaRPr>
            </a:p>
          </p:txBody>
        </p:sp>
        <p:sp>
          <p:nvSpPr>
            <p:cNvPr id="10" name="Rectangle 29"/>
            <p:cNvSpPr/>
            <p:nvPr/>
          </p:nvSpPr>
          <p:spPr>
            <a:xfrm>
              <a:off x="3074299" y="1915346"/>
              <a:ext cx="2858951" cy="695273"/>
            </a:xfrm>
            <a:prstGeom prst="rect">
              <a:avLst/>
            </a:prstGeom>
            <a:effectLst/>
          </p:spPr>
          <p:txBody>
            <a:bodyPr wrap="none">
              <a:spAutoFit/>
            </a:bodyPr>
            <a:lstStyle/>
            <a:p>
              <a:pPr marL="88900" algn="ctr">
                <a:lnSpc>
                  <a:spcPct val="80000"/>
                </a:lnSpc>
                <a:defRPr/>
              </a:pPr>
              <a:endParaRPr lang="ru-RU" sz="2400" b="1" dirty="0">
                <a:solidFill>
                  <a:srgbClr val="A4011A"/>
                </a:solidFill>
              </a:endParaRPr>
            </a:p>
            <a:p>
              <a:pPr marL="90488" algn="ctr">
                <a:lnSpc>
                  <a:spcPct val="80000"/>
                </a:lnSpc>
                <a:defRPr/>
              </a:pPr>
              <a:r>
                <a:rPr lang="ru-RU" sz="2400" b="1" dirty="0">
                  <a:solidFill>
                    <a:srgbClr val="A4011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Как выглядит страх:</a:t>
              </a:r>
              <a:endParaRPr lang="ru-RU" sz="2400" b="1" dirty="0">
                <a:solidFill>
                  <a:srgbClr val="A4011A"/>
                </a:solidFill>
              </a:endParaRPr>
            </a:p>
          </p:txBody>
        </p:sp>
        <p:sp>
          <p:nvSpPr>
            <p:cNvPr id="69641" name="Rectangle 31"/>
            <p:cNvSpPr>
              <a:spLocks noChangeArrowheads="1"/>
            </p:cNvSpPr>
            <p:nvPr/>
          </p:nvSpPr>
          <p:spPr bwMode="auto">
            <a:xfrm>
              <a:off x="6433907" y="4208396"/>
              <a:ext cx="265430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2686050" indent="-2597150">
                <a:tabLst>
                  <a:tab pos="1614488" algn="l"/>
                  <a:tab pos="2686050" algn="l"/>
                </a:tabLst>
                <a:defRPr>
                  <a:solidFill>
                    <a:schemeClr val="tx1"/>
                  </a:solidFill>
                  <a:latin typeface="Tahoma" charset="0"/>
                </a:defRPr>
              </a:lvl1pPr>
              <a:lvl2pPr marL="742950" indent="-285750">
                <a:tabLst>
                  <a:tab pos="1614488" algn="l"/>
                  <a:tab pos="2686050" algn="l"/>
                </a:tabLst>
                <a:defRPr>
                  <a:solidFill>
                    <a:schemeClr val="tx1"/>
                  </a:solidFill>
                  <a:latin typeface="Tahoma" charset="0"/>
                </a:defRPr>
              </a:lvl2pPr>
              <a:lvl3pPr marL="1143000" indent="-228600">
                <a:tabLst>
                  <a:tab pos="1614488" algn="l"/>
                  <a:tab pos="2686050" algn="l"/>
                </a:tabLst>
                <a:defRPr>
                  <a:solidFill>
                    <a:schemeClr val="tx1"/>
                  </a:solidFill>
                  <a:latin typeface="Tahoma" charset="0"/>
                </a:defRPr>
              </a:lvl3pPr>
              <a:lvl4pPr marL="1600200" indent="-228600">
                <a:tabLst>
                  <a:tab pos="1614488" algn="l"/>
                  <a:tab pos="2686050" algn="l"/>
                </a:tabLst>
                <a:defRPr>
                  <a:solidFill>
                    <a:schemeClr val="tx1"/>
                  </a:solidFill>
                  <a:latin typeface="Tahoma" charset="0"/>
                </a:defRPr>
              </a:lvl4pPr>
              <a:lvl5pPr marL="2057400" indent="-228600">
                <a:tabLst>
                  <a:tab pos="1614488" algn="l"/>
                  <a:tab pos="2686050" algn="l"/>
                </a:tabLst>
                <a:defRPr>
                  <a:solidFill>
                    <a:schemeClr val="tx1"/>
                  </a:solidFill>
                  <a:latin typeface="Tahoma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614488" algn="l"/>
                  <a:tab pos="2686050" algn="l"/>
                </a:tabLst>
                <a:defRPr>
                  <a:solidFill>
                    <a:schemeClr val="tx1"/>
                  </a:solidFill>
                  <a:latin typeface="Tahoma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614488" algn="l"/>
                  <a:tab pos="2686050" algn="l"/>
                </a:tabLst>
                <a:defRPr>
                  <a:solidFill>
                    <a:schemeClr val="tx1"/>
                  </a:solidFill>
                  <a:latin typeface="Tahoma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614488" algn="l"/>
                  <a:tab pos="2686050" algn="l"/>
                </a:tabLst>
                <a:defRPr>
                  <a:solidFill>
                    <a:schemeClr val="tx1"/>
                  </a:solidFill>
                  <a:latin typeface="Tahoma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614488" algn="l"/>
                  <a:tab pos="2686050" algn="l"/>
                </a:tabLst>
                <a:defRPr>
                  <a:solidFill>
                    <a:schemeClr val="tx1"/>
                  </a:solidFill>
                  <a:latin typeface="Tahoma" charset="0"/>
                </a:defRPr>
              </a:lvl9pPr>
            </a:lstStyle>
            <a:p>
              <a:r>
                <a:rPr lang="ru-RU" altLang="ru-RU" sz="1400"/>
                <a:t>Открыты </a:t>
              </a:r>
            </a:p>
            <a:p>
              <a:r>
                <a:rPr lang="ru-RU" altLang="ru-RU" sz="1400"/>
                <a:t>и напряжены</a:t>
              </a:r>
            </a:p>
          </p:txBody>
        </p:sp>
        <p:sp>
          <p:nvSpPr>
            <p:cNvPr id="69642" name="TextBox 11"/>
            <p:cNvSpPr txBox="1">
              <a:spLocks noChangeArrowheads="1"/>
            </p:cNvSpPr>
            <p:nvPr/>
          </p:nvSpPr>
          <p:spPr bwMode="auto">
            <a:xfrm>
              <a:off x="6434150" y="2799846"/>
              <a:ext cx="803563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charset="0"/>
                </a:defRPr>
              </a:lvl9pPr>
            </a:lstStyle>
            <a:p>
              <a:pPr>
                <a:lnSpc>
                  <a:spcPct val="80000"/>
                </a:lnSpc>
              </a:pPr>
              <a:r>
                <a:rPr lang="ru-RU" altLang="ru-RU" b="1">
                  <a:solidFill>
                    <a:srgbClr val="A4011A"/>
                  </a:solidFill>
                </a:rPr>
                <a:t>Брови</a:t>
              </a:r>
              <a:endParaRPr lang="ru-RU" altLang="ru-RU">
                <a:solidFill>
                  <a:srgbClr val="A4011A"/>
                </a:solidFill>
              </a:endParaRPr>
            </a:p>
          </p:txBody>
        </p:sp>
        <p:sp>
          <p:nvSpPr>
            <p:cNvPr id="69643" name="Rectangle 33"/>
            <p:cNvSpPr>
              <a:spLocks noChangeArrowheads="1"/>
            </p:cNvSpPr>
            <p:nvPr/>
          </p:nvSpPr>
          <p:spPr bwMode="auto">
            <a:xfrm>
              <a:off x="6349466" y="3020338"/>
              <a:ext cx="2507782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1966913" indent="-1878013">
                <a:tabLst>
                  <a:tab pos="1614488" algn="l"/>
                  <a:tab pos="2686050" algn="l"/>
                </a:tabLst>
                <a:defRPr>
                  <a:solidFill>
                    <a:schemeClr val="tx1"/>
                  </a:solidFill>
                  <a:latin typeface="Tahoma" charset="0"/>
                </a:defRPr>
              </a:lvl1pPr>
              <a:lvl2pPr marL="742950" indent="-285750">
                <a:tabLst>
                  <a:tab pos="1614488" algn="l"/>
                  <a:tab pos="2686050" algn="l"/>
                </a:tabLst>
                <a:defRPr>
                  <a:solidFill>
                    <a:schemeClr val="tx1"/>
                  </a:solidFill>
                  <a:latin typeface="Tahoma" charset="0"/>
                </a:defRPr>
              </a:lvl2pPr>
              <a:lvl3pPr marL="1143000" indent="-228600">
                <a:tabLst>
                  <a:tab pos="1614488" algn="l"/>
                  <a:tab pos="2686050" algn="l"/>
                </a:tabLst>
                <a:defRPr>
                  <a:solidFill>
                    <a:schemeClr val="tx1"/>
                  </a:solidFill>
                  <a:latin typeface="Tahoma" charset="0"/>
                </a:defRPr>
              </a:lvl3pPr>
              <a:lvl4pPr marL="1600200" indent="-228600">
                <a:tabLst>
                  <a:tab pos="1614488" algn="l"/>
                  <a:tab pos="2686050" algn="l"/>
                </a:tabLst>
                <a:defRPr>
                  <a:solidFill>
                    <a:schemeClr val="tx1"/>
                  </a:solidFill>
                  <a:latin typeface="Tahoma" charset="0"/>
                </a:defRPr>
              </a:lvl4pPr>
              <a:lvl5pPr marL="2057400" indent="-228600">
                <a:tabLst>
                  <a:tab pos="1614488" algn="l"/>
                  <a:tab pos="2686050" algn="l"/>
                </a:tabLst>
                <a:defRPr>
                  <a:solidFill>
                    <a:schemeClr val="tx1"/>
                  </a:solidFill>
                  <a:latin typeface="Tahoma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614488" algn="l"/>
                  <a:tab pos="2686050" algn="l"/>
                </a:tabLst>
                <a:defRPr>
                  <a:solidFill>
                    <a:schemeClr val="tx1"/>
                  </a:solidFill>
                  <a:latin typeface="Tahoma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614488" algn="l"/>
                  <a:tab pos="2686050" algn="l"/>
                </a:tabLst>
                <a:defRPr>
                  <a:solidFill>
                    <a:schemeClr val="tx1"/>
                  </a:solidFill>
                  <a:latin typeface="Tahoma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614488" algn="l"/>
                  <a:tab pos="2686050" algn="l"/>
                </a:tabLst>
                <a:defRPr>
                  <a:solidFill>
                    <a:schemeClr val="tx1"/>
                  </a:solidFill>
                  <a:latin typeface="Tahoma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614488" algn="l"/>
                  <a:tab pos="2686050" algn="l"/>
                </a:tabLst>
                <a:defRPr>
                  <a:solidFill>
                    <a:schemeClr val="tx1"/>
                  </a:solidFill>
                  <a:latin typeface="Tahoma" charset="0"/>
                </a:defRPr>
              </a:lvl9pPr>
            </a:lstStyle>
            <a:p>
              <a:r>
                <a:rPr lang="ru-RU" altLang="ru-RU" sz="1400"/>
                <a:t>Брови приподняты </a:t>
              </a:r>
            </a:p>
            <a:p>
              <a:r>
                <a:rPr lang="ru-RU" altLang="ru-RU" sz="1400"/>
                <a:t>и слегка сведены.</a:t>
              </a:r>
            </a:p>
            <a:p>
              <a:r>
                <a:rPr lang="ru-RU" altLang="ru-RU" sz="1400"/>
                <a:t> Морщины только в</a:t>
              </a:r>
            </a:p>
            <a:p>
              <a:r>
                <a:rPr lang="ru-RU" altLang="ru-RU" sz="1400"/>
                <a:t> центральной части лба.</a:t>
              </a:r>
            </a:p>
          </p:txBody>
        </p:sp>
        <p:cxnSp>
          <p:nvCxnSpPr>
            <p:cNvPr id="14" name="Straight Connector 51"/>
            <p:cNvCxnSpPr/>
            <p:nvPr/>
          </p:nvCxnSpPr>
          <p:spPr>
            <a:xfrm>
              <a:off x="2853648" y="3020163"/>
              <a:ext cx="0" cy="938142"/>
            </a:xfrm>
            <a:prstGeom prst="line">
              <a:avLst/>
            </a:prstGeom>
            <a:ln>
              <a:solidFill>
                <a:srgbClr val="A4011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53"/>
            <p:cNvCxnSpPr/>
            <p:nvPr/>
          </p:nvCxnSpPr>
          <p:spPr>
            <a:xfrm>
              <a:off x="2853648" y="3951956"/>
              <a:ext cx="912768" cy="7937"/>
            </a:xfrm>
            <a:prstGeom prst="line">
              <a:avLst/>
            </a:prstGeom>
            <a:ln>
              <a:solidFill>
                <a:srgbClr val="A4011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54"/>
            <p:cNvCxnSpPr/>
            <p:nvPr/>
          </p:nvCxnSpPr>
          <p:spPr>
            <a:xfrm flipV="1">
              <a:off x="6350742" y="4063072"/>
              <a:ext cx="0" cy="690511"/>
            </a:xfrm>
            <a:prstGeom prst="line">
              <a:avLst/>
            </a:prstGeom>
            <a:ln>
              <a:solidFill>
                <a:srgbClr val="A4011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55"/>
            <p:cNvCxnSpPr/>
            <p:nvPr/>
          </p:nvCxnSpPr>
          <p:spPr>
            <a:xfrm flipH="1">
              <a:off x="5398288" y="4075771"/>
              <a:ext cx="939755" cy="0"/>
            </a:xfrm>
            <a:prstGeom prst="line">
              <a:avLst/>
            </a:prstGeom>
            <a:ln>
              <a:solidFill>
                <a:srgbClr val="A4011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56"/>
            <p:cNvCxnSpPr/>
            <p:nvPr/>
          </p:nvCxnSpPr>
          <p:spPr>
            <a:xfrm flipH="1">
              <a:off x="6336456" y="2975717"/>
              <a:ext cx="1587" cy="655588"/>
            </a:xfrm>
            <a:prstGeom prst="line">
              <a:avLst/>
            </a:prstGeom>
            <a:ln>
              <a:solidFill>
                <a:srgbClr val="A4011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57"/>
            <p:cNvCxnSpPr/>
            <p:nvPr/>
          </p:nvCxnSpPr>
          <p:spPr>
            <a:xfrm flipH="1">
              <a:off x="5191923" y="3632892"/>
              <a:ext cx="1144533" cy="0"/>
            </a:xfrm>
            <a:prstGeom prst="line">
              <a:avLst/>
            </a:prstGeom>
            <a:ln>
              <a:solidFill>
                <a:srgbClr val="A4011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61"/>
            <p:cNvCxnSpPr/>
            <p:nvPr/>
          </p:nvCxnSpPr>
          <p:spPr>
            <a:xfrm flipH="1">
              <a:off x="2853648" y="4931370"/>
              <a:ext cx="0" cy="315888"/>
            </a:xfrm>
            <a:prstGeom prst="line">
              <a:avLst/>
            </a:prstGeom>
            <a:ln>
              <a:solidFill>
                <a:srgbClr val="A4011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62"/>
            <p:cNvCxnSpPr/>
            <p:nvPr/>
          </p:nvCxnSpPr>
          <p:spPr>
            <a:xfrm>
              <a:off x="2853648" y="4925021"/>
              <a:ext cx="1209617" cy="6350"/>
            </a:xfrm>
            <a:prstGeom prst="line">
              <a:avLst/>
            </a:prstGeom>
            <a:ln>
              <a:solidFill>
                <a:srgbClr val="A4011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9652" name="TextBox 21"/>
            <p:cNvSpPr txBox="1">
              <a:spLocks noChangeArrowheads="1"/>
            </p:cNvSpPr>
            <p:nvPr/>
          </p:nvSpPr>
          <p:spPr bwMode="auto">
            <a:xfrm>
              <a:off x="2203506" y="4761200"/>
              <a:ext cx="521560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charset="0"/>
                </a:defRPr>
              </a:lvl9pPr>
            </a:lstStyle>
            <a:p>
              <a:pPr algn="r">
                <a:lnSpc>
                  <a:spcPct val="80000"/>
                </a:lnSpc>
              </a:pPr>
              <a:r>
                <a:rPr lang="ru-RU" altLang="ru-RU" b="1">
                  <a:solidFill>
                    <a:srgbClr val="A4011A"/>
                  </a:solidFill>
                </a:rPr>
                <a:t>Рот</a:t>
              </a:r>
              <a:endParaRPr lang="ru-RU" altLang="ru-RU">
                <a:solidFill>
                  <a:srgbClr val="A4011A"/>
                </a:solidFill>
              </a:endParaRPr>
            </a:p>
          </p:txBody>
        </p:sp>
        <p:sp>
          <p:nvSpPr>
            <p:cNvPr id="69653" name="Rectangle 64"/>
            <p:cNvSpPr>
              <a:spLocks noChangeArrowheads="1"/>
            </p:cNvSpPr>
            <p:nvPr/>
          </p:nvSpPr>
          <p:spPr bwMode="auto">
            <a:xfrm>
              <a:off x="1231899" y="4902442"/>
              <a:ext cx="149719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2686050" indent="-2686050">
                <a:tabLst>
                  <a:tab pos="1614488" algn="l"/>
                  <a:tab pos="2686050" algn="l"/>
                </a:tabLst>
                <a:defRPr>
                  <a:solidFill>
                    <a:schemeClr val="tx1"/>
                  </a:solidFill>
                  <a:latin typeface="Tahoma" charset="0"/>
                </a:defRPr>
              </a:lvl1pPr>
              <a:lvl2pPr marL="742950" indent="-285750">
                <a:tabLst>
                  <a:tab pos="1614488" algn="l"/>
                  <a:tab pos="2686050" algn="l"/>
                </a:tabLst>
                <a:defRPr>
                  <a:solidFill>
                    <a:schemeClr val="tx1"/>
                  </a:solidFill>
                  <a:latin typeface="Tahoma" charset="0"/>
                </a:defRPr>
              </a:lvl2pPr>
              <a:lvl3pPr marL="1143000" indent="-228600">
                <a:tabLst>
                  <a:tab pos="1614488" algn="l"/>
                  <a:tab pos="2686050" algn="l"/>
                </a:tabLst>
                <a:defRPr>
                  <a:solidFill>
                    <a:schemeClr val="tx1"/>
                  </a:solidFill>
                  <a:latin typeface="Tahoma" charset="0"/>
                </a:defRPr>
              </a:lvl3pPr>
              <a:lvl4pPr marL="1600200" indent="-228600">
                <a:tabLst>
                  <a:tab pos="1614488" algn="l"/>
                  <a:tab pos="2686050" algn="l"/>
                </a:tabLst>
                <a:defRPr>
                  <a:solidFill>
                    <a:schemeClr val="tx1"/>
                  </a:solidFill>
                  <a:latin typeface="Tahoma" charset="0"/>
                </a:defRPr>
              </a:lvl4pPr>
              <a:lvl5pPr marL="2057400" indent="-228600">
                <a:tabLst>
                  <a:tab pos="1614488" algn="l"/>
                  <a:tab pos="2686050" algn="l"/>
                </a:tabLst>
                <a:defRPr>
                  <a:solidFill>
                    <a:schemeClr val="tx1"/>
                  </a:solidFill>
                  <a:latin typeface="Tahoma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614488" algn="l"/>
                  <a:tab pos="2686050" algn="l"/>
                </a:tabLst>
                <a:defRPr>
                  <a:solidFill>
                    <a:schemeClr val="tx1"/>
                  </a:solidFill>
                  <a:latin typeface="Tahoma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614488" algn="l"/>
                  <a:tab pos="2686050" algn="l"/>
                </a:tabLst>
                <a:defRPr>
                  <a:solidFill>
                    <a:schemeClr val="tx1"/>
                  </a:solidFill>
                  <a:latin typeface="Tahoma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614488" algn="l"/>
                  <a:tab pos="2686050" algn="l"/>
                </a:tabLst>
                <a:defRPr>
                  <a:solidFill>
                    <a:schemeClr val="tx1"/>
                  </a:solidFill>
                  <a:latin typeface="Tahoma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614488" algn="l"/>
                  <a:tab pos="2686050" algn="l"/>
                </a:tabLst>
                <a:defRPr>
                  <a:solidFill>
                    <a:schemeClr val="tx1"/>
                  </a:solidFill>
                  <a:latin typeface="Tahoma" charset="0"/>
                </a:defRPr>
              </a:lvl9pPr>
            </a:lstStyle>
            <a:p>
              <a:pPr algn="r"/>
              <a:r>
                <a:rPr lang="ru-RU" altLang="ru-RU" sz="1400"/>
                <a:t>Рот приоткрыт.  </a:t>
              </a:r>
            </a:p>
          </p:txBody>
        </p:sp>
        <p:sp>
          <p:nvSpPr>
            <p:cNvPr id="69654" name="TextBox 23"/>
            <p:cNvSpPr txBox="1">
              <a:spLocks noChangeArrowheads="1"/>
            </p:cNvSpPr>
            <p:nvPr/>
          </p:nvSpPr>
          <p:spPr bwMode="auto">
            <a:xfrm>
              <a:off x="2052135" y="2950634"/>
              <a:ext cx="672931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charset="0"/>
                </a:defRPr>
              </a:lvl9pPr>
            </a:lstStyle>
            <a:p>
              <a:pPr algn="r">
                <a:lnSpc>
                  <a:spcPct val="80000"/>
                </a:lnSpc>
              </a:pPr>
              <a:r>
                <a:rPr lang="ru-RU" altLang="ru-RU" b="1">
                  <a:solidFill>
                    <a:srgbClr val="A4011A"/>
                  </a:solidFill>
                </a:rPr>
                <a:t>Веки</a:t>
              </a:r>
              <a:endParaRPr lang="ru-RU" altLang="ru-RU">
                <a:solidFill>
                  <a:srgbClr val="A4011A"/>
                </a:solidFill>
              </a:endParaRPr>
            </a:p>
          </p:txBody>
        </p:sp>
        <p:sp>
          <p:nvSpPr>
            <p:cNvPr id="69655" name="Rectangle 66"/>
            <p:cNvSpPr>
              <a:spLocks noChangeArrowheads="1"/>
            </p:cNvSpPr>
            <p:nvPr/>
          </p:nvSpPr>
          <p:spPr bwMode="auto">
            <a:xfrm>
              <a:off x="383616" y="3152381"/>
              <a:ext cx="2333446" cy="13849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14288">
                <a:tabLst>
                  <a:tab pos="1614488" algn="l"/>
                  <a:tab pos="2686050" algn="l"/>
                </a:tabLst>
                <a:defRPr>
                  <a:solidFill>
                    <a:schemeClr val="tx1"/>
                  </a:solidFill>
                  <a:latin typeface="Tahoma" charset="0"/>
                </a:defRPr>
              </a:lvl1pPr>
              <a:lvl2pPr marL="742950" indent="-285750">
                <a:tabLst>
                  <a:tab pos="1614488" algn="l"/>
                  <a:tab pos="2686050" algn="l"/>
                </a:tabLst>
                <a:defRPr>
                  <a:solidFill>
                    <a:schemeClr val="tx1"/>
                  </a:solidFill>
                  <a:latin typeface="Tahoma" charset="0"/>
                </a:defRPr>
              </a:lvl2pPr>
              <a:lvl3pPr marL="1143000" indent="-228600">
                <a:tabLst>
                  <a:tab pos="1614488" algn="l"/>
                  <a:tab pos="2686050" algn="l"/>
                </a:tabLst>
                <a:defRPr>
                  <a:solidFill>
                    <a:schemeClr val="tx1"/>
                  </a:solidFill>
                  <a:latin typeface="Tahoma" charset="0"/>
                </a:defRPr>
              </a:lvl3pPr>
              <a:lvl4pPr marL="1600200" indent="-228600">
                <a:tabLst>
                  <a:tab pos="1614488" algn="l"/>
                  <a:tab pos="2686050" algn="l"/>
                </a:tabLst>
                <a:defRPr>
                  <a:solidFill>
                    <a:schemeClr val="tx1"/>
                  </a:solidFill>
                  <a:latin typeface="Tahoma" charset="0"/>
                </a:defRPr>
              </a:lvl4pPr>
              <a:lvl5pPr marL="2057400" indent="-228600">
                <a:tabLst>
                  <a:tab pos="1614488" algn="l"/>
                  <a:tab pos="2686050" algn="l"/>
                </a:tabLst>
                <a:defRPr>
                  <a:solidFill>
                    <a:schemeClr val="tx1"/>
                  </a:solidFill>
                  <a:latin typeface="Tahoma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614488" algn="l"/>
                  <a:tab pos="2686050" algn="l"/>
                </a:tabLst>
                <a:defRPr>
                  <a:solidFill>
                    <a:schemeClr val="tx1"/>
                  </a:solidFill>
                  <a:latin typeface="Tahoma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614488" algn="l"/>
                  <a:tab pos="2686050" algn="l"/>
                </a:tabLst>
                <a:defRPr>
                  <a:solidFill>
                    <a:schemeClr val="tx1"/>
                  </a:solidFill>
                  <a:latin typeface="Tahoma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614488" algn="l"/>
                  <a:tab pos="2686050" algn="l"/>
                </a:tabLst>
                <a:defRPr>
                  <a:solidFill>
                    <a:schemeClr val="tx1"/>
                  </a:solidFill>
                  <a:latin typeface="Tahoma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614488" algn="l"/>
                  <a:tab pos="2686050" algn="l"/>
                </a:tabLst>
                <a:defRPr>
                  <a:solidFill>
                    <a:schemeClr val="tx1"/>
                  </a:solidFill>
                  <a:latin typeface="Tahoma" charset="0"/>
                </a:defRPr>
              </a:lvl9pPr>
            </a:lstStyle>
            <a:p>
              <a:pPr algn="just"/>
              <a:r>
                <a:rPr lang="ru-RU" altLang="ru-RU" sz="1400"/>
                <a:t>Верхние веки подняты обнажая склеру. Нижние веки растянуты и напряжены и закрывают часть радужной оболочки.</a:t>
              </a:r>
            </a:p>
          </p:txBody>
        </p:sp>
        <p:cxnSp>
          <p:nvCxnSpPr>
            <p:cNvPr id="26" name="Straight Connector 67"/>
            <p:cNvCxnSpPr/>
            <p:nvPr/>
          </p:nvCxnSpPr>
          <p:spPr>
            <a:xfrm flipV="1">
              <a:off x="6323757" y="5005977"/>
              <a:ext cx="0" cy="688923"/>
            </a:xfrm>
            <a:prstGeom prst="line">
              <a:avLst/>
            </a:prstGeom>
            <a:ln>
              <a:solidFill>
                <a:srgbClr val="A4011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68"/>
            <p:cNvCxnSpPr/>
            <p:nvPr/>
          </p:nvCxnSpPr>
          <p:spPr>
            <a:xfrm flipH="1">
              <a:off x="4845864" y="5018676"/>
              <a:ext cx="1465193" cy="0"/>
            </a:xfrm>
            <a:prstGeom prst="line">
              <a:avLst/>
            </a:prstGeom>
            <a:ln>
              <a:solidFill>
                <a:srgbClr val="A4011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9658" name="TextBox 27"/>
            <p:cNvSpPr txBox="1">
              <a:spLocks noChangeArrowheads="1"/>
            </p:cNvSpPr>
            <p:nvPr/>
          </p:nvSpPr>
          <p:spPr bwMode="auto">
            <a:xfrm>
              <a:off x="6523645" y="4915528"/>
              <a:ext cx="680933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charset="0"/>
                </a:defRPr>
              </a:lvl9pPr>
            </a:lstStyle>
            <a:p>
              <a:pPr>
                <a:lnSpc>
                  <a:spcPct val="80000"/>
                </a:lnSpc>
              </a:pPr>
              <a:r>
                <a:rPr lang="ru-RU" altLang="ru-RU" b="1">
                  <a:solidFill>
                    <a:srgbClr val="A4011A"/>
                  </a:solidFill>
                </a:rPr>
                <a:t>Губы</a:t>
              </a:r>
              <a:endParaRPr lang="ru-RU" altLang="ru-RU">
                <a:solidFill>
                  <a:srgbClr val="A4011A"/>
                </a:solidFill>
              </a:endParaRPr>
            </a:p>
          </p:txBody>
        </p:sp>
        <p:sp>
          <p:nvSpPr>
            <p:cNvPr id="69659" name="Rectangle 70"/>
            <p:cNvSpPr>
              <a:spLocks noChangeArrowheads="1"/>
            </p:cNvSpPr>
            <p:nvPr/>
          </p:nvSpPr>
          <p:spPr bwMode="auto">
            <a:xfrm>
              <a:off x="6523645" y="5184819"/>
              <a:ext cx="2654300" cy="738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2686050" indent="-2686050">
                <a:tabLst>
                  <a:tab pos="1614488" algn="l"/>
                  <a:tab pos="2686050" algn="l"/>
                </a:tabLst>
                <a:defRPr>
                  <a:solidFill>
                    <a:schemeClr val="tx1"/>
                  </a:solidFill>
                  <a:latin typeface="Tahoma" charset="0"/>
                </a:defRPr>
              </a:lvl1pPr>
              <a:lvl2pPr marL="742950" indent="-285750">
                <a:tabLst>
                  <a:tab pos="1614488" algn="l"/>
                  <a:tab pos="2686050" algn="l"/>
                </a:tabLst>
                <a:defRPr>
                  <a:solidFill>
                    <a:schemeClr val="tx1"/>
                  </a:solidFill>
                  <a:latin typeface="Tahoma" charset="0"/>
                </a:defRPr>
              </a:lvl2pPr>
              <a:lvl3pPr marL="1143000" indent="-228600">
                <a:tabLst>
                  <a:tab pos="1614488" algn="l"/>
                  <a:tab pos="2686050" algn="l"/>
                </a:tabLst>
                <a:defRPr>
                  <a:solidFill>
                    <a:schemeClr val="tx1"/>
                  </a:solidFill>
                  <a:latin typeface="Tahoma" charset="0"/>
                </a:defRPr>
              </a:lvl3pPr>
              <a:lvl4pPr marL="1600200" indent="-228600">
                <a:tabLst>
                  <a:tab pos="1614488" algn="l"/>
                  <a:tab pos="2686050" algn="l"/>
                </a:tabLst>
                <a:defRPr>
                  <a:solidFill>
                    <a:schemeClr val="tx1"/>
                  </a:solidFill>
                  <a:latin typeface="Tahoma" charset="0"/>
                </a:defRPr>
              </a:lvl4pPr>
              <a:lvl5pPr marL="2057400" indent="-228600">
                <a:tabLst>
                  <a:tab pos="1614488" algn="l"/>
                  <a:tab pos="2686050" algn="l"/>
                </a:tabLst>
                <a:defRPr>
                  <a:solidFill>
                    <a:schemeClr val="tx1"/>
                  </a:solidFill>
                  <a:latin typeface="Tahoma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614488" algn="l"/>
                  <a:tab pos="2686050" algn="l"/>
                </a:tabLst>
                <a:defRPr>
                  <a:solidFill>
                    <a:schemeClr val="tx1"/>
                  </a:solidFill>
                  <a:latin typeface="Tahoma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614488" algn="l"/>
                  <a:tab pos="2686050" algn="l"/>
                </a:tabLst>
                <a:defRPr>
                  <a:solidFill>
                    <a:schemeClr val="tx1"/>
                  </a:solidFill>
                  <a:latin typeface="Tahoma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614488" algn="l"/>
                  <a:tab pos="2686050" algn="l"/>
                </a:tabLst>
                <a:defRPr>
                  <a:solidFill>
                    <a:schemeClr val="tx1"/>
                  </a:solidFill>
                  <a:latin typeface="Tahoma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614488" algn="l"/>
                  <a:tab pos="2686050" algn="l"/>
                </a:tabLst>
                <a:defRPr>
                  <a:solidFill>
                    <a:schemeClr val="tx1"/>
                  </a:solidFill>
                  <a:latin typeface="Tahoma" charset="0"/>
                </a:defRPr>
              </a:lvl9pPr>
            </a:lstStyle>
            <a:p>
              <a:r>
                <a:rPr lang="ru-RU" altLang="ru-RU" sz="1400"/>
                <a:t>Губы напряжены </a:t>
              </a:r>
            </a:p>
            <a:p>
              <a:r>
                <a:rPr lang="ru-RU" altLang="ru-RU" sz="1400"/>
                <a:t>и возможно сильно </a:t>
              </a:r>
            </a:p>
            <a:p>
              <a:r>
                <a:rPr lang="ru-RU" altLang="ru-RU" sz="1400"/>
                <a:t>оттянуты назад.</a:t>
              </a:r>
            </a:p>
          </p:txBody>
        </p:sp>
      </p:grpSp>
      <p:sp>
        <p:nvSpPr>
          <p:cNvPr id="29" name="Прямоугольник 10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  <p:sp>
        <p:nvSpPr>
          <p:cNvPr id="30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5011738" y="6430963"/>
            <a:ext cx="41322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</p:txBody>
      </p:sp>
    </p:spTree>
    <p:extLst>
      <p:ext uri="{BB962C8B-B14F-4D97-AF65-F5344CB8AC3E}">
        <p14:creationId xmlns:p14="http://schemas.microsoft.com/office/powerpoint/2010/main" val="13880604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1081088" y="188913"/>
            <a:ext cx="8062912" cy="833437"/>
          </a:xfrm>
        </p:spPr>
        <p:txBody>
          <a:bodyPr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СТРАХ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0" y="1125538"/>
            <a:ext cx="8929688" cy="642937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AU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AU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AU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AU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</a:t>
            </a:r>
            <a: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AU1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6, </a:t>
            </a:r>
            <a: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21</a:t>
            </a:r>
            <a: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28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924944"/>
            <a:ext cx="2762250" cy="3571875"/>
          </a:xfrm>
          <a:prstGeom prst="rect">
            <a:avLst/>
          </a:prstGeom>
          <a:effectLst>
            <a:softEdge rad="2540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1685659"/>
            <a:ext cx="2762250" cy="3571875"/>
          </a:xfrm>
          <a:prstGeom prst="rect">
            <a:avLst/>
          </a:prstGeom>
          <a:effectLst>
            <a:softEdge rad="2540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1187" y="2060848"/>
            <a:ext cx="2752725" cy="3571875"/>
          </a:xfrm>
          <a:prstGeom prst="rect">
            <a:avLst/>
          </a:prstGeom>
          <a:effectLst>
            <a:softEdge rad="254000"/>
          </a:effectLst>
        </p:spPr>
      </p:pic>
      <p:sp>
        <p:nvSpPr>
          <p:cNvPr id="8" name="Прямоугольник 10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  <p:sp>
        <p:nvSpPr>
          <p:cNvPr id="9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5011738" y="6430963"/>
            <a:ext cx="41322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</p:txBody>
      </p:sp>
    </p:spTree>
    <p:extLst>
      <p:ext uri="{BB962C8B-B14F-4D97-AF65-F5344CB8AC3E}">
        <p14:creationId xmlns:p14="http://schemas.microsoft.com/office/powerpoint/2010/main" val="1015697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3"/>
          <p:cNvSpPr/>
          <p:nvPr/>
        </p:nvSpPr>
        <p:spPr bwMode="auto">
          <a:xfrm>
            <a:off x="874713" y="84138"/>
            <a:ext cx="7704137" cy="1196975"/>
          </a:xfrm>
          <a:custGeom>
            <a:avLst/>
            <a:gdLst>
              <a:gd name="connsiteX0" fmla="*/ 0 w 3165214"/>
              <a:gd name="connsiteY0" fmla="*/ 76450 h 458692"/>
              <a:gd name="connsiteX1" fmla="*/ 76450 w 3165214"/>
              <a:gd name="connsiteY1" fmla="*/ 0 h 458692"/>
              <a:gd name="connsiteX2" fmla="*/ 3088764 w 3165214"/>
              <a:gd name="connsiteY2" fmla="*/ 0 h 458692"/>
              <a:gd name="connsiteX3" fmla="*/ 3165214 w 3165214"/>
              <a:gd name="connsiteY3" fmla="*/ 76450 h 458692"/>
              <a:gd name="connsiteX4" fmla="*/ 3165214 w 3165214"/>
              <a:gd name="connsiteY4" fmla="*/ 382242 h 458692"/>
              <a:gd name="connsiteX5" fmla="*/ 3088764 w 3165214"/>
              <a:gd name="connsiteY5" fmla="*/ 458692 h 458692"/>
              <a:gd name="connsiteX6" fmla="*/ 76450 w 3165214"/>
              <a:gd name="connsiteY6" fmla="*/ 458692 h 458692"/>
              <a:gd name="connsiteX7" fmla="*/ 0 w 3165214"/>
              <a:gd name="connsiteY7" fmla="*/ 382242 h 458692"/>
              <a:gd name="connsiteX8" fmla="*/ 0 w 3165214"/>
              <a:gd name="connsiteY8" fmla="*/ 76450 h 458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65214" h="458692">
                <a:moveTo>
                  <a:pt x="0" y="76450"/>
                </a:moveTo>
                <a:cubicBezTo>
                  <a:pt x="0" y="34228"/>
                  <a:pt x="34228" y="0"/>
                  <a:pt x="76450" y="0"/>
                </a:cubicBezTo>
                <a:lnTo>
                  <a:pt x="3088764" y="0"/>
                </a:lnTo>
                <a:cubicBezTo>
                  <a:pt x="3130986" y="0"/>
                  <a:pt x="3165214" y="34228"/>
                  <a:pt x="3165214" y="76450"/>
                </a:cubicBezTo>
                <a:lnTo>
                  <a:pt x="3165214" y="382242"/>
                </a:lnTo>
                <a:cubicBezTo>
                  <a:pt x="3165214" y="424464"/>
                  <a:pt x="3130986" y="458692"/>
                  <a:pt x="3088764" y="458692"/>
                </a:cubicBezTo>
                <a:lnTo>
                  <a:pt x="76450" y="458692"/>
                </a:lnTo>
                <a:cubicBezTo>
                  <a:pt x="34228" y="458692"/>
                  <a:pt x="0" y="424464"/>
                  <a:pt x="0" y="382242"/>
                </a:cubicBezTo>
                <a:lnTo>
                  <a:pt x="0" y="7645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13831" tIns="113831" rIns="113831" bIns="113831" anchor="ctr"/>
          <a:lstStyle>
            <a:lvl1pPr defTabSz="1066800"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 defTabSz="106680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 defTabSz="106680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 defTabSz="106680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 defTabSz="106680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pPr algn="ctr" eaLnBrk="1" hangingPunct="1"/>
            <a:r>
              <a:rPr lang="ru-RU" altLang="ru-RU" sz="3200">
                <a:latin typeface="Myriad Pro" charset="0"/>
                <a:ea typeface="Verdana" charset="0"/>
                <a:cs typeface="Verdana" charset="0"/>
              </a:rPr>
              <a:t>Эмоция страх</a:t>
            </a:r>
          </a:p>
        </p:txBody>
      </p:sp>
      <p:sp>
        <p:nvSpPr>
          <p:cNvPr id="3" name="Содержимое 2"/>
          <p:cNvSpPr txBox="1">
            <a:spLocks/>
          </p:cNvSpPr>
          <p:nvPr/>
        </p:nvSpPr>
        <p:spPr>
          <a:xfrm>
            <a:off x="1123950" y="1333500"/>
            <a:ext cx="2992438" cy="431800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ru-RU" sz="2000" b="1" dirty="0">
                <a:solidFill>
                  <a:srgbClr val="A4011A"/>
                </a:solidFill>
              </a:rPr>
              <a:t>Естественная эмоция</a:t>
            </a:r>
          </a:p>
        </p:txBody>
      </p:sp>
      <p:sp>
        <p:nvSpPr>
          <p:cNvPr id="5" name="Содержимое 2"/>
          <p:cNvSpPr txBox="1">
            <a:spLocks/>
          </p:cNvSpPr>
          <p:nvPr/>
        </p:nvSpPr>
        <p:spPr>
          <a:xfrm>
            <a:off x="4905375" y="1333500"/>
            <a:ext cx="2992438" cy="431800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ru-RU" sz="2000" b="1" dirty="0">
                <a:solidFill>
                  <a:srgbClr val="A4011A"/>
                </a:solidFill>
              </a:rPr>
              <a:t>Выученная эмоция</a:t>
            </a:r>
          </a:p>
        </p:txBody>
      </p:sp>
      <p:pic>
        <p:nvPicPr>
          <p:cNvPr id="6" name="Рисунок 15" descr="how-to-cope-with-anxiet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" y="2109788"/>
            <a:ext cx="3517900" cy="340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12" descr="410033_norm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625" y="2400300"/>
            <a:ext cx="3990975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10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  <p:sp>
        <p:nvSpPr>
          <p:cNvPr id="9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5011738" y="6430963"/>
            <a:ext cx="41322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</p:txBody>
      </p:sp>
    </p:spTree>
    <p:extLst>
      <p:ext uri="{BB962C8B-B14F-4D97-AF65-F5344CB8AC3E}">
        <p14:creationId xmlns:p14="http://schemas.microsoft.com/office/powerpoint/2010/main" val="101722663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3"/>
          <p:cNvSpPr/>
          <p:nvPr/>
        </p:nvSpPr>
        <p:spPr bwMode="auto">
          <a:xfrm>
            <a:off x="874713" y="84138"/>
            <a:ext cx="7704137" cy="896937"/>
          </a:xfrm>
          <a:custGeom>
            <a:avLst/>
            <a:gdLst>
              <a:gd name="connsiteX0" fmla="*/ 0 w 3165214"/>
              <a:gd name="connsiteY0" fmla="*/ 76450 h 458692"/>
              <a:gd name="connsiteX1" fmla="*/ 76450 w 3165214"/>
              <a:gd name="connsiteY1" fmla="*/ 0 h 458692"/>
              <a:gd name="connsiteX2" fmla="*/ 3088764 w 3165214"/>
              <a:gd name="connsiteY2" fmla="*/ 0 h 458692"/>
              <a:gd name="connsiteX3" fmla="*/ 3165214 w 3165214"/>
              <a:gd name="connsiteY3" fmla="*/ 76450 h 458692"/>
              <a:gd name="connsiteX4" fmla="*/ 3165214 w 3165214"/>
              <a:gd name="connsiteY4" fmla="*/ 382242 h 458692"/>
              <a:gd name="connsiteX5" fmla="*/ 3088764 w 3165214"/>
              <a:gd name="connsiteY5" fmla="*/ 458692 h 458692"/>
              <a:gd name="connsiteX6" fmla="*/ 76450 w 3165214"/>
              <a:gd name="connsiteY6" fmla="*/ 458692 h 458692"/>
              <a:gd name="connsiteX7" fmla="*/ 0 w 3165214"/>
              <a:gd name="connsiteY7" fmla="*/ 382242 h 458692"/>
              <a:gd name="connsiteX8" fmla="*/ 0 w 3165214"/>
              <a:gd name="connsiteY8" fmla="*/ 76450 h 458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65214" h="458692">
                <a:moveTo>
                  <a:pt x="0" y="76450"/>
                </a:moveTo>
                <a:cubicBezTo>
                  <a:pt x="0" y="34228"/>
                  <a:pt x="34228" y="0"/>
                  <a:pt x="76450" y="0"/>
                </a:cubicBezTo>
                <a:lnTo>
                  <a:pt x="3088764" y="0"/>
                </a:lnTo>
                <a:cubicBezTo>
                  <a:pt x="3130986" y="0"/>
                  <a:pt x="3165214" y="34228"/>
                  <a:pt x="3165214" y="76450"/>
                </a:cubicBezTo>
                <a:lnTo>
                  <a:pt x="3165214" y="382242"/>
                </a:lnTo>
                <a:cubicBezTo>
                  <a:pt x="3165214" y="424464"/>
                  <a:pt x="3130986" y="458692"/>
                  <a:pt x="3088764" y="458692"/>
                </a:cubicBezTo>
                <a:lnTo>
                  <a:pt x="76450" y="458692"/>
                </a:lnTo>
                <a:cubicBezTo>
                  <a:pt x="34228" y="458692"/>
                  <a:pt x="0" y="424464"/>
                  <a:pt x="0" y="382242"/>
                </a:cubicBezTo>
                <a:lnTo>
                  <a:pt x="0" y="7645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13831" tIns="113831" rIns="113831" bIns="113831" anchor="ctr"/>
          <a:lstStyle>
            <a:lvl1pPr defTabSz="1066800"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 defTabSz="106680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 defTabSz="106680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 defTabSz="106680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 defTabSz="106680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pPr algn="ctr" eaLnBrk="1" hangingPunct="1"/>
            <a:r>
              <a:rPr lang="ru-RU" altLang="ru-RU" sz="2000" b="1">
                <a:latin typeface="Myriad Pro" charset="0"/>
                <a:ea typeface="Verdana" charset="0"/>
                <a:cs typeface="Verdana" charset="0"/>
              </a:rPr>
              <a:t>Эмоция отвращения. Дополнительные характеристики</a:t>
            </a:r>
          </a:p>
        </p:txBody>
      </p:sp>
      <p:sp useBgFill="1">
        <p:nvSpPr>
          <p:cNvPr id="3" name="Rectangle 2"/>
          <p:cNvSpPr/>
          <p:nvPr/>
        </p:nvSpPr>
        <p:spPr>
          <a:xfrm>
            <a:off x="708025" y="863600"/>
            <a:ext cx="1941513" cy="865188"/>
          </a:xfrm>
          <a:prstGeom prst="rect">
            <a:avLst/>
          </a:prstGeom>
          <a:ln w="25400">
            <a:solidFill>
              <a:srgbClr val="A4011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076325" indent="-1076325" algn="ctr">
              <a:lnSpc>
                <a:spcPct val="8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Неконкретные</a:t>
            </a:r>
          </a:p>
          <a:p>
            <a:pPr marL="1076325" indent="-1076325" algn="ctr">
              <a:lnSpc>
                <a:spcPct val="8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фразы, </a:t>
            </a:r>
          </a:p>
          <a:p>
            <a:pPr marL="1076325" indent="-1076325" algn="ctr">
              <a:lnSpc>
                <a:spcPct val="8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сомнения, много </a:t>
            </a:r>
          </a:p>
          <a:p>
            <a:pPr marL="1076325" indent="-1076325" algn="ctr">
              <a:lnSpc>
                <a:spcPct val="8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вопросов</a:t>
            </a:r>
            <a:endParaRPr lang="ru-RU" sz="1400" dirty="0">
              <a:solidFill>
                <a:srgbClr val="A4011A"/>
              </a:solidFill>
            </a:endParaRPr>
          </a:p>
        </p:txBody>
      </p:sp>
      <p:sp useBgFill="1">
        <p:nvSpPr>
          <p:cNvPr id="5" name="Rectangle 41"/>
          <p:cNvSpPr/>
          <p:nvPr/>
        </p:nvSpPr>
        <p:spPr>
          <a:xfrm>
            <a:off x="708025" y="1916113"/>
            <a:ext cx="1941513" cy="865187"/>
          </a:xfrm>
          <a:prstGeom prst="rect">
            <a:avLst/>
          </a:prstGeom>
          <a:ln w="25400">
            <a:solidFill>
              <a:srgbClr val="A4011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076325" indent="-1076325" algn="ctr">
              <a:lnSpc>
                <a:spcPct val="8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Эмоциональное</a:t>
            </a:r>
          </a:p>
          <a:p>
            <a:pPr marL="1076325" indent="-1076325" algn="ctr">
              <a:lnSpc>
                <a:spcPct val="80000"/>
              </a:lnSpc>
              <a:defRPr/>
            </a:pPr>
            <a:r>
              <a:rPr lang="uk-UA" sz="1400" b="1" dirty="0">
                <a:solidFill>
                  <a:srgbClr val="A4011A"/>
                </a:solidFill>
              </a:rPr>
              <a:t>у</a:t>
            </a:r>
            <a:r>
              <a:rPr lang="ru-RU" sz="1400" b="1" dirty="0" err="1">
                <a:solidFill>
                  <a:srgbClr val="A4011A"/>
                </a:solidFill>
              </a:rPr>
              <a:t>частие</a:t>
            </a:r>
            <a:endParaRPr lang="ru-RU" sz="1400" b="1" dirty="0">
              <a:solidFill>
                <a:srgbClr val="A4011A"/>
              </a:solidFill>
            </a:endParaRPr>
          </a:p>
          <a:p>
            <a:pPr marL="1076325" indent="-1076325" algn="ctr">
              <a:lnSpc>
                <a:spcPct val="80000"/>
              </a:lnSpc>
              <a:defRPr/>
            </a:pPr>
            <a:r>
              <a:rPr lang="ru-RU" sz="1400" dirty="0">
                <a:solidFill>
                  <a:srgbClr val="A4011A"/>
                </a:solidFill>
              </a:rPr>
              <a:t>(рамка «мы», эмоции)</a:t>
            </a:r>
          </a:p>
        </p:txBody>
      </p:sp>
      <p:sp useBgFill="1">
        <p:nvSpPr>
          <p:cNvPr id="6" name="Rectangle 45"/>
          <p:cNvSpPr/>
          <p:nvPr/>
        </p:nvSpPr>
        <p:spPr>
          <a:xfrm>
            <a:off x="708025" y="2970213"/>
            <a:ext cx="1941513" cy="865187"/>
          </a:xfrm>
          <a:prstGeom prst="rect">
            <a:avLst/>
          </a:prstGeom>
          <a:ln w="25400">
            <a:solidFill>
              <a:srgbClr val="A4011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076325" indent="-1076325" algn="ctr">
              <a:lnSpc>
                <a:spcPct val="8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Неуверенность в </a:t>
            </a:r>
          </a:p>
          <a:p>
            <a:pPr marL="1076325" indent="-1076325" algn="ctr">
              <a:lnSpc>
                <a:spcPct val="8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Выборе  </a:t>
            </a:r>
            <a:endParaRPr lang="ru-RU" sz="1400" dirty="0">
              <a:solidFill>
                <a:srgbClr val="A4011A"/>
              </a:solidFill>
            </a:endParaRPr>
          </a:p>
        </p:txBody>
      </p:sp>
      <p:sp useBgFill="1">
        <p:nvSpPr>
          <p:cNvPr id="7" name="Rectangle 46"/>
          <p:cNvSpPr/>
          <p:nvPr/>
        </p:nvSpPr>
        <p:spPr>
          <a:xfrm>
            <a:off x="708025" y="4024313"/>
            <a:ext cx="1941513" cy="865187"/>
          </a:xfrm>
          <a:prstGeom prst="rect">
            <a:avLst/>
          </a:prstGeom>
          <a:ln w="25400">
            <a:solidFill>
              <a:srgbClr val="A4011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4288" indent="-14288" algn="ctr">
              <a:lnSpc>
                <a:spcPct val="8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Ускоренная</a:t>
            </a:r>
          </a:p>
          <a:p>
            <a:pPr marL="14288" indent="-14288" algn="ctr">
              <a:lnSpc>
                <a:spcPct val="8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высокая речь, с</a:t>
            </a:r>
          </a:p>
          <a:p>
            <a:pPr marL="14288" indent="-14288" algn="ctr">
              <a:lnSpc>
                <a:spcPct val="8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Немотивированными паузами</a:t>
            </a:r>
            <a:endParaRPr lang="ru-RU" sz="1400" dirty="0">
              <a:solidFill>
                <a:srgbClr val="A4011A"/>
              </a:solidFill>
            </a:endParaRPr>
          </a:p>
        </p:txBody>
      </p:sp>
      <p:sp useBgFill="1">
        <p:nvSpPr>
          <p:cNvPr id="8" name="Rectangle 47"/>
          <p:cNvSpPr/>
          <p:nvPr/>
        </p:nvSpPr>
        <p:spPr>
          <a:xfrm>
            <a:off x="708025" y="5076825"/>
            <a:ext cx="1941513" cy="865188"/>
          </a:xfrm>
          <a:prstGeom prst="rect">
            <a:avLst/>
          </a:prstGeom>
          <a:ln w="25400">
            <a:solidFill>
              <a:srgbClr val="A4011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076325" indent="-1076325" algn="ctr">
              <a:lnSpc>
                <a:spcPct val="7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Указание </a:t>
            </a:r>
          </a:p>
          <a:p>
            <a:pPr marL="1076325" indent="-1076325" algn="ctr">
              <a:lnSpc>
                <a:spcPct val="7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на негативные </a:t>
            </a:r>
          </a:p>
          <a:p>
            <a:pPr marL="1076325" indent="-1076325" algn="ctr">
              <a:lnSpc>
                <a:spcPct val="7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возможности</a:t>
            </a:r>
          </a:p>
          <a:p>
            <a:pPr marL="1076325" indent="-1076325" algn="ctr">
              <a:lnSpc>
                <a:spcPct val="70000"/>
              </a:lnSpc>
              <a:defRPr/>
            </a:pPr>
            <a:r>
              <a:rPr lang="ru-RU" sz="1300" b="1" dirty="0">
                <a:solidFill>
                  <a:srgbClr val="A4011A"/>
                </a:solidFill>
              </a:rPr>
              <a:t>без конкретики</a:t>
            </a:r>
          </a:p>
          <a:p>
            <a:pPr marL="1076325" indent="-1076325" algn="ctr">
              <a:lnSpc>
                <a:spcPct val="60000"/>
              </a:lnSpc>
              <a:defRPr/>
            </a:pPr>
            <a:r>
              <a:rPr lang="ru-RU" sz="1300" dirty="0">
                <a:solidFill>
                  <a:srgbClr val="A4011A"/>
                </a:solidFill>
              </a:rPr>
              <a:t>(опущения, </a:t>
            </a:r>
          </a:p>
          <a:p>
            <a:pPr marL="1076325" indent="-1076325" algn="ctr">
              <a:lnSpc>
                <a:spcPct val="60000"/>
              </a:lnSpc>
              <a:defRPr/>
            </a:pPr>
            <a:r>
              <a:rPr lang="ru-RU" sz="1300" dirty="0">
                <a:solidFill>
                  <a:srgbClr val="A4011A"/>
                </a:solidFill>
              </a:rPr>
              <a:t>обобщения, искажения)</a:t>
            </a:r>
          </a:p>
        </p:txBody>
      </p:sp>
      <p:sp useBgFill="1">
        <p:nvSpPr>
          <p:cNvPr id="9" name="Rectangle 51"/>
          <p:cNvSpPr/>
          <p:nvPr/>
        </p:nvSpPr>
        <p:spPr>
          <a:xfrm>
            <a:off x="6804025" y="863600"/>
            <a:ext cx="1941513" cy="865188"/>
          </a:xfrm>
          <a:prstGeom prst="rect">
            <a:avLst/>
          </a:prstGeom>
          <a:ln w="25400">
            <a:solidFill>
              <a:srgbClr val="A4011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4288" indent="-14288" algn="ctr">
              <a:lnSpc>
                <a:spcPct val="8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Недоверчивость, </a:t>
            </a:r>
          </a:p>
          <a:p>
            <a:pPr marL="14288" indent="-14288" algn="ctr">
              <a:lnSpc>
                <a:spcPct val="8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перепроверка ваших</a:t>
            </a:r>
          </a:p>
          <a:p>
            <a:pPr marL="14288" indent="-14288" algn="ctr">
              <a:lnSpc>
                <a:spcPct val="8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слов в </a:t>
            </a:r>
            <a:r>
              <a:rPr lang="en-US" sz="1400" b="1" dirty="0">
                <a:solidFill>
                  <a:srgbClr val="A4011A"/>
                </a:solidFill>
              </a:rPr>
              <a:t>Google </a:t>
            </a:r>
            <a:r>
              <a:rPr lang="ru-RU" sz="1400" b="1" dirty="0">
                <a:solidFill>
                  <a:srgbClr val="A4011A"/>
                </a:solidFill>
              </a:rPr>
              <a:t>или у</a:t>
            </a:r>
          </a:p>
          <a:p>
            <a:pPr marL="14288" indent="-14288" algn="ctr">
              <a:lnSpc>
                <a:spcPct val="8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авторитетов</a:t>
            </a:r>
            <a:endParaRPr lang="ru-RU" sz="1400" dirty="0">
              <a:solidFill>
                <a:srgbClr val="A4011A"/>
              </a:solidFill>
            </a:endParaRPr>
          </a:p>
        </p:txBody>
      </p:sp>
      <p:sp useBgFill="1">
        <p:nvSpPr>
          <p:cNvPr id="10" name="Rectangle 52"/>
          <p:cNvSpPr/>
          <p:nvPr/>
        </p:nvSpPr>
        <p:spPr>
          <a:xfrm>
            <a:off x="6804025" y="1916113"/>
            <a:ext cx="1941513" cy="865187"/>
          </a:xfrm>
          <a:prstGeom prst="rect">
            <a:avLst/>
          </a:prstGeom>
          <a:ln w="25400">
            <a:solidFill>
              <a:srgbClr val="A4011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076325" indent="-1076325" algn="ctr">
              <a:lnSpc>
                <a:spcPct val="8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Рассказы о</a:t>
            </a:r>
          </a:p>
          <a:p>
            <a:pPr marL="1076325" indent="-1076325" algn="ctr">
              <a:lnSpc>
                <a:spcPct val="8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негативном</a:t>
            </a:r>
          </a:p>
          <a:p>
            <a:pPr marL="1076325" indent="-1076325" algn="ctr">
              <a:lnSpc>
                <a:spcPct val="8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опыте других</a:t>
            </a:r>
            <a:endParaRPr lang="ru-RU" sz="1400" dirty="0">
              <a:solidFill>
                <a:srgbClr val="A4011A"/>
              </a:solidFill>
            </a:endParaRPr>
          </a:p>
        </p:txBody>
      </p:sp>
      <p:sp useBgFill="1">
        <p:nvSpPr>
          <p:cNvPr id="11" name="Rectangle 56"/>
          <p:cNvSpPr/>
          <p:nvPr/>
        </p:nvSpPr>
        <p:spPr>
          <a:xfrm>
            <a:off x="6804025" y="2970213"/>
            <a:ext cx="1941513" cy="865187"/>
          </a:xfrm>
          <a:prstGeom prst="rect">
            <a:avLst/>
          </a:prstGeom>
          <a:ln w="25400">
            <a:solidFill>
              <a:srgbClr val="A4011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076325" indent="-1076325" algn="ctr">
              <a:lnSpc>
                <a:spcPct val="8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Многократность</a:t>
            </a:r>
          </a:p>
          <a:p>
            <a:pPr marL="1076325" indent="-1076325" algn="ctr">
              <a:lnSpc>
                <a:spcPct val="80000"/>
              </a:lnSpc>
              <a:defRPr/>
            </a:pPr>
            <a:r>
              <a:rPr lang="ru-RU" sz="1400" dirty="0">
                <a:solidFill>
                  <a:srgbClr val="A4011A"/>
                </a:solidFill>
              </a:rPr>
              <a:t>(накопление) </a:t>
            </a:r>
          </a:p>
          <a:p>
            <a:pPr marL="1076325" indent="-1076325" algn="ctr">
              <a:lnSpc>
                <a:spcPct val="8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возможных</a:t>
            </a:r>
          </a:p>
          <a:p>
            <a:pPr marL="1076325" indent="-1076325" algn="ctr">
              <a:lnSpc>
                <a:spcPct val="8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неприятностей</a:t>
            </a:r>
          </a:p>
        </p:txBody>
      </p:sp>
      <p:sp useBgFill="1">
        <p:nvSpPr>
          <p:cNvPr id="12" name="Rectangle 57"/>
          <p:cNvSpPr/>
          <p:nvPr/>
        </p:nvSpPr>
        <p:spPr>
          <a:xfrm>
            <a:off x="6804025" y="4024313"/>
            <a:ext cx="1941513" cy="865187"/>
          </a:xfrm>
          <a:prstGeom prst="rect">
            <a:avLst/>
          </a:prstGeom>
          <a:ln w="25400">
            <a:solidFill>
              <a:srgbClr val="A4011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076325" indent="-1076325" algn="ctr">
              <a:lnSpc>
                <a:spcPct val="7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Пассивность </a:t>
            </a:r>
          </a:p>
          <a:p>
            <a:pPr marL="1076325" indent="-1076325" algn="ctr">
              <a:lnSpc>
                <a:spcPct val="70000"/>
              </a:lnSpc>
              <a:defRPr/>
            </a:pPr>
            <a:r>
              <a:rPr lang="ru-RU" sz="1400" dirty="0">
                <a:solidFill>
                  <a:srgbClr val="A4011A"/>
                </a:solidFill>
              </a:rPr>
              <a:t>(может случиться,</a:t>
            </a:r>
          </a:p>
          <a:p>
            <a:pPr marL="1076325" indent="-1076325" algn="ctr">
              <a:lnSpc>
                <a:spcPct val="70000"/>
              </a:lnSpc>
              <a:defRPr/>
            </a:pPr>
            <a:r>
              <a:rPr lang="ru-RU" sz="1400" dirty="0">
                <a:solidFill>
                  <a:srgbClr val="A4011A"/>
                </a:solidFill>
              </a:rPr>
              <a:t>никто не скажет, </a:t>
            </a:r>
          </a:p>
          <a:p>
            <a:pPr marL="1076325" indent="-1076325" algn="ctr">
              <a:lnSpc>
                <a:spcPct val="70000"/>
              </a:lnSpc>
              <a:defRPr/>
            </a:pPr>
            <a:r>
              <a:rPr lang="ru-RU" sz="1400" dirty="0">
                <a:solidFill>
                  <a:srgbClr val="A4011A"/>
                </a:solidFill>
              </a:rPr>
              <a:t>нас не спросят</a:t>
            </a:r>
          </a:p>
          <a:p>
            <a:pPr marL="1076325" indent="-1076325" algn="ctr">
              <a:lnSpc>
                <a:spcPct val="70000"/>
              </a:lnSpc>
              <a:defRPr/>
            </a:pPr>
            <a:r>
              <a:rPr lang="ru-RU" sz="1400" dirty="0">
                <a:solidFill>
                  <a:srgbClr val="A4011A"/>
                </a:solidFill>
              </a:rPr>
              <a:t>мы узнаем по факту)</a:t>
            </a:r>
          </a:p>
        </p:txBody>
      </p:sp>
      <p:sp useBgFill="1">
        <p:nvSpPr>
          <p:cNvPr id="13" name="Rectangle 63"/>
          <p:cNvSpPr/>
          <p:nvPr/>
        </p:nvSpPr>
        <p:spPr>
          <a:xfrm>
            <a:off x="6804025" y="5076825"/>
            <a:ext cx="1941513" cy="865188"/>
          </a:xfrm>
          <a:prstGeom prst="rect">
            <a:avLst/>
          </a:prstGeom>
          <a:ln w="25400">
            <a:solidFill>
              <a:srgbClr val="A4011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076325" indent="-1076325" algn="ctr">
              <a:lnSpc>
                <a:spcPct val="8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Много мелких</a:t>
            </a:r>
          </a:p>
          <a:p>
            <a:pPr marL="1076325" indent="-1076325" algn="ctr">
              <a:lnSpc>
                <a:spcPct val="8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жестов и движений,</a:t>
            </a:r>
          </a:p>
          <a:p>
            <a:pPr marL="1076325" indent="-1076325" algn="ctr">
              <a:lnSpc>
                <a:spcPct val="8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разнообразие </a:t>
            </a:r>
          </a:p>
          <a:p>
            <a:pPr marL="1076325" indent="-1076325" algn="ctr">
              <a:lnSpc>
                <a:spcPct val="8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мелкой моторики</a:t>
            </a:r>
            <a:endParaRPr lang="ru-RU" sz="1400" dirty="0">
              <a:solidFill>
                <a:srgbClr val="A4011A"/>
              </a:solidFill>
            </a:endParaRPr>
          </a:p>
        </p:txBody>
      </p:sp>
      <p:sp useBgFill="1">
        <p:nvSpPr>
          <p:cNvPr id="14" name="Rectangle 64"/>
          <p:cNvSpPr/>
          <p:nvPr/>
        </p:nvSpPr>
        <p:spPr>
          <a:xfrm>
            <a:off x="2740025" y="863600"/>
            <a:ext cx="1941513" cy="865188"/>
          </a:xfrm>
          <a:prstGeom prst="rect">
            <a:avLst/>
          </a:prstGeom>
          <a:ln w="25400">
            <a:solidFill>
              <a:srgbClr val="A4011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076325" indent="-1076325" algn="ctr">
              <a:lnSpc>
                <a:spcPct val="8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Неопределенность</a:t>
            </a:r>
          </a:p>
          <a:p>
            <a:pPr marL="1076325" indent="-1076325" algn="ctr">
              <a:lnSpc>
                <a:spcPct val="80000"/>
              </a:lnSpc>
              <a:defRPr/>
            </a:pPr>
            <a:r>
              <a:rPr lang="ru-RU" sz="1400" dirty="0">
                <a:solidFill>
                  <a:srgbClr val="A4011A"/>
                </a:solidFill>
              </a:rPr>
              <a:t>(что-нибудь, что-то, </a:t>
            </a:r>
          </a:p>
          <a:p>
            <a:pPr marL="1076325" indent="-1076325" algn="ctr">
              <a:lnSpc>
                <a:spcPct val="80000"/>
              </a:lnSpc>
              <a:defRPr/>
            </a:pPr>
            <a:r>
              <a:rPr lang="ru-RU" sz="1400" dirty="0">
                <a:solidFill>
                  <a:srgbClr val="A4011A"/>
                </a:solidFill>
              </a:rPr>
              <a:t>мало ли что). Сам не </a:t>
            </a:r>
          </a:p>
          <a:p>
            <a:pPr marL="1076325" indent="-1076325" algn="ctr">
              <a:lnSpc>
                <a:spcPct val="80000"/>
              </a:lnSpc>
              <a:defRPr/>
            </a:pPr>
            <a:r>
              <a:rPr lang="ru-RU" sz="1400" dirty="0">
                <a:solidFill>
                  <a:srgbClr val="A4011A"/>
                </a:solidFill>
              </a:rPr>
              <a:t>знает что.</a:t>
            </a:r>
          </a:p>
        </p:txBody>
      </p:sp>
      <p:sp useBgFill="1">
        <p:nvSpPr>
          <p:cNvPr id="15" name="Rectangle 65"/>
          <p:cNvSpPr/>
          <p:nvPr/>
        </p:nvSpPr>
        <p:spPr>
          <a:xfrm>
            <a:off x="4772025" y="863600"/>
            <a:ext cx="2032000" cy="865188"/>
          </a:xfrm>
          <a:prstGeom prst="rect">
            <a:avLst/>
          </a:prstGeom>
          <a:ln w="25400">
            <a:solidFill>
              <a:srgbClr val="A4011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4288" indent="-14288" algn="ctr">
              <a:lnSpc>
                <a:spcPct val="8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Противопоставление</a:t>
            </a:r>
          </a:p>
          <a:p>
            <a:pPr marL="14288" indent="-14288" algn="ctr">
              <a:lnSpc>
                <a:spcPct val="80000"/>
              </a:lnSpc>
              <a:defRPr/>
            </a:pPr>
            <a:r>
              <a:rPr lang="ru-RU" sz="1400" dirty="0">
                <a:solidFill>
                  <a:srgbClr val="A4011A"/>
                </a:solidFill>
              </a:rPr>
              <a:t>(может будет,</a:t>
            </a:r>
          </a:p>
          <a:p>
            <a:pPr marL="14288" indent="-14288" algn="ctr">
              <a:lnSpc>
                <a:spcPct val="80000"/>
              </a:lnSpc>
              <a:defRPr/>
            </a:pPr>
            <a:r>
              <a:rPr lang="ru-RU" sz="1400" dirty="0">
                <a:solidFill>
                  <a:srgbClr val="A4011A"/>
                </a:solidFill>
              </a:rPr>
              <a:t> может нет. </a:t>
            </a:r>
          </a:p>
          <a:p>
            <a:pPr marL="14288" indent="-14288" algn="ctr">
              <a:lnSpc>
                <a:spcPct val="80000"/>
              </a:lnSpc>
              <a:defRPr/>
            </a:pPr>
            <a:r>
              <a:rPr lang="ru-RU" sz="1400" dirty="0">
                <a:solidFill>
                  <a:srgbClr val="A4011A"/>
                </a:solidFill>
              </a:rPr>
              <a:t>А что будет, если?)</a:t>
            </a:r>
          </a:p>
        </p:txBody>
      </p:sp>
      <p:sp useBgFill="1">
        <p:nvSpPr>
          <p:cNvPr id="16" name="Rectangle 66"/>
          <p:cNvSpPr/>
          <p:nvPr/>
        </p:nvSpPr>
        <p:spPr>
          <a:xfrm>
            <a:off x="2740025" y="5076825"/>
            <a:ext cx="1941513" cy="865188"/>
          </a:xfrm>
          <a:prstGeom prst="rect">
            <a:avLst/>
          </a:prstGeom>
          <a:ln w="25400">
            <a:solidFill>
              <a:srgbClr val="A4011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076325" indent="-1076325" algn="ctr">
              <a:lnSpc>
                <a:spcPct val="8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Угроза критериям </a:t>
            </a:r>
          </a:p>
          <a:p>
            <a:pPr marL="1076325" indent="-1076325" algn="ctr">
              <a:lnSpc>
                <a:spcPct val="8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в будущем</a:t>
            </a:r>
          </a:p>
          <a:p>
            <a:pPr marL="1076325" indent="-1076325" algn="ctr">
              <a:lnSpc>
                <a:spcPct val="80000"/>
              </a:lnSpc>
              <a:defRPr/>
            </a:pPr>
            <a:r>
              <a:rPr lang="ru-RU" sz="1400" dirty="0">
                <a:solidFill>
                  <a:srgbClr val="A4011A"/>
                </a:solidFill>
              </a:rPr>
              <a:t>(А вдруг произойдет?)</a:t>
            </a:r>
          </a:p>
        </p:txBody>
      </p:sp>
      <p:sp useBgFill="1">
        <p:nvSpPr>
          <p:cNvPr id="17" name="Rectangle 67"/>
          <p:cNvSpPr/>
          <p:nvPr/>
        </p:nvSpPr>
        <p:spPr>
          <a:xfrm>
            <a:off x="4772025" y="5076825"/>
            <a:ext cx="1941513" cy="865188"/>
          </a:xfrm>
          <a:prstGeom prst="rect">
            <a:avLst/>
          </a:prstGeom>
          <a:ln w="25400">
            <a:solidFill>
              <a:srgbClr val="A4011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076325" indent="-1076325" algn="ctr">
              <a:lnSpc>
                <a:spcPct val="8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Демонстративная</a:t>
            </a:r>
          </a:p>
          <a:p>
            <a:pPr marL="1076325" indent="-1076325" algn="ctr">
              <a:lnSpc>
                <a:spcPct val="8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непричастность </a:t>
            </a:r>
          </a:p>
          <a:p>
            <a:pPr marL="1076325" indent="-1076325" algn="ctr">
              <a:lnSpc>
                <a:spcPct val="8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к возможным</a:t>
            </a:r>
          </a:p>
          <a:p>
            <a:pPr marL="1076325" indent="-1076325" algn="ctr">
              <a:lnSpc>
                <a:spcPct val="8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 неудачам </a:t>
            </a:r>
          </a:p>
          <a:p>
            <a:pPr marL="1076325" indent="-1076325" algn="ctr">
              <a:lnSpc>
                <a:spcPct val="8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(я же не знаю)</a:t>
            </a:r>
            <a:endParaRPr lang="ru-RU" sz="1400" dirty="0">
              <a:solidFill>
                <a:srgbClr val="A4011A"/>
              </a:solidFill>
            </a:endParaRPr>
          </a:p>
        </p:txBody>
      </p:sp>
      <p:grpSp>
        <p:nvGrpSpPr>
          <p:cNvPr id="71696" name="Group 26"/>
          <p:cNvGrpSpPr>
            <a:grpSpLocks/>
          </p:cNvGrpSpPr>
          <p:nvPr/>
        </p:nvGrpSpPr>
        <p:grpSpPr bwMode="auto">
          <a:xfrm>
            <a:off x="2616200" y="1728788"/>
            <a:ext cx="1014413" cy="3348037"/>
            <a:chOff x="2477161" y="2232539"/>
            <a:chExt cx="1014400" cy="3348535"/>
          </a:xfrm>
        </p:grpSpPr>
        <p:cxnSp>
          <p:nvCxnSpPr>
            <p:cNvPr id="19" name="Straight Connector 53"/>
            <p:cNvCxnSpPr/>
            <p:nvPr/>
          </p:nvCxnSpPr>
          <p:spPr>
            <a:xfrm>
              <a:off x="3105803" y="2624709"/>
              <a:ext cx="0" cy="2635642"/>
            </a:xfrm>
            <a:prstGeom prst="line">
              <a:avLst/>
            </a:prstGeom>
            <a:ln>
              <a:solidFill>
                <a:srgbClr val="A4011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69"/>
            <p:cNvCxnSpPr/>
            <p:nvPr/>
          </p:nvCxnSpPr>
          <p:spPr>
            <a:xfrm flipH="1">
              <a:off x="2477161" y="3907600"/>
              <a:ext cx="1014400" cy="6351"/>
            </a:xfrm>
            <a:prstGeom prst="line">
              <a:avLst/>
            </a:prstGeom>
            <a:ln>
              <a:solidFill>
                <a:srgbClr val="A4011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70"/>
            <p:cNvCxnSpPr/>
            <p:nvPr/>
          </p:nvCxnSpPr>
          <p:spPr>
            <a:xfrm flipH="1">
              <a:off x="2510499" y="2848581"/>
              <a:ext cx="595304" cy="0"/>
            </a:xfrm>
            <a:prstGeom prst="line">
              <a:avLst/>
            </a:prstGeom>
            <a:ln>
              <a:solidFill>
                <a:srgbClr val="A4011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76"/>
            <p:cNvCxnSpPr/>
            <p:nvPr/>
          </p:nvCxnSpPr>
          <p:spPr>
            <a:xfrm flipH="1">
              <a:off x="2510499" y="4949155"/>
              <a:ext cx="595304" cy="0"/>
            </a:xfrm>
            <a:prstGeom prst="line">
              <a:avLst/>
            </a:prstGeom>
            <a:ln>
              <a:solidFill>
                <a:srgbClr val="A4011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77"/>
            <p:cNvCxnSpPr/>
            <p:nvPr/>
          </p:nvCxnSpPr>
          <p:spPr>
            <a:xfrm flipH="1" flipV="1">
              <a:off x="2510499" y="2232539"/>
              <a:ext cx="595304" cy="392170"/>
            </a:xfrm>
            <a:prstGeom prst="line">
              <a:avLst/>
            </a:prstGeom>
            <a:ln>
              <a:solidFill>
                <a:srgbClr val="A4011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89"/>
            <p:cNvCxnSpPr/>
            <p:nvPr/>
          </p:nvCxnSpPr>
          <p:spPr>
            <a:xfrm flipH="1">
              <a:off x="2510499" y="5260351"/>
              <a:ext cx="595304" cy="320723"/>
            </a:xfrm>
            <a:prstGeom prst="line">
              <a:avLst/>
            </a:prstGeom>
            <a:ln>
              <a:solidFill>
                <a:srgbClr val="A4011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5" name="Straight Connector 59"/>
          <p:cNvCxnSpPr/>
          <p:nvPr/>
        </p:nvCxnSpPr>
        <p:spPr>
          <a:xfrm flipH="1" flipV="1">
            <a:off x="3767138" y="1901825"/>
            <a:ext cx="1947862" cy="14288"/>
          </a:xfrm>
          <a:prstGeom prst="line">
            <a:avLst/>
          </a:prstGeom>
          <a:ln>
            <a:solidFill>
              <a:srgbClr val="A4011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60"/>
          <p:cNvCxnSpPr/>
          <p:nvPr/>
        </p:nvCxnSpPr>
        <p:spPr>
          <a:xfrm>
            <a:off x="3767138" y="1735138"/>
            <a:ext cx="0" cy="180975"/>
          </a:xfrm>
          <a:prstGeom prst="line">
            <a:avLst/>
          </a:prstGeom>
          <a:ln>
            <a:solidFill>
              <a:srgbClr val="A4011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90"/>
          <p:cNvCxnSpPr/>
          <p:nvPr/>
        </p:nvCxnSpPr>
        <p:spPr>
          <a:xfrm>
            <a:off x="5715000" y="1735138"/>
            <a:ext cx="0" cy="180975"/>
          </a:xfrm>
          <a:prstGeom prst="line">
            <a:avLst/>
          </a:prstGeom>
          <a:ln>
            <a:solidFill>
              <a:srgbClr val="A4011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1700" name="Group 92"/>
          <p:cNvGrpSpPr>
            <a:grpSpLocks/>
          </p:cNvGrpSpPr>
          <p:nvPr/>
        </p:nvGrpSpPr>
        <p:grpSpPr bwMode="auto">
          <a:xfrm flipH="1">
            <a:off x="5830888" y="1738313"/>
            <a:ext cx="973137" cy="3348037"/>
            <a:chOff x="2511026" y="2232539"/>
            <a:chExt cx="974005" cy="3348535"/>
          </a:xfrm>
        </p:grpSpPr>
        <p:cxnSp>
          <p:nvCxnSpPr>
            <p:cNvPr id="29" name="Straight Connector 93"/>
            <p:cNvCxnSpPr/>
            <p:nvPr/>
          </p:nvCxnSpPr>
          <p:spPr>
            <a:xfrm>
              <a:off x="3106869" y="2624709"/>
              <a:ext cx="0" cy="2635642"/>
            </a:xfrm>
            <a:prstGeom prst="line">
              <a:avLst/>
            </a:prstGeom>
            <a:ln>
              <a:solidFill>
                <a:srgbClr val="A4011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94"/>
            <p:cNvCxnSpPr/>
            <p:nvPr/>
          </p:nvCxnSpPr>
          <p:spPr>
            <a:xfrm flipH="1" flipV="1">
              <a:off x="2511026" y="3913951"/>
              <a:ext cx="974005" cy="1588"/>
            </a:xfrm>
            <a:prstGeom prst="line">
              <a:avLst/>
            </a:prstGeom>
            <a:ln>
              <a:solidFill>
                <a:srgbClr val="A4011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95"/>
            <p:cNvCxnSpPr/>
            <p:nvPr/>
          </p:nvCxnSpPr>
          <p:spPr>
            <a:xfrm flipH="1">
              <a:off x="2511026" y="2848581"/>
              <a:ext cx="595843" cy="0"/>
            </a:xfrm>
            <a:prstGeom prst="line">
              <a:avLst/>
            </a:prstGeom>
            <a:ln>
              <a:solidFill>
                <a:srgbClr val="A4011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96"/>
            <p:cNvCxnSpPr/>
            <p:nvPr/>
          </p:nvCxnSpPr>
          <p:spPr>
            <a:xfrm flipH="1">
              <a:off x="2511026" y="4949155"/>
              <a:ext cx="595843" cy="0"/>
            </a:xfrm>
            <a:prstGeom prst="line">
              <a:avLst/>
            </a:prstGeom>
            <a:ln>
              <a:solidFill>
                <a:srgbClr val="A4011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97"/>
            <p:cNvCxnSpPr/>
            <p:nvPr/>
          </p:nvCxnSpPr>
          <p:spPr>
            <a:xfrm flipH="1" flipV="1">
              <a:off x="2511026" y="2232539"/>
              <a:ext cx="595843" cy="392170"/>
            </a:xfrm>
            <a:prstGeom prst="line">
              <a:avLst/>
            </a:prstGeom>
            <a:ln>
              <a:solidFill>
                <a:srgbClr val="A4011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98"/>
            <p:cNvCxnSpPr/>
            <p:nvPr/>
          </p:nvCxnSpPr>
          <p:spPr>
            <a:xfrm flipH="1">
              <a:off x="2511026" y="5260351"/>
              <a:ext cx="595843" cy="320723"/>
            </a:xfrm>
            <a:prstGeom prst="line">
              <a:avLst/>
            </a:prstGeom>
            <a:ln>
              <a:solidFill>
                <a:srgbClr val="A4011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1701" name="Group 99"/>
          <p:cNvGrpSpPr>
            <a:grpSpLocks/>
          </p:cNvGrpSpPr>
          <p:nvPr/>
        </p:nvGrpSpPr>
        <p:grpSpPr bwMode="auto">
          <a:xfrm flipV="1">
            <a:off x="3767138" y="4638675"/>
            <a:ext cx="1947862" cy="438150"/>
            <a:chOff x="3628367" y="2238753"/>
            <a:chExt cx="1947298" cy="438817"/>
          </a:xfrm>
        </p:grpSpPr>
        <p:cxnSp>
          <p:nvCxnSpPr>
            <p:cNvPr id="36" name="Straight Connector 100"/>
            <p:cNvCxnSpPr/>
            <p:nvPr/>
          </p:nvCxnSpPr>
          <p:spPr>
            <a:xfrm flipH="1" flipV="1">
              <a:off x="3628367" y="2405694"/>
              <a:ext cx="1947298" cy="14310"/>
            </a:xfrm>
            <a:prstGeom prst="line">
              <a:avLst/>
            </a:prstGeom>
            <a:ln>
              <a:solidFill>
                <a:srgbClr val="A4011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101"/>
            <p:cNvCxnSpPr/>
            <p:nvPr/>
          </p:nvCxnSpPr>
          <p:spPr>
            <a:xfrm>
              <a:off x="3628367" y="2238753"/>
              <a:ext cx="0" cy="181250"/>
            </a:xfrm>
            <a:prstGeom prst="line">
              <a:avLst/>
            </a:prstGeom>
            <a:ln>
              <a:solidFill>
                <a:srgbClr val="A4011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102"/>
            <p:cNvCxnSpPr/>
            <p:nvPr/>
          </p:nvCxnSpPr>
          <p:spPr>
            <a:xfrm>
              <a:off x="5575665" y="2238753"/>
              <a:ext cx="0" cy="181250"/>
            </a:xfrm>
            <a:prstGeom prst="line">
              <a:avLst/>
            </a:prstGeom>
            <a:ln>
              <a:solidFill>
                <a:srgbClr val="A4011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103"/>
            <p:cNvCxnSpPr/>
            <p:nvPr/>
          </p:nvCxnSpPr>
          <p:spPr>
            <a:xfrm rot="16200000" flipH="1">
              <a:off x="4474032" y="2551966"/>
              <a:ext cx="251207" cy="0"/>
            </a:xfrm>
            <a:prstGeom prst="line">
              <a:avLst/>
            </a:prstGeom>
            <a:ln>
              <a:solidFill>
                <a:srgbClr val="A4011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0" name="Рисунок 11" descr="fea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6325" y="2176463"/>
            <a:ext cx="2214563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Прямоугольник 10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  <p:sp>
        <p:nvSpPr>
          <p:cNvPr id="42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5011738" y="6430963"/>
            <a:ext cx="41322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</p:txBody>
      </p:sp>
    </p:spTree>
    <p:extLst>
      <p:ext uri="{BB962C8B-B14F-4D97-AF65-F5344CB8AC3E}">
        <p14:creationId xmlns:p14="http://schemas.microsoft.com/office/powerpoint/2010/main" val="4106734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3"/>
          <p:cNvSpPr/>
          <p:nvPr/>
        </p:nvSpPr>
        <p:spPr bwMode="auto">
          <a:xfrm>
            <a:off x="922338" y="-23813"/>
            <a:ext cx="7704137" cy="1196976"/>
          </a:xfrm>
          <a:custGeom>
            <a:avLst/>
            <a:gdLst>
              <a:gd name="connsiteX0" fmla="*/ 0 w 3165214"/>
              <a:gd name="connsiteY0" fmla="*/ 76450 h 458692"/>
              <a:gd name="connsiteX1" fmla="*/ 76450 w 3165214"/>
              <a:gd name="connsiteY1" fmla="*/ 0 h 458692"/>
              <a:gd name="connsiteX2" fmla="*/ 3088764 w 3165214"/>
              <a:gd name="connsiteY2" fmla="*/ 0 h 458692"/>
              <a:gd name="connsiteX3" fmla="*/ 3165214 w 3165214"/>
              <a:gd name="connsiteY3" fmla="*/ 76450 h 458692"/>
              <a:gd name="connsiteX4" fmla="*/ 3165214 w 3165214"/>
              <a:gd name="connsiteY4" fmla="*/ 382242 h 458692"/>
              <a:gd name="connsiteX5" fmla="*/ 3088764 w 3165214"/>
              <a:gd name="connsiteY5" fmla="*/ 458692 h 458692"/>
              <a:gd name="connsiteX6" fmla="*/ 76450 w 3165214"/>
              <a:gd name="connsiteY6" fmla="*/ 458692 h 458692"/>
              <a:gd name="connsiteX7" fmla="*/ 0 w 3165214"/>
              <a:gd name="connsiteY7" fmla="*/ 382242 h 458692"/>
              <a:gd name="connsiteX8" fmla="*/ 0 w 3165214"/>
              <a:gd name="connsiteY8" fmla="*/ 76450 h 458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65214" h="458692">
                <a:moveTo>
                  <a:pt x="0" y="76450"/>
                </a:moveTo>
                <a:cubicBezTo>
                  <a:pt x="0" y="34228"/>
                  <a:pt x="34228" y="0"/>
                  <a:pt x="76450" y="0"/>
                </a:cubicBezTo>
                <a:lnTo>
                  <a:pt x="3088764" y="0"/>
                </a:lnTo>
                <a:cubicBezTo>
                  <a:pt x="3130986" y="0"/>
                  <a:pt x="3165214" y="34228"/>
                  <a:pt x="3165214" y="76450"/>
                </a:cubicBezTo>
                <a:lnTo>
                  <a:pt x="3165214" y="382242"/>
                </a:lnTo>
                <a:cubicBezTo>
                  <a:pt x="3165214" y="424464"/>
                  <a:pt x="3130986" y="458692"/>
                  <a:pt x="3088764" y="458692"/>
                </a:cubicBezTo>
                <a:lnTo>
                  <a:pt x="76450" y="458692"/>
                </a:lnTo>
                <a:cubicBezTo>
                  <a:pt x="34228" y="458692"/>
                  <a:pt x="0" y="424464"/>
                  <a:pt x="0" y="382242"/>
                </a:cubicBezTo>
                <a:lnTo>
                  <a:pt x="0" y="7645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13831" tIns="113831" rIns="113831" bIns="113831" anchor="ctr"/>
          <a:lstStyle>
            <a:lvl1pPr defTabSz="1066800"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 defTabSz="106680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 defTabSz="106680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 defTabSz="106680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 defTabSz="106680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pPr algn="ctr" eaLnBrk="1" hangingPunct="1"/>
            <a:r>
              <a:rPr lang="ru-RU" altLang="ru-RU" sz="3200">
                <a:latin typeface="Myriad Pro" charset="0"/>
                <a:ea typeface="Verdana" charset="0"/>
                <a:cs typeface="Verdana" charset="0"/>
              </a:rPr>
              <a:t>Эмоция удивления</a:t>
            </a:r>
          </a:p>
        </p:txBody>
      </p:sp>
      <p:sp useBgFill="1">
        <p:nvSpPr>
          <p:cNvPr id="3" name="Rectangle 30"/>
          <p:cNvSpPr/>
          <p:nvPr/>
        </p:nvSpPr>
        <p:spPr>
          <a:xfrm>
            <a:off x="438150" y="1330325"/>
            <a:ext cx="2171700" cy="865188"/>
          </a:xfrm>
          <a:prstGeom prst="rect">
            <a:avLst/>
          </a:prstGeom>
          <a:ln w="25400">
            <a:solidFill>
              <a:srgbClr val="A4011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076325" indent="-1076325" algn="ctr">
              <a:lnSpc>
                <a:spcPct val="80000"/>
              </a:lnSpc>
              <a:defRPr/>
            </a:pPr>
            <a:r>
              <a:rPr lang="ru-RU" sz="1400" b="1" i="1" dirty="0">
                <a:solidFill>
                  <a:srgbClr val="A4011A"/>
                </a:solidFill>
              </a:rPr>
              <a:t>Причина:</a:t>
            </a:r>
          </a:p>
          <a:p>
            <a:pPr algn="ctr">
              <a:lnSpc>
                <a:spcPct val="80000"/>
              </a:lnSpc>
              <a:defRPr/>
            </a:pPr>
            <a:r>
              <a:rPr lang="ru-RU" sz="1400" i="1" dirty="0">
                <a:solidFill>
                  <a:srgbClr val="A4011A"/>
                </a:solidFill>
              </a:rPr>
              <a:t>Факты, не отвечающие модели мира. </a:t>
            </a:r>
            <a:endParaRPr lang="ru-RU" sz="1400" dirty="0">
              <a:solidFill>
                <a:srgbClr val="A4011A"/>
              </a:solidFill>
            </a:endParaRPr>
          </a:p>
        </p:txBody>
      </p:sp>
      <p:sp useBgFill="1">
        <p:nvSpPr>
          <p:cNvPr id="5" name="Rectangle 41"/>
          <p:cNvSpPr/>
          <p:nvPr/>
        </p:nvSpPr>
        <p:spPr>
          <a:xfrm>
            <a:off x="2873375" y="1323975"/>
            <a:ext cx="3619500" cy="865188"/>
          </a:xfrm>
          <a:prstGeom prst="rect">
            <a:avLst/>
          </a:prstGeom>
          <a:ln w="25400">
            <a:solidFill>
              <a:srgbClr val="A4011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80000"/>
              </a:lnSpc>
              <a:defRPr/>
            </a:pPr>
            <a:r>
              <a:rPr lang="ru-RU" sz="1400" i="1" dirty="0">
                <a:solidFill>
                  <a:srgbClr val="A4011A"/>
                </a:solidFill>
              </a:rPr>
              <a:t>Характеристики: </a:t>
            </a:r>
          </a:p>
          <a:p>
            <a:pPr algn="just">
              <a:lnSpc>
                <a:spcPct val="80000"/>
              </a:lnSpc>
              <a:defRPr/>
            </a:pPr>
            <a:r>
              <a:rPr lang="ru-RU" sz="1400" i="1" dirty="0">
                <a:solidFill>
                  <a:srgbClr val="A4011A"/>
                </a:solidFill>
              </a:rPr>
              <a:t>Стремление понять и вовлечься, активность, снижение дистанции и отсутствие статусной позиции, интерес к деталям, открытость и коммуникация.</a:t>
            </a:r>
          </a:p>
        </p:txBody>
      </p:sp>
      <p:grpSp>
        <p:nvGrpSpPr>
          <p:cNvPr id="72708" name="Group 34"/>
          <p:cNvGrpSpPr>
            <a:grpSpLocks/>
          </p:cNvGrpSpPr>
          <p:nvPr/>
        </p:nvGrpSpPr>
        <p:grpSpPr bwMode="auto">
          <a:xfrm>
            <a:off x="220663" y="2274888"/>
            <a:ext cx="8948737" cy="3744912"/>
            <a:chOff x="139699" y="1915346"/>
            <a:chExt cx="8948508" cy="3744547"/>
          </a:xfrm>
        </p:grpSpPr>
        <p:pic>
          <p:nvPicPr>
            <p:cNvPr id="72710" name="Рисунок 19" descr="udivl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8401" y="2715381"/>
              <a:ext cx="2577133" cy="2944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2711" name="TextBox 7"/>
            <p:cNvSpPr txBox="1">
              <a:spLocks noChangeArrowheads="1"/>
            </p:cNvSpPr>
            <p:nvPr/>
          </p:nvSpPr>
          <p:spPr bwMode="auto">
            <a:xfrm>
              <a:off x="6484707" y="4116905"/>
              <a:ext cx="732217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charset="0"/>
                </a:defRPr>
              </a:lvl9pPr>
            </a:lstStyle>
            <a:p>
              <a:pPr>
                <a:lnSpc>
                  <a:spcPct val="80000"/>
                </a:lnSpc>
              </a:pPr>
              <a:r>
                <a:rPr lang="ru-RU" altLang="ru-RU" b="1">
                  <a:solidFill>
                    <a:srgbClr val="A4011A"/>
                  </a:solidFill>
                </a:rPr>
                <a:t>Глаза</a:t>
              </a:r>
              <a:endParaRPr lang="ru-RU" altLang="ru-RU">
                <a:solidFill>
                  <a:srgbClr val="A4011A"/>
                </a:solidFill>
              </a:endParaRPr>
            </a:p>
          </p:txBody>
        </p:sp>
        <p:sp>
          <p:nvSpPr>
            <p:cNvPr id="9" name="Rectangle 37"/>
            <p:cNvSpPr/>
            <p:nvPr/>
          </p:nvSpPr>
          <p:spPr>
            <a:xfrm>
              <a:off x="2697096" y="1915346"/>
              <a:ext cx="3613058" cy="695257"/>
            </a:xfrm>
            <a:prstGeom prst="rect">
              <a:avLst/>
            </a:prstGeom>
            <a:effectLst/>
          </p:spPr>
          <p:txBody>
            <a:bodyPr wrap="none">
              <a:spAutoFit/>
            </a:bodyPr>
            <a:lstStyle/>
            <a:p>
              <a:pPr marL="88900" algn="ctr">
                <a:lnSpc>
                  <a:spcPct val="80000"/>
                </a:lnSpc>
                <a:defRPr/>
              </a:pPr>
              <a:endParaRPr lang="ru-RU" sz="2400" b="1" dirty="0">
                <a:solidFill>
                  <a:srgbClr val="A4011A"/>
                </a:solidFill>
              </a:endParaRPr>
            </a:p>
            <a:p>
              <a:pPr marL="90488" algn="ctr">
                <a:lnSpc>
                  <a:spcPct val="80000"/>
                </a:lnSpc>
                <a:defRPr/>
              </a:pPr>
              <a:r>
                <a:rPr lang="ru-RU" sz="2400" b="1" dirty="0">
                  <a:solidFill>
                    <a:srgbClr val="A4011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Как выглядит удивление:</a:t>
              </a:r>
              <a:endParaRPr lang="ru-RU" sz="2400" b="1" dirty="0">
                <a:solidFill>
                  <a:srgbClr val="A4011A"/>
                </a:solidFill>
              </a:endParaRPr>
            </a:p>
          </p:txBody>
        </p:sp>
        <p:sp>
          <p:nvSpPr>
            <p:cNvPr id="72713" name="Rectangle 39"/>
            <p:cNvSpPr>
              <a:spLocks noChangeArrowheads="1"/>
            </p:cNvSpPr>
            <p:nvPr/>
          </p:nvSpPr>
          <p:spPr bwMode="auto">
            <a:xfrm>
              <a:off x="6433907" y="4335396"/>
              <a:ext cx="2654300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2686050" indent="-2686050">
                <a:tabLst>
                  <a:tab pos="1614488" algn="l"/>
                  <a:tab pos="2686050" algn="l"/>
                </a:tabLst>
                <a:defRPr>
                  <a:solidFill>
                    <a:schemeClr val="tx1"/>
                  </a:solidFill>
                  <a:latin typeface="Tahoma" charset="0"/>
                </a:defRPr>
              </a:lvl1pPr>
              <a:lvl2pPr marL="742950" indent="-285750">
                <a:tabLst>
                  <a:tab pos="1614488" algn="l"/>
                  <a:tab pos="2686050" algn="l"/>
                </a:tabLst>
                <a:defRPr>
                  <a:solidFill>
                    <a:schemeClr val="tx1"/>
                  </a:solidFill>
                  <a:latin typeface="Tahoma" charset="0"/>
                </a:defRPr>
              </a:lvl2pPr>
              <a:lvl3pPr marL="1143000" indent="-228600">
                <a:tabLst>
                  <a:tab pos="1614488" algn="l"/>
                  <a:tab pos="2686050" algn="l"/>
                </a:tabLst>
                <a:defRPr>
                  <a:solidFill>
                    <a:schemeClr val="tx1"/>
                  </a:solidFill>
                  <a:latin typeface="Tahoma" charset="0"/>
                </a:defRPr>
              </a:lvl3pPr>
              <a:lvl4pPr marL="1600200" indent="-228600">
                <a:tabLst>
                  <a:tab pos="1614488" algn="l"/>
                  <a:tab pos="2686050" algn="l"/>
                </a:tabLst>
                <a:defRPr>
                  <a:solidFill>
                    <a:schemeClr val="tx1"/>
                  </a:solidFill>
                  <a:latin typeface="Tahoma" charset="0"/>
                </a:defRPr>
              </a:lvl4pPr>
              <a:lvl5pPr marL="2057400" indent="-228600">
                <a:tabLst>
                  <a:tab pos="1614488" algn="l"/>
                  <a:tab pos="2686050" algn="l"/>
                </a:tabLst>
                <a:defRPr>
                  <a:solidFill>
                    <a:schemeClr val="tx1"/>
                  </a:solidFill>
                  <a:latin typeface="Tahoma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614488" algn="l"/>
                  <a:tab pos="2686050" algn="l"/>
                </a:tabLst>
                <a:defRPr>
                  <a:solidFill>
                    <a:schemeClr val="tx1"/>
                  </a:solidFill>
                  <a:latin typeface="Tahoma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614488" algn="l"/>
                  <a:tab pos="2686050" algn="l"/>
                </a:tabLst>
                <a:defRPr>
                  <a:solidFill>
                    <a:schemeClr val="tx1"/>
                  </a:solidFill>
                  <a:latin typeface="Tahoma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614488" algn="l"/>
                  <a:tab pos="2686050" algn="l"/>
                </a:tabLst>
                <a:defRPr>
                  <a:solidFill>
                    <a:schemeClr val="tx1"/>
                  </a:solidFill>
                  <a:latin typeface="Tahoma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614488" algn="l"/>
                  <a:tab pos="2686050" algn="l"/>
                </a:tabLst>
                <a:defRPr>
                  <a:solidFill>
                    <a:schemeClr val="tx1"/>
                  </a:solidFill>
                  <a:latin typeface="Tahoma" charset="0"/>
                </a:defRPr>
              </a:lvl9pPr>
            </a:lstStyle>
            <a:p>
              <a:r>
                <a:rPr lang="ru-RU" altLang="ru-RU" sz="1400"/>
                <a:t>Широко открыты. </a:t>
              </a:r>
            </a:p>
            <a:p>
              <a:r>
                <a:rPr lang="ru-RU" altLang="ru-RU" sz="1400"/>
                <a:t>Видна укая полоска </a:t>
              </a:r>
            </a:p>
            <a:p>
              <a:r>
                <a:rPr lang="ru-RU" altLang="ru-RU" sz="1400"/>
                <a:t>склеры между верхним </a:t>
              </a:r>
            </a:p>
            <a:p>
              <a:r>
                <a:rPr lang="ru-RU" altLang="ru-RU" sz="1400"/>
                <a:t>веком и зрачком.</a:t>
              </a:r>
            </a:p>
          </p:txBody>
        </p:sp>
        <p:sp>
          <p:nvSpPr>
            <p:cNvPr id="72714" name="TextBox 10"/>
            <p:cNvSpPr txBox="1">
              <a:spLocks noChangeArrowheads="1"/>
            </p:cNvSpPr>
            <p:nvPr/>
          </p:nvSpPr>
          <p:spPr bwMode="auto">
            <a:xfrm>
              <a:off x="1942879" y="2830121"/>
              <a:ext cx="803563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charset="0"/>
                </a:defRPr>
              </a:lvl9pPr>
            </a:lstStyle>
            <a:p>
              <a:pPr algn="r">
                <a:lnSpc>
                  <a:spcPct val="80000"/>
                </a:lnSpc>
              </a:pPr>
              <a:r>
                <a:rPr lang="ru-RU" altLang="ru-RU" b="1">
                  <a:solidFill>
                    <a:srgbClr val="A4011A"/>
                  </a:solidFill>
                </a:rPr>
                <a:t>Брови</a:t>
              </a:r>
              <a:endParaRPr lang="ru-RU" altLang="ru-RU">
                <a:solidFill>
                  <a:srgbClr val="A4011A"/>
                </a:solidFill>
              </a:endParaRPr>
            </a:p>
          </p:txBody>
        </p:sp>
        <p:sp>
          <p:nvSpPr>
            <p:cNvPr id="72715" name="Rectangle 42"/>
            <p:cNvSpPr>
              <a:spLocks noChangeArrowheads="1"/>
            </p:cNvSpPr>
            <p:nvPr/>
          </p:nvSpPr>
          <p:spPr bwMode="auto">
            <a:xfrm>
              <a:off x="628789" y="3015436"/>
              <a:ext cx="2121677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2686050" indent="-2597150">
                <a:tabLst>
                  <a:tab pos="1614488" algn="l"/>
                  <a:tab pos="2686050" algn="l"/>
                </a:tabLst>
                <a:defRPr>
                  <a:solidFill>
                    <a:schemeClr val="tx1"/>
                  </a:solidFill>
                  <a:latin typeface="Tahoma" charset="0"/>
                </a:defRPr>
              </a:lvl1pPr>
              <a:lvl2pPr marL="742950" indent="-285750">
                <a:tabLst>
                  <a:tab pos="1614488" algn="l"/>
                  <a:tab pos="2686050" algn="l"/>
                </a:tabLst>
                <a:defRPr>
                  <a:solidFill>
                    <a:schemeClr val="tx1"/>
                  </a:solidFill>
                  <a:latin typeface="Tahoma" charset="0"/>
                </a:defRPr>
              </a:lvl2pPr>
              <a:lvl3pPr marL="1143000" indent="-228600">
                <a:tabLst>
                  <a:tab pos="1614488" algn="l"/>
                  <a:tab pos="2686050" algn="l"/>
                </a:tabLst>
                <a:defRPr>
                  <a:solidFill>
                    <a:schemeClr val="tx1"/>
                  </a:solidFill>
                  <a:latin typeface="Tahoma" charset="0"/>
                </a:defRPr>
              </a:lvl3pPr>
              <a:lvl4pPr marL="1600200" indent="-228600">
                <a:tabLst>
                  <a:tab pos="1614488" algn="l"/>
                  <a:tab pos="2686050" algn="l"/>
                </a:tabLst>
                <a:defRPr>
                  <a:solidFill>
                    <a:schemeClr val="tx1"/>
                  </a:solidFill>
                  <a:latin typeface="Tahoma" charset="0"/>
                </a:defRPr>
              </a:lvl4pPr>
              <a:lvl5pPr marL="2057400" indent="-228600">
                <a:tabLst>
                  <a:tab pos="1614488" algn="l"/>
                  <a:tab pos="2686050" algn="l"/>
                </a:tabLst>
                <a:defRPr>
                  <a:solidFill>
                    <a:schemeClr val="tx1"/>
                  </a:solidFill>
                  <a:latin typeface="Tahoma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614488" algn="l"/>
                  <a:tab pos="2686050" algn="l"/>
                </a:tabLst>
                <a:defRPr>
                  <a:solidFill>
                    <a:schemeClr val="tx1"/>
                  </a:solidFill>
                  <a:latin typeface="Tahoma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614488" algn="l"/>
                  <a:tab pos="2686050" algn="l"/>
                </a:tabLst>
                <a:defRPr>
                  <a:solidFill>
                    <a:schemeClr val="tx1"/>
                  </a:solidFill>
                  <a:latin typeface="Tahoma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614488" algn="l"/>
                  <a:tab pos="2686050" algn="l"/>
                </a:tabLst>
                <a:defRPr>
                  <a:solidFill>
                    <a:schemeClr val="tx1"/>
                  </a:solidFill>
                  <a:latin typeface="Tahoma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614488" algn="l"/>
                  <a:tab pos="2686050" algn="l"/>
                </a:tabLst>
                <a:defRPr>
                  <a:solidFill>
                    <a:schemeClr val="tx1"/>
                  </a:solidFill>
                  <a:latin typeface="Tahoma" charset="0"/>
                </a:defRPr>
              </a:lvl9pPr>
            </a:lstStyle>
            <a:p>
              <a:pPr algn="r"/>
              <a:r>
                <a:rPr lang="ru-RU" altLang="ru-RU" sz="1400"/>
                <a:t>Изгибаются </a:t>
              </a:r>
            </a:p>
            <a:p>
              <a:pPr algn="r"/>
              <a:r>
                <a:rPr lang="ru-RU" altLang="ru-RU" sz="1400"/>
                <a:t>и приподнимаются</a:t>
              </a:r>
            </a:p>
          </p:txBody>
        </p:sp>
        <p:sp>
          <p:nvSpPr>
            <p:cNvPr id="72716" name="TextBox 12"/>
            <p:cNvSpPr txBox="1">
              <a:spLocks noChangeArrowheads="1"/>
            </p:cNvSpPr>
            <p:nvPr/>
          </p:nvSpPr>
          <p:spPr bwMode="auto">
            <a:xfrm>
              <a:off x="6547434" y="2870014"/>
              <a:ext cx="576788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charset="0"/>
                </a:defRPr>
              </a:lvl9pPr>
            </a:lstStyle>
            <a:p>
              <a:pPr>
                <a:lnSpc>
                  <a:spcPct val="80000"/>
                </a:lnSpc>
              </a:pPr>
              <a:r>
                <a:rPr lang="ru-RU" altLang="ru-RU" b="1">
                  <a:solidFill>
                    <a:srgbClr val="A4011A"/>
                  </a:solidFill>
                </a:rPr>
                <a:t>Лоб</a:t>
              </a:r>
              <a:endParaRPr lang="ru-RU" altLang="ru-RU">
                <a:solidFill>
                  <a:srgbClr val="A4011A"/>
                </a:solidFill>
              </a:endParaRPr>
            </a:p>
          </p:txBody>
        </p:sp>
        <p:sp>
          <p:nvSpPr>
            <p:cNvPr id="72717" name="Rectangle 44"/>
            <p:cNvSpPr>
              <a:spLocks noChangeArrowheads="1"/>
            </p:cNvSpPr>
            <p:nvPr/>
          </p:nvSpPr>
          <p:spPr bwMode="auto">
            <a:xfrm>
              <a:off x="6439695" y="3097721"/>
              <a:ext cx="2253273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2686050" indent="-2686050">
                <a:tabLst>
                  <a:tab pos="1614488" algn="l"/>
                  <a:tab pos="2686050" algn="l"/>
                </a:tabLst>
                <a:defRPr>
                  <a:solidFill>
                    <a:schemeClr val="tx1"/>
                  </a:solidFill>
                  <a:latin typeface="Tahoma" charset="0"/>
                </a:defRPr>
              </a:lvl1pPr>
              <a:lvl2pPr marL="742950" indent="-285750">
                <a:tabLst>
                  <a:tab pos="1614488" algn="l"/>
                  <a:tab pos="2686050" algn="l"/>
                </a:tabLst>
                <a:defRPr>
                  <a:solidFill>
                    <a:schemeClr val="tx1"/>
                  </a:solidFill>
                  <a:latin typeface="Tahoma" charset="0"/>
                </a:defRPr>
              </a:lvl2pPr>
              <a:lvl3pPr marL="1143000" indent="-228600">
                <a:tabLst>
                  <a:tab pos="1614488" algn="l"/>
                  <a:tab pos="2686050" algn="l"/>
                </a:tabLst>
                <a:defRPr>
                  <a:solidFill>
                    <a:schemeClr val="tx1"/>
                  </a:solidFill>
                  <a:latin typeface="Tahoma" charset="0"/>
                </a:defRPr>
              </a:lvl3pPr>
              <a:lvl4pPr marL="1600200" indent="-228600">
                <a:tabLst>
                  <a:tab pos="1614488" algn="l"/>
                  <a:tab pos="2686050" algn="l"/>
                </a:tabLst>
                <a:defRPr>
                  <a:solidFill>
                    <a:schemeClr val="tx1"/>
                  </a:solidFill>
                  <a:latin typeface="Tahoma" charset="0"/>
                </a:defRPr>
              </a:lvl4pPr>
              <a:lvl5pPr marL="2057400" indent="-228600">
                <a:tabLst>
                  <a:tab pos="1614488" algn="l"/>
                  <a:tab pos="2686050" algn="l"/>
                </a:tabLst>
                <a:defRPr>
                  <a:solidFill>
                    <a:schemeClr val="tx1"/>
                  </a:solidFill>
                  <a:latin typeface="Tahoma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614488" algn="l"/>
                  <a:tab pos="2686050" algn="l"/>
                </a:tabLst>
                <a:defRPr>
                  <a:solidFill>
                    <a:schemeClr val="tx1"/>
                  </a:solidFill>
                  <a:latin typeface="Tahoma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614488" algn="l"/>
                  <a:tab pos="2686050" algn="l"/>
                </a:tabLst>
                <a:defRPr>
                  <a:solidFill>
                    <a:schemeClr val="tx1"/>
                  </a:solidFill>
                  <a:latin typeface="Tahoma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614488" algn="l"/>
                  <a:tab pos="2686050" algn="l"/>
                </a:tabLst>
                <a:defRPr>
                  <a:solidFill>
                    <a:schemeClr val="tx1"/>
                  </a:solidFill>
                  <a:latin typeface="Tahoma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614488" algn="l"/>
                  <a:tab pos="2686050" algn="l"/>
                </a:tabLst>
                <a:defRPr>
                  <a:solidFill>
                    <a:schemeClr val="tx1"/>
                  </a:solidFill>
                  <a:latin typeface="Tahoma" charset="0"/>
                </a:defRPr>
              </a:lvl9pPr>
            </a:lstStyle>
            <a:p>
              <a:r>
                <a:rPr lang="ru-RU" altLang="ru-RU" sz="1400"/>
                <a:t>Поперек лба </a:t>
              </a:r>
            </a:p>
            <a:p>
              <a:r>
                <a:rPr lang="ru-RU" altLang="ru-RU" sz="1400"/>
                <a:t>могут быть</a:t>
              </a:r>
            </a:p>
            <a:p>
              <a:r>
                <a:rPr lang="ru-RU" altLang="ru-RU" sz="1400"/>
                <a:t>горизонтальные</a:t>
              </a:r>
            </a:p>
            <a:p>
              <a:r>
                <a:rPr lang="ru-RU" altLang="ru-RU" sz="1400"/>
                <a:t>морщины.</a:t>
              </a:r>
            </a:p>
          </p:txBody>
        </p:sp>
        <p:cxnSp>
          <p:nvCxnSpPr>
            <p:cNvPr id="15" name="Straight Connector 45"/>
            <p:cNvCxnSpPr/>
            <p:nvPr/>
          </p:nvCxnSpPr>
          <p:spPr>
            <a:xfrm>
              <a:off x="2852667" y="2950295"/>
              <a:ext cx="0" cy="792085"/>
            </a:xfrm>
            <a:prstGeom prst="line">
              <a:avLst/>
            </a:prstGeom>
            <a:ln>
              <a:solidFill>
                <a:srgbClr val="A4011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46"/>
            <p:cNvCxnSpPr/>
            <p:nvPr/>
          </p:nvCxnSpPr>
          <p:spPr>
            <a:xfrm>
              <a:off x="2852667" y="3736031"/>
              <a:ext cx="912790" cy="7937"/>
            </a:xfrm>
            <a:prstGeom prst="line">
              <a:avLst/>
            </a:prstGeom>
            <a:ln>
              <a:solidFill>
                <a:srgbClr val="A4011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47"/>
            <p:cNvCxnSpPr/>
            <p:nvPr/>
          </p:nvCxnSpPr>
          <p:spPr>
            <a:xfrm flipV="1">
              <a:off x="6349840" y="4063024"/>
              <a:ext cx="0" cy="1131778"/>
            </a:xfrm>
            <a:prstGeom prst="line">
              <a:avLst/>
            </a:prstGeom>
            <a:ln>
              <a:solidFill>
                <a:srgbClr val="A4011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48"/>
            <p:cNvCxnSpPr/>
            <p:nvPr/>
          </p:nvCxnSpPr>
          <p:spPr>
            <a:xfrm flipH="1">
              <a:off x="5397364" y="4075722"/>
              <a:ext cx="939776" cy="0"/>
            </a:xfrm>
            <a:prstGeom prst="line">
              <a:avLst/>
            </a:prstGeom>
            <a:ln>
              <a:solidFill>
                <a:srgbClr val="A4011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49"/>
            <p:cNvCxnSpPr/>
            <p:nvPr/>
          </p:nvCxnSpPr>
          <p:spPr>
            <a:xfrm flipH="1">
              <a:off x="6337140" y="2975693"/>
              <a:ext cx="0" cy="655573"/>
            </a:xfrm>
            <a:prstGeom prst="line">
              <a:avLst/>
            </a:prstGeom>
            <a:ln>
              <a:solidFill>
                <a:srgbClr val="A4011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50"/>
            <p:cNvCxnSpPr/>
            <p:nvPr/>
          </p:nvCxnSpPr>
          <p:spPr>
            <a:xfrm flipH="1">
              <a:off x="5192582" y="3632854"/>
              <a:ext cx="1144559" cy="0"/>
            </a:xfrm>
            <a:prstGeom prst="line">
              <a:avLst/>
            </a:prstGeom>
            <a:ln>
              <a:solidFill>
                <a:srgbClr val="A4011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52"/>
            <p:cNvCxnSpPr/>
            <p:nvPr/>
          </p:nvCxnSpPr>
          <p:spPr>
            <a:xfrm flipH="1">
              <a:off x="2852667" y="4786853"/>
              <a:ext cx="0" cy="315882"/>
            </a:xfrm>
            <a:prstGeom prst="line">
              <a:avLst/>
            </a:prstGeom>
            <a:ln>
              <a:solidFill>
                <a:srgbClr val="A4011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58"/>
            <p:cNvCxnSpPr/>
            <p:nvPr/>
          </p:nvCxnSpPr>
          <p:spPr>
            <a:xfrm>
              <a:off x="2852667" y="5102735"/>
              <a:ext cx="1211232" cy="6349"/>
            </a:xfrm>
            <a:prstGeom prst="line">
              <a:avLst/>
            </a:prstGeom>
            <a:ln>
              <a:solidFill>
                <a:srgbClr val="A4011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2726" name="TextBox 22"/>
            <p:cNvSpPr txBox="1">
              <a:spLocks noChangeArrowheads="1"/>
            </p:cNvSpPr>
            <p:nvPr/>
          </p:nvSpPr>
          <p:spPr bwMode="auto">
            <a:xfrm>
              <a:off x="2203506" y="4596100"/>
              <a:ext cx="521560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charset="0"/>
                </a:defRPr>
              </a:lvl9pPr>
            </a:lstStyle>
            <a:p>
              <a:pPr algn="r">
                <a:lnSpc>
                  <a:spcPct val="80000"/>
                </a:lnSpc>
              </a:pPr>
              <a:r>
                <a:rPr lang="ru-RU" altLang="ru-RU" b="1">
                  <a:solidFill>
                    <a:srgbClr val="A4011A"/>
                  </a:solidFill>
                </a:rPr>
                <a:t>Рот</a:t>
              </a:r>
              <a:endParaRPr lang="ru-RU" altLang="ru-RU">
                <a:solidFill>
                  <a:srgbClr val="A4011A"/>
                </a:solidFill>
              </a:endParaRPr>
            </a:p>
          </p:txBody>
        </p:sp>
        <p:sp>
          <p:nvSpPr>
            <p:cNvPr id="72727" name="Rectangle 60"/>
            <p:cNvSpPr>
              <a:spLocks noChangeArrowheads="1"/>
            </p:cNvSpPr>
            <p:nvPr/>
          </p:nvSpPr>
          <p:spPr bwMode="auto">
            <a:xfrm>
              <a:off x="139699" y="4826242"/>
              <a:ext cx="2589391" cy="738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2686050" indent="-2686050">
                <a:tabLst>
                  <a:tab pos="1614488" algn="l"/>
                  <a:tab pos="2686050" algn="l"/>
                </a:tabLst>
                <a:defRPr>
                  <a:solidFill>
                    <a:schemeClr val="tx1"/>
                  </a:solidFill>
                  <a:latin typeface="Tahoma" charset="0"/>
                </a:defRPr>
              </a:lvl1pPr>
              <a:lvl2pPr marL="742950" indent="-285750">
                <a:tabLst>
                  <a:tab pos="1614488" algn="l"/>
                  <a:tab pos="2686050" algn="l"/>
                </a:tabLst>
                <a:defRPr>
                  <a:solidFill>
                    <a:schemeClr val="tx1"/>
                  </a:solidFill>
                  <a:latin typeface="Tahoma" charset="0"/>
                </a:defRPr>
              </a:lvl2pPr>
              <a:lvl3pPr marL="1143000" indent="-228600">
                <a:tabLst>
                  <a:tab pos="1614488" algn="l"/>
                  <a:tab pos="2686050" algn="l"/>
                </a:tabLst>
                <a:defRPr>
                  <a:solidFill>
                    <a:schemeClr val="tx1"/>
                  </a:solidFill>
                  <a:latin typeface="Tahoma" charset="0"/>
                </a:defRPr>
              </a:lvl3pPr>
              <a:lvl4pPr marL="1600200" indent="-228600">
                <a:tabLst>
                  <a:tab pos="1614488" algn="l"/>
                  <a:tab pos="2686050" algn="l"/>
                </a:tabLst>
                <a:defRPr>
                  <a:solidFill>
                    <a:schemeClr val="tx1"/>
                  </a:solidFill>
                  <a:latin typeface="Tahoma" charset="0"/>
                </a:defRPr>
              </a:lvl4pPr>
              <a:lvl5pPr marL="2057400" indent="-228600">
                <a:tabLst>
                  <a:tab pos="1614488" algn="l"/>
                  <a:tab pos="2686050" algn="l"/>
                </a:tabLst>
                <a:defRPr>
                  <a:solidFill>
                    <a:schemeClr val="tx1"/>
                  </a:solidFill>
                  <a:latin typeface="Tahoma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614488" algn="l"/>
                  <a:tab pos="2686050" algn="l"/>
                </a:tabLst>
                <a:defRPr>
                  <a:solidFill>
                    <a:schemeClr val="tx1"/>
                  </a:solidFill>
                  <a:latin typeface="Tahoma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614488" algn="l"/>
                  <a:tab pos="2686050" algn="l"/>
                </a:tabLst>
                <a:defRPr>
                  <a:solidFill>
                    <a:schemeClr val="tx1"/>
                  </a:solidFill>
                  <a:latin typeface="Tahoma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614488" algn="l"/>
                  <a:tab pos="2686050" algn="l"/>
                </a:tabLst>
                <a:defRPr>
                  <a:solidFill>
                    <a:schemeClr val="tx1"/>
                  </a:solidFill>
                  <a:latin typeface="Tahoma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614488" algn="l"/>
                  <a:tab pos="2686050" algn="l"/>
                </a:tabLst>
                <a:defRPr>
                  <a:solidFill>
                    <a:schemeClr val="tx1"/>
                  </a:solidFill>
                  <a:latin typeface="Tahoma" charset="0"/>
                </a:defRPr>
              </a:lvl9pPr>
            </a:lstStyle>
            <a:p>
              <a:pPr algn="r"/>
              <a:r>
                <a:rPr lang="ru-RU" altLang="ru-RU" sz="1400"/>
                <a:t>Рот расслаблен. </a:t>
              </a:r>
            </a:p>
            <a:p>
              <a:pPr algn="r"/>
              <a:r>
                <a:rPr lang="ru-RU" altLang="ru-RU" sz="1400"/>
                <a:t>Нижняя челюсть опускается. </a:t>
              </a:r>
            </a:p>
            <a:p>
              <a:pPr algn="r"/>
              <a:r>
                <a:rPr lang="ru-RU" altLang="ru-RU" sz="1400"/>
                <a:t>Размыкаются губы</a:t>
              </a:r>
            </a:p>
          </p:txBody>
        </p:sp>
        <p:sp>
          <p:nvSpPr>
            <p:cNvPr id="72728" name="TextBox 24"/>
            <p:cNvSpPr txBox="1">
              <a:spLocks noChangeArrowheads="1"/>
            </p:cNvSpPr>
            <p:nvPr/>
          </p:nvSpPr>
          <p:spPr bwMode="auto">
            <a:xfrm>
              <a:off x="2060145" y="3694538"/>
              <a:ext cx="672931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charset="0"/>
                </a:defRPr>
              </a:lvl9pPr>
            </a:lstStyle>
            <a:p>
              <a:pPr algn="r">
                <a:lnSpc>
                  <a:spcPct val="80000"/>
                </a:lnSpc>
              </a:pPr>
              <a:r>
                <a:rPr lang="ru-RU" altLang="ru-RU" b="1">
                  <a:solidFill>
                    <a:srgbClr val="A4011A"/>
                  </a:solidFill>
                </a:rPr>
                <a:t>Веки</a:t>
              </a:r>
              <a:endParaRPr lang="ru-RU" altLang="ru-RU">
                <a:solidFill>
                  <a:srgbClr val="A4011A"/>
                </a:solidFill>
              </a:endParaRPr>
            </a:p>
          </p:txBody>
        </p:sp>
        <p:sp>
          <p:nvSpPr>
            <p:cNvPr id="72729" name="Rectangle 72"/>
            <p:cNvSpPr>
              <a:spLocks noChangeArrowheads="1"/>
            </p:cNvSpPr>
            <p:nvPr/>
          </p:nvSpPr>
          <p:spPr bwMode="auto">
            <a:xfrm>
              <a:off x="368300" y="3880970"/>
              <a:ext cx="2374900" cy="738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2686050" indent="-2597150">
                <a:tabLst>
                  <a:tab pos="1614488" algn="l"/>
                  <a:tab pos="2686050" algn="l"/>
                </a:tabLst>
                <a:defRPr>
                  <a:solidFill>
                    <a:schemeClr val="tx1"/>
                  </a:solidFill>
                  <a:latin typeface="Tahoma" charset="0"/>
                </a:defRPr>
              </a:lvl1pPr>
              <a:lvl2pPr marL="742950" indent="-285750">
                <a:tabLst>
                  <a:tab pos="1614488" algn="l"/>
                  <a:tab pos="2686050" algn="l"/>
                </a:tabLst>
                <a:defRPr>
                  <a:solidFill>
                    <a:schemeClr val="tx1"/>
                  </a:solidFill>
                  <a:latin typeface="Tahoma" charset="0"/>
                </a:defRPr>
              </a:lvl2pPr>
              <a:lvl3pPr marL="1143000" indent="-228600">
                <a:tabLst>
                  <a:tab pos="1614488" algn="l"/>
                  <a:tab pos="2686050" algn="l"/>
                </a:tabLst>
                <a:defRPr>
                  <a:solidFill>
                    <a:schemeClr val="tx1"/>
                  </a:solidFill>
                  <a:latin typeface="Tahoma" charset="0"/>
                </a:defRPr>
              </a:lvl3pPr>
              <a:lvl4pPr marL="1600200" indent="-228600">
                <a:tabLst>
                  <a:tab pos="1614488" algn="l"/>
                  <a:tab pos="2686050" algn="l"/>
                </a:tabLst>
                <a:defRPr>
                  <a:solidFill>
                    <a:schemeClr val="tx1"/>
                  </a:solidFill>
                  <a:latin typeface="Tahoma" charset="0"/>
                </a:defRPr>
              </a:lvl4pPr>
              <a:lvl5pPr marL="2057400" indent="-228600">
                <a:tabLst>
                  <a:tab pos="1614488" algn="l"/>
                  <a:tab pos="2686050" algn="l"/>
                </a:tabLst>
                <a:defRPr>
                  <a:solidFill>
                    <a:schemeClr val="tx1"/>
                  </a:solidFill>
                  <a:latin typeface="Tahoma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614488" algn="l"/>
                  <a:tab pos="2686050" algn="l"/>
                </a:tabLst>
                <a:defRPr>
                  <a:solidFill>
                    <a:schemeClr val="tx1"/>
                  </a:solidFill>
                  <a:latin typeface="Tahoma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614488" algn="l"/>
                  <a:tab pos="2686050" algn="l"/>
                </a:tabLst>
                <a:defRPr>
                  <a:solidFill>
                    <a:schemeClr val="tx1"/>
                  </a:solidFill>
                  <a:latin typeface="Tahoma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614488" algn="l"/>
                  <a:tab pos="2686050" algn="l"/>
                </a:tabLst>
                <a:defRPr>
                  <a:solidFill>
                    <a:schemeClr val="tx1"/>
                  </a:solidFill>
                  <a:latin typeface="Tahoma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614488" algn="l"/>
                  <a:tab pos="2686050" algn="l"/>
                </a:tabLst>
                <a:defRPr>
                  <a:solidFill>
                    <a:schemeClr val="tx1"/>
                  </a:solidFill>
                  <a:latin typeface="Tahoma" charset="0"/>
                </a:defRPr>
              </a:lvl9pPr>
            </a:lstStyle>
            <a:p>
              <a:pPr algn="r"/>
              <a:r>
                <a:rPr lang="ru-RU" altLang="ru-RU" sz="1400"/>
                <a:t>Нижние веки</a:t>
              </a:r>
            </a:p>
            <a:p>
              <a:pPr algn="r"/>
              <a:r>
                <a:rPr lang="ru-RU" altLang="ru-RU" sz="1400"/>
                <a:t> расслаблены.</a:t>
              </a:r>
            </a:p>
            <a:p>
              <a:pPr algn="r"/>
              <a:r>
                <a:rPr lang="ru-RU" altLang="ru-RU" sz="1400"/>
                <a:t> Верхние приподняты</a:t>
              </a:r>
            </a:p>
          </p:txBody>
        </p:sp>
        <p:cxnSp>
          <p:nvCxnSpPr>
            <p:cNvPr id="27" name="Straight Connector 73"/>
            <p:cNvCxnSpPr/>
            <p:nvPr/>
          </p:nvCxnSpPr>
          <p:spPr>
            <a:xfrm>
              <a:off x="2863779" y="3921750"/>
              <a:ext cx="0" cy="539697"/>
            </a:xfrm>
            <a:prstGeom prst="line">
              <a:avLst/>
            </a:prstGeom>
            <a:ln>
              <a:solidFill>
                <a:srgbClr val="A4011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74"/>
            <p:cNvCxnSpPr/>
            <p:nvPr/>
          </p:nvCxnSpPr>
          <p:spPr>
            <a:xfrm>
              <a:off x="2863779" y="3920163"/>
              <a:ext cx="1047723" cy="7937"/>
            </a:xfrm>
            <a:prstGeom prst="line">
              <a:avLst/>
            </a:prstGeom>
            <a:ln>
              <a:solidFill>
                <a:srgbClr val="A4011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29" name="Rectangle 30"/>
          <p:cNvSpPr/>
          <p:nvPr/>
        </p:nvSpPr>
        <p:spPr>
          <a:xfrm>
            <a:off x="6670675" y="1330325"/>
            <a:ext cx="2171700" cy="865188"/>
          </a:xfrm>
          <a:prstGeom prst="rect">
            <a:avLst/>
          </a:prstGeom>
          <a:ln w="25400">
            <a:solidFill>
              <a:srgbClr val="A4011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80000"/>
              </a:lnSpc>
              <a:defRPr/>
            </a:pPr>
            <a:r>
              <a:rPr lang="ru-RU" sz="1400" i="1" dirty="0">
                <a:solidFill>
                  <a:srgbClr val="A4011A"/>
                </a:solidFill>
              </a:rPr>
              <a:t>Последствия:  интерес к деталям, либо переключение на новый опыт</a:t>
            </a:r>
            <a:endParaRPr lang="ru-RU" sz="1400" dirty="0">
              <a:solidFill>
                <a:srgbClr val="A4011A"/>
              </a:solidFill>
            </a:endParaRPr>
          </a:p>
        </p:txBody>
      </p:sp>
      <p:sp>
        <p:nvSpPr>
          <p:cNvPr id="30" name="Прямоугольник 10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  <p:sp>
        <p:nvSpPr>
          <p:cNvPr id="31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5011738" y="6430963"/>
            <a:ext cx="41322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</p:txBody>
      </p:sp>
    </p:spTree>
    <p:extLst>
      <p:ext uri="{BB962C8B-B14F-4D97-AF65-F5344CB8AC3E}">
        <p14:creationId xmlns:p14="http://schemas.microsoft.com/office/powerpoint/2010/main" val="5629052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5" name="Picture 7" descr="69aSUR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2185988" cy="2185988"/>
          </a:xfrm>
        </p:spPr>
      </p:pic>
      <p:pic>
        <p:nvPicPr>
          <p:cNvPr id="43016" name="Picture 8" descr="69bSUR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228702" y="22225"/>
            <a:ext cx="2187575" cy="2187575"/>
          </a:xfrm>
        </p:spPr>
      </p:pic>
      <p:sp>
        <p:nvSpPr>
          <p:cNvPr id="43014" name="Rectangle 6"/>
          <p:cNvSpPr>
            <a:spLocks noGrp="1" noChangeArrowheads="1"/>
          </p:cNvSpPr>
          <p:nvPr>
            <p:ph sz="half" idx="4294967295"/>
          </p:nvPr>
        </p:nvSpPr>
        <p:spPr>
          <a:xfrm>
            <a:off x="5105400" y="609600"/>
            <a:ext cx="4038600" cy="609600"/>
          </a:xfrm>
        </p:spPr>
        <p:txBody>
          <a:bodyPr/>
          <a:lstStyle/>
          <a:p>
            <a:pPr>
              <a:buNone/>
            </a:pPr>
            <a:r>
              <a:rPr lang="en-US" sz="2800" dirty="0"/>
              <a:t>AU</a:t>
            </a:r>
            <a:r>
              <a:rPr lang="ru-RU" sz="2800" dirty="0"/>
              <a:t> </a:t>
            </a:r>
            <a:r>
              <a:rPr lang="ru-RU" sz="2800" dirty="0" smtClean="0"/>
              <a:t>2+</a:t>
            </a:r>
            <a:r>
              <a:rPr lang="en-US" sz="2800" dirty="0" smtClean="0"/>
              <a:t>AU</a:t>
            </a:r>
            <a:r>
              <a:rPr lang="ru-RU" sz="2800" dirty="0" smtClean="0"/>
              <a:t> 5+</a:t>
            </a:r>
            <a:r>
              <a:rPr lang="en-US" sz="2800" dirty="0" smtClean="0"/>
              <a:t>AU</a:t>
            </a:r>
            <a:r>
              <a:rPr lang="ru-RU" sz="2800" dirty="0" smtClean="0"/>
              <a:t> 26</a:t>
            </a:r>
            <a:endParaRPr lang="ru-RU" sz="2800" dirty="0"/>
          </a:p>
        </p:txBody>
      </p:sp>
      <p:pic>
        <p:nvPicPr>
          <p:cNvPr id="9" name="Picture 8" descr="68aSU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0412" y="2232595"/>
            <a:ext cx="2185987" cy="218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9" descr="68bSU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94487" y="2209800"/>
            <a:ext cx="2187575" cy="218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8" descr="66aSUR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" y="4114800"/>
            <a:ext cx="2185987" cy="218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9" descr="66bSUR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74887" y="4114800"/>
            <a:ext cx="2187575" cy="218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Прямоугольник 10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  <p:sp>
        <p:nvSpPr>
          <p:cNvPr id="14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5011738" y="6430963"/>
            <a:ext cx="41322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</p:txBody>
      </p:sp>
    </p:spTree>
    <p:extLst>
      <p:ext uri="{BB962C8B-B14F-4D97-AF65-F5344CB8AC3E}">
        <p14:creationId xmlns:p14="http://schemas.microsoft.com/office/powerpoint/2010/main" val="1455220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1081088" y="188913"/>
            <a:ext cx="8062912" cy="688975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УДИВЛЕНИЕ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1051496" y="1221412"/>
            <a:ext cx="7204075" cy="712787"/>
          </a:xfrm>
        </p:spPr>
        <p:txBody>
          <a:bodyPr>
            <a:normAutofit/>
          </a:bodyPr>
          <a:lstStyle/>
          <a:p>
            <a:pPr algn="l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 2, AU 5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(А-С)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AU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26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28+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26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73" y="2197100"/>
            <a:ext cx="2880000" cy="336227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420888"/>
            <a:ext cx="2880000" cy="332708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8573" y="3065124"/>
            <a:ext cx="2880000" cy="332279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10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  <p:sp>
        <p:nvSpPr>
          <p:cNvPr id="8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5011738" y="6430963"/>
            <a:ext cx="41322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</p:txBody>
      </p:sp>
    </p:spTree>
    <p:extLst>
      <p:ext uri="{BB962C8B-B14F-4D97-AF65-F5344CB8AC3E}">
        <p14:creationId xmlns:p14="http://schemas.microsoft.com/office/powerpoint/2010/main" val="200175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7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5011738" y="6430963"/>
            <a:ext cx="41322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</p:txBody>
      </p:sp>
      <p:sp>
        <p:nvSpPr>
          <p:cNvPr id="249858" name="Заголовок 1"/>
          <p:cNvSpPr txBox="1">
            <a:spLocks/>
          </p:cNvSpPr>
          <p:nvPr/>
        </p:nvSpPr>
        <p:spPr bwMode="auto">
          <a:xfrm>
            <a:off x="0" y="173038"/>
            <a:ext cx="9144000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600" b="1"/>
              <a:t>Эмоции в мимике и характере человека</a:t>
            </a:r>
            <a:endParaRPr lang="en-US" altLang="ru-RU" sz="2600" b="1"/>
          </a:p>
        </p:txBody>
      </p:sp>
      <p:sp>
        <p:nvSpPr>
          <p:cNvPr id="249859" name="Прямоугольник 26"/>
          <p:cNvSpPr>
            <a:spLocks noChangeArrowheads="1"/>
          </p:cNvSpPr>
          <p:nvPr/>
        </p:nvSpPr>
        <p:spPr bwMode="auto">
          <a:xfrm>
            <a:off x="3124200" y="4419600"/>
            <a:ext cx="290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  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79388" y="1643063"/>
            <a:ext cx="144462" cy="523875"/>
          </a:xfrm>
          <a:prstGeom prst="rect">
            <a:avLst/>
          </a:prstGeom>
          <a:solidFill>
            <a:srgbClr val="DCEFF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244398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r>
              <a:rPr lang="ru-RU" altLang="ru-RU"/>
              <a:t>  </a:t>
            </a:r>
            <a:endParaRPr lang="ru-RU" altLang="ru-RU" sz="30000"/>
          </a:p>
        </p:txBody>
      </p:sp>
      <p:sp>
        <p:nvSpPr>
          <p:cNvPr id="24986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85788" y="1003300"/>
            <a:ext cx="7972425" cy="452438"/>
          </a:xfrm>
        </p:spPr>
        <p:txBody>
          <a:bodyPr/>
          <a:lstStyle/>
          <a:p>
            <a:pPr eaLnBrk="1" hangingPunct="1"/>
            <a:r>
              <a:rPr lang="ru-RU" altLang="ru-RU" sz="3500" b="1"/>
              <a:t>Базовые эмоции</a:t>
            </a:r>
            <a:endParaRPr lang="ru-RU" altLang="ru-RU" sz="1200" b="1"/>
          </a:p>
        </p:txBody>
      </p:sp>
      <p:sp>
        <p:nvSpPr>
          <p:cNvPr id="10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296863" y="1879600"/>
            <a:ext cx="8815387" cy="4960938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  <a:defRPr/>
            </a:pPr>
            <a:r>
              <a:rPr lang="ru-RU" sz="2000" dirty="0"/>
              <a:t>Базовая эмоция – это</a:t>
            </a:r>
            <a:r>
              <a:rPr lang="ru-RU" sz="2000" dirty="0" smtClean="0"/>
              <a:t>:</a:t>
            </a:r>
          </a:p>
          <a:p>
            <a:pPr eaLnBrk="1" hangingPunct="1">
              <a:buFont typeface="Arial" charset="0"/>
              <a:buAutoNum type="arabicParenR"/>
              <a:defRPr/>
            </a:pPr>
            <a:r>
              <a:rPr lang="ru-RU" sz="2000" dirty="0" smtClean="0"/>
              <a:t>Специфический </a:t>
            </a:r>
            <a:r>
              <a:rPr lang="ru-RU" sz="2000" dirty="0"/>
              <a:t>универсальный сигнал, который появился в эволюции для информирования особей своего вида о том, что случилось с переживающим: его психологическом и физиологическом состоянии, о том, что предшествовало наступлению этого состояния и что, вероятнее всего, за ним последует. С этих позиций – эмоции, которые не имеют специфического проявления на лице, не являются базовыми эмоциями</a:t>
            </a:r>
            <a:r>
              <a:rPr lang="ru-RU" sz="2000" dirty="0" smtClean="0"/>
              <a:t>.</a:t>
            </a:r>
          </a:p>
          <a:p>
            <a:pPr eaLnBrk="1" hangingPunct="1">
              <a:buFont typeface="Arial" charset="0"/>
              <a:buAutoNum type="arabicParenR"/>
              <a:defRPr/>
            </a:pPr>
            <a:r>
              <a:rPr lang="ru-RU" sz="2000" dirty="0" smtClean="0"/>
              <a:t>Базовые </a:t>
            </a:r>
            <a:r>
              <a:rPr lang="ru-RU" sz="2000" dirty="0"/>
              <a:t>эмоции всегда связаны со специфическими физиологическими изменениями в организме, которые отличают одну эмоцию от другой. Каждая эмоция нужна для адаптации к решению фундаментальных задач организма</a:t>
            </a:r>
            <a:r>
              <a:rPr lang="ru-RU" sz="2000" dirty="0" smtClean="0"/>
              <a:t>.</a:t>
            </a:r>
          </a:p>
          <a:p>
            <a:pPr eaLnBrk="1" hangingPunct="1">
              <a:buFont typeface="Arial" charset="0"/>
              <a:buAutoNum type="arabicParenR"/>
              <a:defRPr/>
            </a:pPr>
            <a:r>
              <a:rPr lang="ru-RU" sz="2000" dirty="0" smtClean="0"/>
              <a:t>Базовая </a:t>
            </a:r>
            <a:r>
              <a:rPr lang="ru-RU" sz="2000" dirty="0"/>
              <a:t>эмоция сопровождается автоматической оценкой ситуации, которая ее вызывает. Это происходит быстро и неосознанно</a:t>
            </a:r>
            <a:r>
              <a:rPr lang="ru-RU" sz="2000" dirty="0" smtClean="0"/>
              <a:t>.</a:t>
            </a:r>
          </a:p>
        </p:txBody>
      </p:sp>
      <p:sp>
        <p:nvSpPr>
          <p:cNvPr id="249863" name="Прямоугольник 10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0919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8729663" cy="857250"/>
          </a:xfrm>
        </p:spPr>
        <p:txBody>
          <a:bodyPr/>
          <a:lstStyle/>
          <a:p>
            <a:r>
              <a:rPr lang="ru-RU" b="1" dirty="0" smtClean="0"/>
              <a:t>Удивление</a:t>
            </a:r>
            <a:endParaRPr lang="ru-RU" b="1" dirty="0"/>
          </a:p>
        </p:txBody>
      </p:sp>
      <p:sp>
        <p:nvSpPr>
          <p:cNvPr id="7" name="TextBox 6"/>
          <p:cNvSpPr txBox="1"/>
          <p:nvPr/>
        </p:nvSpPr>
        <p:spPr>
          <a:xfrm>
            <a:off x="755576" y="1196752"/>
            <a:ext cx="88582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ПРИЗНАКИ ФАЛЬШИ:</a:t>
            </a:r>
          </a:p>
          <a:p>
            <a:pPr>
              <a:buNone/>
            </a:pP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		! </a:t>
            </a:r>
            <a:r>
              <a:rPr lang="ru-RU" sz="3000" b="1" dirty="0">
                <a:latin typeface="Arial" pitchFamily="34" charset="0"/>
                <a:cs typeface="Arial" pitchFamily="34" charset="0"/>
              </a:rPr>
              <a:t>время</a:t>
            </a:r>
          </a:p>
          <a:p>
            <a:pPr>
              <a:buNone/>
            </a:pP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	Напряжение </a:t>
            </a:r>
            <a:r>
              <a:rPr lang="ru-RU" sz="3000" b="1" dirty="0">
                <a:latin typeface="Arial" pitchFamily="34" charset="0"/>
                <a:cs typeface="Arial" pitchFamily="34" charset="0"/>
              </a:rPr>
              <a:t>в губах. </a:t>
            </a:r>
            <a:endParaRPr lang="ru-RU" sz="3000" b="1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	Губы </a:t>
            </a:r>
            <a:r>
              <a:rPr lang="ru-RU" sz="3000" b="1" dirty="0">
                <a:latin typeface="Arial" pitchFamily="34" charset="0"/>
                <a:cs typeface="Arial" pitchFamily="34" charset="0"/>
              </a:rPr>
              <a:t>сомкнуты или оттянуты назад.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212976"/>
            <a:ext cx="6408712" cy="30480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10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  <p:sp>
        <p:nvSpPr>
          <p:cNvPr id="6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5011738" y="6430963"/>
            <a:ext cx="41322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</p:txBody>
      </p:sp>
    </p:spTree>
    <p:extLst>
      <p:ext uri="{BB962C8B-B14F-4D97-AF65-F5344CB8AC3E}">
        <p14:creationId xmlns:p14="http://schemas.microsoft.com/office/powerpoint/2010/main" val="1385531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3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5011738" y="6430963"/>
            <a:ext cx="41322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</p:txBody>
      </p:sp>
      <p:sp>
        <p:nvSpPr>
          <p:cNvPr id="233475" name="Прямоугольник 26"/>
          <p:cNvSpPr>
            <a:spLocks noChangeArrowheads="1"/>
          </p:cNvSpPr>
          <p:nvPr/>
        </p:nvSpPr>
        <p:spPr bwMode="auto">
          <a:xfrm>
            <a:off x="3124200" y="4419600"/>
            <a:ext cx="290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  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79388" y="1643063"/>
            <a:ext cx="144462" cy="523875"/>
          </a:xfrm>
          <a:prstGeom prst="rect">
            <a:avLst/>
          </a:prstGeom>
          <a:solidFill>
            <a:srgbClr val="DCEFF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244398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r>
              <a:rPr lang="ru-RU" altLang="ru-RU"/>
              <a:t>  </a:t>
            </a:r>
            <a:endParaRPr lang="ru-RU" altLang="ru-RU" sz="30000"/>
          </a:p>
        </p:txBody>
      </p:sp>
      <p:sp>
        <p:nvSpPr>
          <p:cNvPr id="233479" name="Прямоугольник 10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404664"/>
            <a:ext cx="7517789" cy="5657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013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3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5011738" y="6430963"/>
            <a:ext cx="41322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</p:txBody>
      </p:sp>
      <p:sp>
        <p:nvSpPr>
          <p:cNvPr id="233475" name="Прямоугольник 26"/>
          <p:cNvSpPr>
            <a:spLocks noChangeArrowheads="1"/>
          </p:cNvSpPr>
          <p:nvPr/>
        </p:nvSpPr>
        <p:spPr bwMode="auto">
          <a:xfrm>
            <a:off x="3124200" y="4419600"/>
            <a:ext cx="290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  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79388" y="1643063"/>
            <a:ext cx="144462" cy="523875"/>
          </a:xfrm>
          <a:prstGeom prst="rect">
            <a:avLst/>
          </a:prstGeom>
          <a:solidFill>
            <a:srgbClr val="DCEFF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244398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r>
              <a:rPr lang="ru-RU" altLang="ru-RU"/>
              <a:t>  </a:t>
            </a:r>
            <a:endParaRPr lang="ru-RU" altLang="ru-RU" sz="30000"/>
          </a:p>
        </p:txBody>
      </p:sp>
      <p:sp>
        <p:nvSpPr>
          <p:cNvPr id="233479" name="Прямоугольник 10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70896"/>
            <a:ext cx="8409632" cy="6321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78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3"/>
          <p:cNvSpPr/>
          <p:nvPr/>
        </p:nvSpPr>
        <p:spPr bwMode="auto">
          <a:xfrm>
            <a:off x="874713" y="84138"/>
            <a:ext cx="7704137" cy="1196975"/>
          </a:xfrm>
          <a:custGeom>
            <a:avLst/>
            <a:gdLst>
              <a:gd name="connsiteX0" fmla="*/ 0 w 3165214"/>
              <a:gd name="connsiteY0" fmla="*/ 76450 h 458692"/>
              <a:gd name="connsiteX1" fmla="*/ 76450 w 3165214"/>
              <a:gd name="connsiteY1" fmla="*/ 0 h 458692"/>
              <a:gd name="connsiteX2" fmla="*/ 3088764 w 3165214"/>
              <a:gd name="connsiteY2" fmla="*/ 0 h 458692"/>
              <a:gd name="connsiteX3" fmla="*/ 3165214 w 3165214"/>
              <a:gd name="connsiteY3" fmla="*/ 76450 h 458692"/>
              <a:gd name="connsiteX4" fmla="*/ 3165214 w 3165214"/>
              <a:gd name="connsiteY4" fmla="*/ 382242 h 458692"/>
              <a:gd name="connsiteX5" fmla="*/ 3088764 w 3165214"/>
              <a:gd name="connsiteY5" fmla="*/ 458692 h 458692"/>
              <a:gd name="connsiteX6" fmla="*/ 76450 w 3165214"/>
              <a:gd name="connsiteY6" fmla="*/ 458692 h 458692"/>
              <a:gd name="connsiteX7" fmla="*/ 0 w 3165214"/>
              <a:gd name="connsiteY7" fmla="*/ 382242 h 458692"/>
              <a:gd name="connsiteX8" fmla="*/ 0 w 3165214"/>
              <a:gd name="connsiteY8" fmla="*/ 76450 h 458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65214" h="458692">
                <a:moveTo>
                  <a:pt x="0" y="76450"/>
                </a:moveTo>
                <a:cubicBezTo>
                  <a:pt x="0" y="34228"/>
                  <a:pt x="34228" y="0"/>
                  <a:pt x="76450" y="0"/>
                </a:cubicBezTo>
                <a:lnTo>
                  <a:pt x="3088764" y="0"/>
                </a:lnTo>
                <a:cubicBezTo>
                  <a:pt x="3130986" y="0"/>
                  <a:pt x="3165214" y="34228"/>
                  <a:pt x="3165214" y="76450"/>
                </a:cubicBezTo>
                <a:lnTo>
                  <a:pt x="3165214" y="382242"/>
                </a:lnTo>
                <a:cubicBezTo>
                  <a:pt x="3165214" y="424464"/>
                  <a:pt x="3130986" y="458692"/>
                  <a:pt x="3088764" y="458692"/>
                </a:cubicBezTo>
                <a:lnTo>
                  <a:pt x="76450" y="458692"/>
                </a:lnTo>
                <a:cubicBezTo>
                  <a:pt x="34228" y="458692"/>
                  <a:pt x="0" y="424464"/>
                  <a:pt x="0" y="382242"/>
                </a:cubicBezTo>
                <a:lnTo>
                  <a:pt x="0" y="7645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13831" tIns="113831" rIns="113831" bIns="113831" anchor="ctr"/>
          <a:lstStyle>
            <a:lvl1pPr defTabSz="1066800"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 defTabSz="106680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 defTabSz="106680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 defTabSz="106680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 defTabSz="106680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pPr algn="ctr" eaLnBrk="1" hangingPunct="1"/>
            <a:r>
              <a:rPr lang="ru-RU" altLang="ru-RU" sz="3200">
                <a:latin typeface="Myriad Pro" charset="0"/>
                <a:ea typeface="Verdana" charset="0"/>
                <a:cs typeface="Verdana" charset="0"/>
              </a:rPr>
              <a:t>Эмоция удивления</a:t>
            </a:r>
          </a:p>
        </p:txBody>
      </p:sp>
      <p:sp>
        <p:nvSpPr>
          <p:cNvPr id="3" name="Содержимое 2"/>
          <p:cNvSpPr txBox="1">
            <a:spLocks/>
          </p:cNvSpPr>
          <p:nvPr/>
        </p:nvSpPr>
        <p:spPr>
          <a:xfrm>
            <a:off x="1047750" y="1281113"/>
            <a:ext cx="2992438" cy="431800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ru-RU" sz="2000" b="1" dirty="0">
                <a:solidFill>
                  <a:srgbClr val="A4011A"/>
                </a:solidFill>
              </a:rPr>
              <a:t>Естественная эмоция</a:t>
            </a:r>
          </a:p>
        </p:txBody>
      </p:sp>
      <p:sp>
        <p:nvSpPr>
          <p:cNvPr id="5" name="Содержимое 2"/>
          <p:cNvSpPr txBox="1">
            <a:spLocks/>
          </p:cNvSpPr>
          <p:nvPr/>
        </p:nvSpPr>
        <p:spPr>
          <a:xfrm>
            <a:off x="4827588" y="1281113"/>
            <a:ext cx="2994025" cy="431800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ru-RU" sz="2000" b="1" dirty="0">
                <a:solidFill>
                  <a:srgbClr val="A4011A"/>
                </a:solidFill>
              </a:rPr>
              <a:t>Выученная эмоция</a:t>
            </a:r>
          </a:p>
        </p:txBody>
      </p:sp>
      <p:pic>
        <p:nvPicPr>
          <p:cNvPr id="6" name="Рисунок 11" descr="20081129_58-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713" y="2060575"/>
            <a:ext cx="3592512" cy="371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17" descr="cb1641b9a74bdecfc8ca15ffc448e82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6963" y="2060575"/>
            <a:ext cx="3094037" cy="371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10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  <p:sp>
        <p:nvSpPr>
          <p:cNvPr id="9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5011738" y="6430963"/>
            <a:ext cx="41322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</p:txBody>
      </p:sp>
    </p:spTree>
    <p:extLst>
      <p:ext uri="{BB962C8B-B14F-4D97-AF65-F5344CB8AC3E}">
        <p14:creationId xmlns:p14="http://schemas.microsoft.com/office/powerpoint/2010/main" val="108275238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3"/>
          <p:cNvSpPr/>
          <p:nvPr/>
        </p:nvSpPr>
        <p:spPr bwMode="auto">
          <a:xfrm>
            <a:off x="874713" y="84138"/>
            <a:ext cx="7704137" cy="968375"/>
          </a:xfrm>
          <a:custGeom>
            <a:avLst/>
            <a:gdLst>
              <a:gd name="connsiteX0" fmla="*/ 0 w 3165214"/>
              <a:gd name="connsiteY0" fmla="*/ 76450 h 458692"/>
              <a:gd name="connsiteX1" fmla="*/ 76450 w 3165214"/>
              <a:gd name="connsiteY1" fmla="*/ 0 h 458692"/>
              <a:gd name="connsiteX2" fmla="*/ 3088764 w 3165214"/>
              <a:gd name="connsiteY2" fmla="*/ 0 h 458692"/>
              <a:gd name="connsiteX3" fmla="*/ 3165214 w 3165214"/>
              <a:gd name="connsiteY3" fmla="*/ 76450 h 458692"/>
              <a:gd name="connsiteX4" fmla="*/ 3165214 w 3165214"/>
              <a:gd name="connsiteY4" fmla="*/ 382242 h 458692"/>
              <a:gd name="connsiteX5" fmla="*/ 3088764 w 3165214"/>
              <a:gd name="connsiteY5" fmla="*/ 458692 h 458692"/>
              <a:gd name="connsiteX6" fmla="*/ 76450 w 3165214"/>
              <a:gd name="connsiteY6" fmla="*/ 458692 h 458692"/>
              <a:gd name="connsiteX7" fmla="*/ 0 w 3165214"/>
              <a:gd name="connsiteY7" fmla="*/ 382242 h 458692"/>
              <a:gd name="connsiteX8" fmla="*/ 0 w 3165214"/>
              <a:gd name="connsiteY8" fmla="*/ 76450 h 458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65214" h="458692">
                <a:moveTo>
                  <a:pt x="0" y="76450"/>
                </a:moveTo>
                <a:cubicBezTo>
                  <a:pt x="0" y="34228"/>
                  <a:pt x="34228" y="0"/>
                  <a:pt x="76450" y="0"/>
                </a:cubicBezTo>
                <a:lnTo>
                  <a:pt x="3088764" y="0"/>
                </a:lnTo>
                <a:cubicBezTo>
                  <a:pt x="3130986" y="0"/>
                  <a:pt x="3165214" y="34228"/>
                  <a:pt x="3165214" y="76450"/>
                </a:cubicBezTo>
                <a:lnTo>
                  <a:pt x="3165214" y="382242"/>
                </a:lnTo>
                <a:cubicBezTo>
                  <a:pt x="3165214" y="424464"/>
                  <a:pt x="3130986" y="458692"/>
                  <a:pt x="3088764" y="458692"/>
                </a:cubicBezTo>
                <a:lnTo>
                  <a:pt x="76450" y="458692"/>
                </a:lnTo>
                <a:cubicBezTo>
                  <a:pt x="34228" y="458692"/>
                  <a:pt x="0" y="424464"/>
                  <a:pt x="0" y="382242"/>
                </a:cubicBezTo>
                <a:lnTo>
                  <a:pt x="0" y="7645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13831" tIns="113831" rIns="113831" bIns="113831" anchor="ctr"/>
          <a:lstStyle>
            <a:lvl1pPr defTabSz="1066800"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 defTabSz="106680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 defTabSz="106680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 defTabSz="106680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 defTabSz="106680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pPr algn="ctr" eaLnBrk="1" hangingPunct="1"/>
            <a:r>
              <a:rPr lang="ru-RU" altLang="ru-RU" sz="2000" b="1">
                <a:latin typeface="Myriad Pro" charset="0"/>
                <a:ea typeface="Verdana" charset="0"/>
                <a:cs typeface="Verdana" charset="0"/>
              </a:rPr>
              <a:t>Эмоция удивления. Дополнительные характеристики</a:t>
            </a:r>
          </a:p>
        </p:txBody>
      </p:sp>
      <p:sp useBgFill="1">
        <p:nvSpPr>
          <p:cNvPr id="33" name="Rectangle 2"/>
          <p:cNvSpPr/>
          <p:nvPr/>
        </p:nvSpPr>
        <p:spPr>
          <a:xfrm>
            <a:off x="542925" y="1017588"/>
            <a:ext cx="1939925" cy="865187"/>
          </a:xfrm>
          <a:prstGeom prst="rect">
            <a:avLst/>
          </a:prstGeom>
          <a:ln w="25400">
            <a:solidFill>
              <a:srgbClr val="A4011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4288" indent="-14288" algn="ctr">
              <a:lnSpc>
                <a:spcPct val="8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Обращение внимания</a:t>
            </a:r>
          </a:p>
          <a:p>
            <a:pPr marL="14288" indent="-14288" algn="ctr">
              <a:lnSpc>
                <a:spcPct val="8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на детали, а не на</a:t>
            </a:r>
          </a:p>
          <a:p>
            <a:pPr marL="14288" indent="-14288" algn="ctr">
              <a:lnSpc>
                <a:spcPct val="8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общий фон</a:t>
            </a:r>
            <a:endParaRPr lang="ru-RU" sz="1400" dirty="0">
              <a:solidFill>
                <a:srgbClr val="A4011A"/>
              </a:solidFill>
            </a:endParaRPr>
          </a:p>
        </p:txBody>
      </p:sp>
      <p:sp useBgFill="1">
        <p:nvSpPr>
          <p:cNvPr id="34" name="Rectangle 41"/>
          <p:cNvSpPr/>
          <p:nvPr/>
        </p:nvSpPr>
        <p:spPr>
          <a:xfrm>
            <a:off x="542925" y="2409825"/>
            <a:ext cx="1939925" cy="865188"/>
          </a:xfrm>
          <a:prstGeom prst="rect">
            <a:avLst/>
          </a:prstGeom>
          <a:ln w="25400">
            <a:solidFill>
              <a:srgbClr val="A4011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076325" indent="-1076325" algn="ctr">
              <a:lnSpc>
                <a:spcPct val="8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Вопросительная и </a:t>
            </a:r>
          </a:p>
          <a:p>
            <a:pPr marL="1076325" indent="-1076325" algn="ctr">
              <a:lnSpc>
                <a:spcPct val="8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восклицательная </a:t>
            </a:r>
          </a:p>
          <a:p>
            <a:pPr marL="1076325" indent="-1076325" algn="ctr">
              <a:lnSpc>
                <a:spcPct val="8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информация.</a:t>
            </a:r>
          </a:p>
          <a:p>
            <a:pPr marL="1076325" indent="-1076325" algn="ctr">
              <a:lnSpc>
                <a:spcPct val="8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Много вопросов</a:t>
            </a:r>
          </a:p>
        </p:txBody>
      </p:sp>
      <p:sp useBgFill="1">
        <p:nvSpPr>
          <p:cNvPr id="35" name="Rectangle 46"/>
          <p:cNvSpPr/>
          <p:nvPr/>
        </p:nvSpPr>
        <p:spPr>
          <a:xfrm>
            <a:off x="542925" y="3838575"/>
            <a:ext cx="1939925" cy="865188"/>
          </a:xfrm>
          <a:prstGeom prst="rect">
            <a:avLst/>
          </a:prstGeom>
          <a:ln w="25400">
            <a:solidFill>
              <a:srgbClr val="A4011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076325" indent="-1076325" algn="ctr">
              <a:lnSpc>
                <a:spcPct val="8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Вопросы открытые, </a:t>
            </a:r>
          </a:p>
          <a:p>
            <a:pPr marL="1076325" indent="-1076325" algn="ctr">
              <a:lnSpc>
                <a:spcPct val="8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расширяющие </a:t>
            </a:r>
          </a:p>
          <a:p>
            <a:pPr marL="1076325" indent="-1076325" algn="ctr">
              <a:lnSpc>
                <a:spcPct val="8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коммуникацию,</a:t>
            </a:r>
          </a:p>
          <a:p>
            <a:pPr marL="1076325" indent="-1076325" algn="ctr">
              <a:lnSpc>
                <a:spcPct val="8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не негативные</a:t>
            </a:r>
            <a:endParaRPr lang="ru-RU" sz="1400" dirty="0">
              <a:solidFill>
                <a:srgbClr val="A4011A"/>
              </a:solidFill>
            </a:endParaRPr>
          </a:p>
        </p:txBody>
      </p:sp>
      <p:sp useBgFill="1">
        <p:nvSpPr>
          <p:cNvPr id="36" name="Rectangle 47"/>
          <p:cNvSpPr/>
          <p:nvPr/>
        </p:nvSpPr>
        <p:spPr>
          <a:xfrm>
            <a:off x="542925" y="5230813"/>
            <a:ext cx="1939925" cy="865187"/>
          </a:xfrm>
          <a:prstGeom prst="rect">
            <a:avLst/>
          </a:prstGeom>
          <a:ln w="25400">
            <a:solidFill>
              <a:srgbClr val="A4011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076325" indent="-1076325" algn="ctr">
              <a:lnSpc>
                <a:spcPct val="7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Простая речь,</a:t>
            </a:r>
          </a:p>
          <a:p>
            <a:pPr marL="1076325" indent="-1076325" algn="ctr">
              <a:lnSpc>
                <a:spcPct val="7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отсутствие сложных</a:t>
            </a:r>
          </a:p>
          <a:p>
            <a:pPr marL="1076325" indent="-1076325" algn="ctr">
              <a:lnSpc>
                <a:spcPct val="7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слов и фраз.</a:t>
            </a:r>
          </a:p>
          <a:p>
            <a:pPr marL="1076325" indent="-1076325" algn="ctr">
              <a:lnSpc>
                <a:spcPct val="7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Короткие </a:t>
            </a:r>
          </a:p>
          <a:p>
            <a:pPr marL="1076325" indent="-1076325" algn="ctr">
              <a:lnSpc>
                <a:spcPct val="7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предложения</a:t>
            </a:r>
            <a:endParaRPr lang="ru-RU" sz="1400" dirty="0">
              <a:solidFill>
                <a:srgbClr val="A4011A"/>
              </a:solidFill>
            </a:endParaRPr>
          </a:p>
        </p:txBody>
      </p:sp>
      <p:sp useBgFill="1">
        <p:nvSpPr>
          <p:cNvPr id="37" name="Rectangle 51"/>
          <p:cNvSpPr/>
          <p:nvPr/>
        </p:nvSpPr>
        <p:spPr>
          <a:xfrm>
            <a:off x="6638925" y="1017588"/>
            <a:ext cx="1939925" cy="865187"/>
          </a:xfrm>
          <a:prstGeom prst="rect">
            <a:avLst/>
          </a:prstGeom>
          <a:ln w="25400">
            <a:solidFill>
              <a:srgbClr val="A4011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076325" indent="-1076325" algn="ctr">
              <a:lnSpc>
                <a:spcPct val="7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Активность, </a:t>
            </a:r>
          </a:p>
          <a:p>
            <a:pPr marL="1076325" indent="-1076325" algn="ctr">
              <a:lnSpc>
                <a:spcPct val="7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неусидчивость,</a:t>
            </a:r>
          </a:p>
          <a:p>
            <a:pPr marL="1076325" indent="-1076325" algn="ctr">
              <a:lnSpc>
                <a:spcPct val="7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стремление быть</a:t>
            </a:r>
          </a:p>
          <a:p>
            <a:pPr marL="1076325" indent="-1076325" algn="ctr">
              <a:lnSpc>
                <a:spcPct val="7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вместе с вами</a:t>
            </a:r>
          </a:p>
        </p:txBody>
      </p:sp>
      <p:sp useBgFill="1">
        <p:nvSpPr>
          <p:cNvPr id="38" name="Rectangle 52"/>
          <p:cNvSpPr/>
          <p:nvPr/>
        </p:nvSpPr>
        <p:spPr>
          <a:xfrm>
            <a:off x="6638925" y="2409825"/>
            <a:ext cx="1939925" cy="865188"/>
          </a:xfrm>
          <a:prstGeom prst="rect">
            <a:avLst/>
          </a:prstGeom>
          <a:ln w="25400">
            <a:solidFill>
              <a:srgbClr val="A4011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076325" indent="-1076325" algn="ctr">
              <a:lnSpc>
                <a:spcPct val="8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Говорливость, </a:t>
            </a:r>
          </a:p>
          <a:p>
            <a:pPr marL="1076325" indent="-1076325" algn="ctr">
              <a:lnSpc>
                <a:spcPct val="8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иногда доходящая</a:t>
            </a:r>
          </a:p>
          <a:p>
            <a:pPr marL="1076325" indent="-1076325" algn="ctr">
              <a:lnSpc>
                <a:spcPct val="8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до навязчивости </a:t>
            </a:r>
            <a:endParaRPr lang="ru-RU" sz="1400" dirty="0">
              <a:solidFill>
                <a:srgbClr val="A4011A"/>
              </a:solidFill>
            </a:endParaRPr>
          </a:p>
        </p:txBody>
      </p:sp>
      <p:sp useBgFill="1">
        <p:nvSpPr>
          <p:cNvPr id="39" name="Rectangle 57"/>
          <p:cNvSpPr/>
          <p:nvPr/>
        </p:nvSpPr>
        <p:spPr>
          <a:xfrm>
            <a:off x="6638925" y="3838575"/>
            <a:ext cx="1939925" cy="865188"/>
          </a:xfrm>
          <a:prstGeom prst="rect">
            <a:avLst/>
          </a:prstGeom>
          <a:ln w="25400">
            <a:solidFill>
              <a:srgbClr val="A4011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076325" indent="-1076325" algn="ctr">
              <a:lnSpc>
                <a:spcPct val="8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Утрирование</a:t>
            </a:r>
          </a:p>
          <a:p>
            <a:pPr marL="1076325" indent="-1076325" algn="ctr">
              <a:lnSpc>
                <a:spcPct val="8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позитивной</a:t>
            </a:r>
          </a:p>
          <a:p>
            <a:pPr marL="1076325" indent="-1076325" algn="ctr">
              <a:lnSpc>
                <a:spcPct val="8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и негативной</a:t>
            </a:r>
          </a:p>
          <a:p>
            <a:pPr marL="1076325" indent="-1076325" algn="ctr">
              <a:lnSpc>
                <a:spcPct val="8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информации</a:t>
            </a:r>
          </a:p>
        </p:txBody>
      </p:sp>
      <p:sp useBgFill="1">
        <p:nvSpPr>
          <p:cNvPr id="40" name="Rectangle 63"/>
          <p:cNvSpPr/>
          <p:nvPr/>
        </p:nvSpPr>
        <p:spPr>
          <a:xfrm>
            <a:off x="6638925" y="5230813"/>
            <a:ext cx="1939925" cy="865187"/>
          </a:xfrm>
          <a:prstGeom prst="rect">
            <a:avLst/>
          </a:prstGeom>
          <a:ln w="25400">
            <a:solidFill>
              <a:srgbClr val="A4011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076325" indent="-1076325" algn="ctr">
              <a:lnSpc>
                <a:spcPct val="8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Жесты быстрые,</a:t>
            </a:r>
          </a:p>
          <a:p>
            <a:pPr marL="1076325" indent="-1076325" algn="ctr">
              <a:lnSpc>
                <a:spcPct val="8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резко </a:t>
            </a:r>
          </a:p>
          <a:p>
            <a:pPr marL="1076325" indent="-1076325" algn="ctr">
              <a:lnSpc>
                <a:spcPct val="8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прерывающиеся, </a:t>
            </a:r>
          </a:p>
          <a:p>
            <a:pPr marL="1076325" indent="-1076325" algn="ctr">
              <a:lnSpc>
                <a:spcPct val="8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«всплески».</a:t>
            </a:r>
            <a:endParaRPr lang="ru-RU" sz="1400" dirty="0">
              <a:solidFill>
                <a:srgbClr val="A4011A"/>
              </a:solidFill>
            </a:endParaRPr>
          </a:p>
        </p:txBody>
      </p:sp>
      <p:sp useBgFill="1">
        <p:nvSpPr>
          <p:cNvPr id="41" name="Rectangle 65"/>
          <p:cNvSpPr/>
          <p:nvPr/>
        </p:nvSpPr>
        <p:spPr>
          <a:xfrm>
            <a:off x="3590925" y="1017588"/>
            <a:ext cx="1941513" cy="865187"/>
          </a:xfrm>
          <a:prstGeom prst="rect">
            <a:avLst/>
          </a:prstGeom>
          <a:ln w="25400">
            <a:solidFill>
              <a:srgbClr val="A4011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076325" indent="-1076325" algn="ctr">
              <a:lnSpc>
                <a:spcPct val="7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Исключительность</a:t>
            </a:r>
          </a:p>
          <a:p>
            <a:pPr marL="1076325" indent="-1076325" algn="ctr">
              <a:lnSpc>
                <a:spcPct val="7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события</a:t>
            </a:r>
          </a:p>
          <a:p>
            <a:pPr marL="1076325" indent="-1076325" algn="ctr">
              <a:lnSpc>
                <a:spcPct val="70000"/>
              </a:lnSpc>
              <a:defRPr/>
            </a:pPr>
            <a:r>
              <a:rPr lang="ru-RU" sz="1400" dirty="0">
                <a:solidFill>
                  <a:srgbClr val="A4011A"/>
                </a:solidFill>
              </a:rPr>
              <a:t>(первый раз такое!),</a:t>
            </a:r>
          </a:p>
          <a:p>
            <a:pPr marL="1076325" indent="-1076325" algn="ctr">
              <a:lnSpc>
                <a:spcPct val="70000"/>
              </a:lnSpc>
              <a:defRPr/>
            </a:pPr>
            <a:r>
              <a:rPr lang="uk-UA" sz="1400" b="1" dirty="0">
                <a:solidFill>
                  <a:srgbClr val="A4011A"/>
                </a:solidFill>
              </a:rPr>
              <a:t>уникальность</a:t>
            </a:r>
            <a:r>
              <a:rPr lang="ru-RU" sz="1400" b="1" dirty="0">
                <a:solidFill>
                  <a:srgbClr val="A4011A"/>
                </a:solidFill>
              </a:rPr>
              <a:t>, </a:t>
            </a:r>
          </a:p>
          <a:p>
            <a:pPr marL="1076325" indent="-1076325" algn="ctr">
              <a:lnSpc>
                <a:spcPct val="7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особенность</a:t>
            </a:r>
            <a:endParaRPr lang="ru-RU" sz="1400" dirty="0">
              <a:solidFill>
                <a:srgbClr val="A4011A"/>
              </a:solidFill>
            </a:endParaRPr>
          </a:p>
        </p:txBody>
      </p:sp>
      <p:sp useBgFill="1">
        <p:nvSpPr>
          <p:cNvPr id="42" name="Rectangle 66"/>
          <p:cNvSpPr/>
          <p:nvPr/>
        </p:nvSpPr>
        <p:spPr>
          <a:xfrm>
            <a:off x="2574925" y="5230813"/>
            <a:ext cx="1939925" cy="865187"/>
          </a:xfrm>
          <a:prstGeom prst="rect">
            <a:avLst/>
          </a:prstGeom>
          <a:ln w="25400">
            <a:solidFill>
              <a:srgbClr val="A4011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076325" indent="-1076325" algn="ctr">
              <a:lnSpc>
                <a:spcPct val="7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Ускоренный </a:t>
            </a:r>
          </a:p>
          <a:p>
            <a:pPr marL="1076325" indent="-1076325" algn="ctr">
              <a:lnSpc>
                <a:spcPct val="7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темп речи, </a:t>
            </a:r>
          </a:p>
          <a:p>
            <a:pPr marL="1076325" indent="-1076325" algn="ctr">
              <a:lnSpc>
                <a:spcPct val="7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высокий тембр</a:t>
            </a:r>
          </a:p>
          <a:p>
            <a:pPr marL="1076325" indent="-1076325" algn="ctr">
              <a:lnSpc>
                <a:spcPct val="7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 с повышением</a:t>
            </a:r>
          </a:p>
          <a:p>
            <a:pPr marL="1076325" indent="-1076325" algn="ctr">
              <a:lnSpc>
                <a:spcPct val="7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 к концу</a:t>
            </a:r>
            <a:endParaRPr lang="ru-RU" sz="1400" dirty="0">
              <a:solidFill>
                <a:srgbClr val="A4011A"/>
              </a:solidFill>
            </a:endParaRPr>
          </a:p>
        </p:txBody>
      </p:sp>
      <p:sp useBgFill="1">
        <p:nvSpPr>
          <p:cNvPr id="43" name="Rectangle 67"/>
          <p:cNvSpPr/>
          <p:nvPr/>
        </p:nvSpPr>
        <p:spPr>
          <a:xfrm>
            <a:off x="4606925" y="5230813"/>
            <a:ext cx="1939925" cy="865187"/>
          </a:xfrm>
          <a:prstGeom prst="rect">
            <a:avLst/>
          </a:prstGeom>
          <a:ln w="25400">
            <a:solidFill>
              <a:srgbClr val="A4011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4288" indent="-14288" algn="ctr">
              <a:lnSpc>
                <a:spcPct val="7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Поиск нового.</a:t>
            </a:r>
          </a:p>
          <a:p>
            <a:pPr marL="14288" indent="-14288" algn="ctr">
              <a:lnSpc>
                <a:spcPct val="7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Обращение внимания </a:t>
            </a:r>
          </a:p>
          <a:p>
            <a:pPr marL="14288" indent="-14288" algn="ctr">
              <a:lnSpc>
                <a:spcPct val="7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на то, что не знал</a:t>
            </a:r>
          </a:p>
        </p:txBody>
      </p:sp>
      <p:cxnSp>
        <p:nvCxnSpPr>
          <p:cNvPr id="44" name="Straight Connector 53"/>
          <p:cNvCxnSpPr/>
          <p:nvPr/>
        </p:nvCxnSpPr>
        <p:spPr>
          <a:xfrm>
            <a:off x="3079750" y="2273300"/>
            <a:ext cx="0" cy="2636838"/>
          </a:xfrm>
          <a:prstGeom prst="line">
            <a:avLst/>
          </a:prstGeom>
          <a:ln>
            <a:solidFill>
              <a:srgbClr val="A4011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69"/>
          <p:cNvCxnSpPr/>
          <p:nvPr/>
        </p:nvCxnSpPr>
        <p:spPr>
          <a:xfrm flipH="1">
            <a:off x="3095625" y="3563938"/>
            <a:ext cx="495300" cy="0"/>
          </a:xfrm>
          <a:prstGeom prst="line">
            <a:avLst/>
          </a:prstGeom>
          <a:ln>
            <a:solidFill>
              <a:srgbClr val="A4011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70"/>
          <p:cNvCxnSpPr/>
          <p:nvPr/>
        </p:nvCxnSpPr>
        <p:spPr>
          <a:xfrm flipH="1">
            <a:off x="2484438" y="2836863"/>
            <a:ext cx="595312" cy="0"/>
          </a:xfrm>
          <a:prstGeom prst="line">
            <a:avLst/>
          </a:prstGeom>
          <a:ln>
            <a:solidFill>
              <a:srgbClr val="A4011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76"/>
          <p:cNvCxnSpPr/>
          <p:nvPr/>
        </p:nvCxnSpPr>
        <p:spPr>
          <a:xfrm flipH="1">
            <a:off x="2482850" y="4260850"/>
            <a:ext cx="596900" cy="0"/>
          </a:xfrm>
          <a:prstGeom prst="line">
            <a:avLst/>
          </a:prstGeom>
          <a:ln>
            <a:solidFill>
              <a:srgbClr val="A4011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77"/>
          <p:cNvCxnSpPr/>
          <p:nvPr/>
        </p:nvCxnSpPr>
        <p:spPr>
          <a:xfrm flipH="1" flipV="1">
            <a:off x="2482850" y="1882775"/>
            <a:ext cx="596900" cy="390525"/>
          </a:xfrm>
          <a:prstGeom prst="line">
            <a:avLst/>
          </a:prstGeom>
          <a:ln>
            <a:solidFill>
              <a:srgbClr val="A4011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89"/>
          <p:cNvCxnSpPr/>
          <p:nvPr/>
        </p:nvCxnSpPr>
        <p:spPr>
          <a:xfrm flipH="1">
            <a:off x="2484438" y="4910138"/>
            <a:ext cx="595312" cy="320675"/>
          </a:xfrm>
          <a:prstGeom prst="line">
            <a:avLst/>
          </a:prstGeom>
          <a:ln>
            <a:solidFill>
              <a:srgbClr val="A4011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91"/>
          <p:cNvCxnSpPr/>
          <p:nvPr/>
        </p:nvCxnSpPr>
        <p:spPr>
          <a:xfrm rot="16200000" flipH="1">
            <a:off x="4029869" y="2350294"/>
            <a:ext cx="973138" cy="0"/>
          </a:xfrm>
          <a:prstGeom prst="line">
            <a:avLst/>
          </a:prstGeom>
          <a:ln>
            <a:solidFill>
              <a:srgbClr val="A4011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93"/>
          <p:cNvCxnSpPr/>
          <p:nvPr/>
        </p:nvCxnSpPr>
        <p:spPr>
          <a:xfrm flipH="1">
            <a:off x="6042025" y="2282825"/>
            <a:ext cx="0" cy="2636838"/>
          </a:xfrm>
          <a:prstGeom prst="line">
            <a:avLst/>
          </a:prstGeom>
          <a:ln>
            <a:solidFill>
              <a:srgbClr val="A4011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94"/>
          <p:cNvCxnSpPr/>
          <p:nvPr/>
        </p:nvCxnSpPr>
        <p:spPr>
          <a:xfrm>
            <a:off x="5664200" y="3575050"/>
            <a:ext cx="377825" cy="0"/>
          </a:xfrm>
          <a:prstGeom prst="line">
            <a:avLst/>
          </a:prstGeom>
          <a:ln>
            <a:solidFill>
              <a:srgbClr val="A4011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95"/>
          <p:cNvCxnSpPr/>
          <p:nvPr/>
        </p:nvCxnSpPr>
        <p:spPr>
          <a:xfrm>
            <a:off x="6042025" y="2844800"/>
            <a:ext cx="595313" cy="0"/>
          </a:xfrm>
          <a:prstGeom prst="line">
            <a:avLst/>
          </a:prstGeom>
          <a:ln>
            <a:solidFill>
              <a:srgbClr val="A4011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96"/>
          <p:cNvCxnSpPr/>
          <p:nvPr/>
        </p:nvCxnSpPr>
        <p:spPr>
          <a:xfrm>
            <a:off x="6042025" y="4270375"/>
            <a:ext cx="596900" cy="0"/>
          </a:xfrm>
          <a:prstGeom prst="line">
            <a:avLst/>
          </a:prstGeom>
          <a:ln>
            <a:solidFill>
              <a:srgbClr val="A4011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97"/>
          <p:cNvCxnSpPr/>
          <p:nvPr/>
        </p:nvCxnSpPr>
        <p:spPr>
          <a:xfrm flipV="1">
            <a:off x="6042025" y="1892300"/>
            <a:ext cx="596900" cy="390525"/>
          </a:xfrm>
          <a:prstGeom prst="line">
            <a:avLst/>
          </a:prstGeom>
          <a:ln>
            <a:solidFill>
              <a:srgbClr val="A4011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98"/>
          <p:cNvCxnSpPr/>
          <p:nvPr/>
        </p:nvCxnSpPr>
        <p:spPr>
          <a:xfrm>
            <a:off x="6042025" y="4919663"/>
            <a:ext cx="595313" cy="320675"/>
          </a:xfrm>
          <a:prstGeom prst="line">
            <a:avLst/>
          </a:prstGeom>
          <a:ln>
            <a:solidFill>
              <a:srgbClr val="A4011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4778" name="Group 99"/>
          <p:cNvGrpSpPr>
            <a:grpSpLocks/>
          </p:cNvGrpSpPr>
          <p:nvPr/>
        </p:nvGrpSpPr>
        <p:grpSpPr bwMode="auto">
          <a:xfrm flipV="1">
            <a:off x="3600450" y="4602163"/>
            <a:ext cx="1947863" cy="628650"/>
            <a:chOff x="3628367" y="2238753"/>
            <a:chExt cx="1947298" cy="628074"/>
          </a:xfrm>
        </p:grpSpPr>
        <p:cxnSp>
          <p:nvCxnSpPr>
            <p:cNvPr id="58" name="Straight Connector 100"/>
            <p:cNvCxnSpPr/>
            <p:nvPr/>
          </p:nvCxnSpPr>
          <p:spPr>
            <a:xfrm flipH="1" flipV="1">
              <a:off x="3628367" y="2406874"/>
              <a:ext cx="1947298" cy="14275"/>
            </a:xfrm>
            <a:prstGeom prst="line">
              <a:avLst/>
            </a:prstGeom>
            <a:ln>
              <a:solidFill>
                <a:srgbClr val="A4011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101"/>
            <p:cNvCxnSpPr/>
            <p:nvPr/>
          </p:nvCxnSpPr>
          <p:spPr>
            <a:xfrm>
              <a:off x="3628367" y="2238753"/>
              <a:ext cx="0" cy="182396"/>
            </a:xfrm>
            <a:prstGeom prst="line">
              <a:avLst/>
            </a:prstGeom>
            <a:ln>
              <a:solidFill>
                <a:srgbClr val="A4011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102"/>
            <p:cNvCxnSpPr/>
            <p:nvPr/>
          </p:nvCxnSpPr>
          <p:spPr>
            <a:xfrm>
              <a:off x="5575665" y="2238753"/>
              <a:ext cx="0" cy="182396"/>
            </a:xfrm>
            <a:prstGeom prst="line">
              <a:avLst/>
            </a:prstGeom>
            <a:ln>
              <a:solidFill>
                <a:srgbClr val="A4011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103"/>
            <p:cNvCxnSpPr/>
            <p:nvPr/>
          </p:nvCxnSpPr>
          <p:spPr>
            <a:xfrm>
              <a:off x="4599635" y="2425906"/>
              <a:ext cx="0" cy="440921"/>
            </a:xfrm>
            <a:prstGeom prst="line">
              <a:avLst/>
            </a:prstGeom>
            <a:ln>
              <a:solidFill>
                <a:srgbClr val="A4011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2" name="Рисунок 19" descr="udiv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2338" y="2289175"/>
            <a:ext cx="2174875" cy="248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" name="Прямоугольник 10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  <p:sp>
        <p:nvSpPr>
          <p:cNvPr id="64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5011738" y="6430963"/>
            <a:ext cx="41322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</p:txBody>
      </p:sp>
    </p:spTree>
    <p:extLst>
      <p:ext uri="{BB962C8B-B14F-4D97-AF65-F5344CB8AC3E}">
        <p14:creationId xmlns:p14="http://schemas.microsoft.com/office/powerpoint/2010/main" val="4285959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3"/>
          <p:cNvSpPr/>
          <p:nvPr/>
        </p:nvSpPr>
        <p:spPr bwMode="auto">
          <a:xfrm>
            <a:off x="874713" y="84138"/>
            <a:ext cx="7704137" cy="896937"/>
          </a:xfrm>
          <a:custGeom>
            <a:avLst/>
            <a:gdLst>
              <a:gd name="connsiteX0" fmla="*/ 0 w 3165214"/>
              <a:gd name="connsiteY0" fmla="*/ 76450 h 458692"/>
              <a:gd name="connsiteX1" fmla="*/ 76450 w 3165214"/>
              <a:gd name="connsiteY1" fmla="*/ 0 h 458692"/>
              <a:gd name="connsiteX2" fmla="*/ 3088764 w 3165214"/>
              <a:gd name="connsiteY2" fmla="*/ 0 h 458692"/>
              <a:gd name="connsiteX3" fmla="*/ 3165214 w 3165214"/>
              <a:gd name="connsiteY3" fmla="*/ 76450 h 458692"/>
              <a:gd name="connsiteX4" fmla="*/ 3165214 w 3165214"/>
              <a:gd name="connsiteY4" fmla="*/ 382242 h 458692"/>
              <a:gd name="connsiteX5" fmla="*/ 3088764 w 3165214"/>
              <a:gd name="connsiteY5" fmla="*/ 458692 h 458692"/>
              <a:gd name="connsiteX6" fmla="*/ 76450 w 3165214"/>
              <a:gd name="connsiteY6" fmla="*/ 458692 h 458692"/>
              <a:gd name="connsiteX7" fmla="*/ 0 w 3165214"/>
              <a:gd name="connsiteY7" fmla="*/ 382242 h 458692"/>
              <a:gd name="connsiteX8" fmla="*/ 0 w 3165214"/>
              <a:gd name="connsiteY8" fmla="*/ 76450 h 458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65214" h="458692">
                <a:moveTo>
                  <a:pt x="0" y="76450"/>
                </a:moveTo>
                <a:cubicBezTo>
                  <a:pt x="0" y="34228"/>
                  <a:pt x="34228" y="0"/>
                  <a:pt x="76450" y="0"/>
                </a:cubicBezTo>
                <a:lnTo>
                  <a:pt x="3088764" y="0"/>
                </a:lnTo>
                <a:cubicBezTo>
                  <a:pt x="3130986" y="0"/>
                  <a:pt x="3165214" y="34228"/>
                  <a:pt x="3165214" y="76450"/>
                </a:cubicBezTo>
                <a:lnTo>
                  <a:pt x="3165214" y="382242"/>
                </a:lnTo>
                <a:cubicBezTo>
                  <a:pt x="3165214" y="424464"/>
                  <a:pt x="3130986" y="458692"/>
                  <a:pt x="3088764" y="458692"/>
                </a:cubicBezTo>
                <a:lnTo>
                  <a:pt x="76450" y="458692"/>
                </a:lnTo>
                <a:cubicBezTo>
                  <a:pt x="34228" y="458692"/>
                  <a:pt x="0" y="424464"/>
                  <a:pt x="0" y="382242"/>
                </a:cubicBezTo>
                <a:lnTo>
                  <a:pt x="0" y="7645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13831" tIns="113831" rIns="113831" bIns="113831" anchor="ctr"/>
          <a:lstStyle>
            <a:lvl1pPr defTabSz="1066800"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 defTabSz="106680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 defTabSz="106680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 defTabSz="106680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 defTabSz="106680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pPr algn="ctr" eaLnBrk="1" hangingPunct="1"/>
            <a:r>
              <a:rPr lang="ru-RU" altLang="ru-RU" sz="3200">
                <a:latin typeface="Myriad Pro" charset="0"/>
                <a:ea typeface="Verdana" charset="0"/>
                <a:cs typeface="Verdana" charset="0"/>
              </a:rPr>
              <a:t>Эмоция презрения</a:t>
            </a:r>
          </a:p>
        </p:txBody>
      </p:sp>
      <p:sp useBgFill="1">
        <p:nvSpPr>
          <p:cNvPr id="3" name="Rectangle 30"/>
          <p:cNvSpPr/>
          <p:nvPr/>
        </p:nvSpPr>
        <p:spPr>
          <a:xfrm>
            <a:off x="652463" y="982663"/>
            <a:ext cx="2046287" cy="841375"/>
          </a:xfrm>
          <a:prstGeom prst="rect">
            <a:avLst/>
          </a:prstGeom>
          <a:ln w="25400">
            <a:solidFill>
              <a:srgbClr val="A4011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076325" indent="-1076325" algn="ctr">
              <a:lnSpc>
                <a:spcPct val="80000"/>
              </a:lnSpc>
              <a:defRPr/>
            </a:pPr>
            <a:r>
              <a:rPr lang="ru-RU" sz="1400" b="1" i="1" dirty="0">
                <a:solidFill>
                  <a:srgbClr val="A4011A"/>
                </a:solidFill>
              </a:rPr>
              <a:t>Причина:</a:t>
            </a:r>
          </a:p>
          <a:p>
            <a:pPr algn="ctr">
              <a:lnSpc>
                <a:spcPct val="80000"/>
              </a:lnSpc>
              <a:defRPr/>
            </a:pPr>
            <a:r>
              <a:rPr lang="ru-RU" sz="1400" i="1" dirty="0">
                <a:solidFill>
                  <a:srgbClr val="A4011A"/>
                </a:solidFill>
              </a:rPr>
              <a:t>Сравнение удовлетворения и нарушения критерия. </a:t>
            </a:r>
            <a:endParaRPr lang="ru-RU" sz="1400" dirty="0">
              <a:solidFill>
                <a:srgbClr val="A4011A"/>
              </a:solidFill>
            </a:endParaRPr>
          </a:p>
        </p:txBody>
      </p:sp>
      <p:sp useBgFill="1">
        <p:nvSpPr>
          <p:cNvPr id="5" name="Rectangle 41"/>
          <p:cNvSpPr/>
          <p:nvPr/>
        </p:nvSpPr>
        <p:spPr>
          <a:xfrm>
            <a:off x="6321425" y="965200"/>
            <a:ext cx="1936750" cy="865188"/>
          </a:xfrm>
          <a:prstGeom prst="rect">
            <a:avLst/>
          </a:prstGeom>
          <a:ln w="25400">
            <a:solidFill>
              <a:srgbClr val="A4011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80000"/>
              </a:lnSpc>
              <a:defRPr/>
            </a:pPr>
            <a:r>
              <a:rPr lang="ru-RU" sz="1400" b="1" i="1" dirty="0">
                <a:solidFill>
                  <a:srgbClr val="A4011A"/>
                </a:solidFill>
              </a:rPr>
              <a:t>Последствия:</a:t>
            </a:r>
            <a:endParaRPr lang="en-US" sz="1400" b="1" i="1" dirty="0">
              <a:solidFill>
                <a:srgbClr val="A4011A"/>
              </a:solidFill>
            </a:endParaRPr>
          </a:p>
          <a:p>
            <a:pPr algn="ctr">
              <a:lnSpc>
                <a:spcPct val="80000"/>
              </a:lnSpc>
              <a:defRPr/>
            </a:pPr>
            <a:r>
              <a:rPr lang="ru-RU" sz="1400" i="1" dirty="0">
                <a:solidFill>
                  <a:srgbClr val="A4011A"/>
                </a:solidFill>
              </a:rPr>
              <a:t> расчет и оценки выгоды или прибыльности. </a:t>
            </a:r>
            <a:endParaRPr lang="ru-RU" sz="1400" dirty="0">
              <a:solidFill>
                <a:srgbClr val="A4011A"/>
              </a:solidFill>
            </a:endParaRPr>
          </a:p>
        </p:txBody>
      </p:sp>
      <p:grpSp>
        <p:nvGrpSpPr>
          <p:cNvPr id="75780" name="Group 27"/>
          <p:cNvGrpSpPr>
            <a:grpSpLocks/>
          </p:cNvGrpSpPr>
          <p:nvPr/>
        </p:nvGrpSpPr>
        <p:grpSpPr bwMode="auto">
          <a:xfrm>
            <a:off x="1195388" y="1928813"/>
            <a:ext cx="7383462" cy="3662362"/>
            <a:chOff x="1257299" y="1915346"/>
            <a:chExt cx="7349064" cy="3661995"/>
          </a:xfrm>
        </p:grpSpPr>
        <p:sp>
          <p:nvSpPr>
            <p:cNvPr id="75782" name="Rectangle 28"/>
            <p:cNvSpPr>
              <a:spLocks noChangeArrowheads="1"/>
            </p:cNvSpPr>
            <p:nvPr/>
          </p:nvSpPr>
          <p:spPr bwMode="auto">
            <a:xfrm>
              <a:off x="1257299" y="3040836"/>
              <a:ext cx="1493167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2686050" indent="-2597150">
                <a:tabLst>
                  <a:tab pos="1614488" algn="l"/>
                  <a:tab pos="2686050" algn="l"/>
                </a:tabLst>
                <a:defRPr>
                  <a:solidFill>
                    <a:schemeClr val="tx1"/>
                  </a:solidFill>
                  <a:latin typeface="Tahoma" charset="0"/>
                </a:defRPr>
              </a:lvl1pPr>
              <a:lvl2pPr marL="742950" indent="-285750">
                <a:tabLst>
                  <a:tab pos="1614488" algn="l"/>
                  <a:tab pos="2686050" algn="l"/>
                </a:tabLst>
                <a:defRPr>
                  <a:solidFill>
                    <a:schemeClr val="tx1"/>
                  </a:solidFill>
                  <a:latin typeface="Tahoma" charset="0"/>
                </a:defRPr>
              </a:lvl2pPr>
              <a:lvl3pPr marL="1143000" indent="-228600">
                <a:tabLst>
                  <a:tab pos="1614488" algn="l"/>
                  <a:tab pos="2686050" algn="l"/>
                </a:tabLst>
                <a:defRPr>
                  <a:solidFill>
                    <a:schemeClr val="tx1"/>
                  </a:solidFill>
                  <a:latin typeface="Tahoma" charset="0"/>
                </a:defRPr>
              </a:lvl3pPr>
              <a:lvl4pPr marL="1600200" indent="-228600">
                <a:tabLst>
                  <a:tab pos="1614488" algn="l"/>
                  <a:tab pos="2686050" algn="l"/>
                </a:tabLst>
                <a:defRPr>
                  <a:solidFill>
                    <a:schemeClr val="tx1"/>
                  </a:solidFill>
                  <a:latin typeface="Tahoma" charset="0"/>
                </a:defRPr>
              </a:lvl4pPr>
              <a:lvl5pPr marL="2057400" indent="-228600">
                <a:tabLst>
                  <a:tab pos="1614488" algn="l"/>
                  <a:tab pos="2686050" algn="l"/>
                </a:tabLst>
                <a:defRPr>
                  <a:solidFill>
                    <a:schemeClr val="tx1"/>
                  </a:solidFill>
                  <a:latin typeface="Tahoma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614488" algn="l"/>
                  <a:tab pos="2686050" algn="l"/>
                </a:tabLst>
                <a:defRPr>
                  <a:solidFill>
                    <a:schemeClr val="tx1"/>
                  </a:solidFill>
                  <a:latin typeface="Tahoma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614488" algn="l"/>
                  <a:tab pos="2686050" algn="l"/>
                </a:tabLst>
                <a:defRPr>
                  <a:solidFill>
                    <a:schemeClr val="tx1"/>
                  </a:solidFill>
                  <a:latin typeface="Tahoma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614488" algn="l"/>
                  <a:tab pos="2686050" algn="l"/>
                </a:tabLst>
                <a:defRPr>
                  <a:solidFill>
                    <a:schemeClr val="tx1"/>
                  </a:solidFill>
                  <a:latin typeface="Tahoma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614488" algn="l"/>
                  <a:tab pos="2686050" algn="l"/>
                </a:tabLst>
                <a:defRPr>
                  <a:solidFill>
                    <a:schemeClr val="tx1"/>
                  </a:solidFill>
                  <a:latin typeface="Tahoma" charset="0"/>
                </a:defRPr>
              </a:lvl9pPr>
            </a:lstStyle>
            <a:p>
              <a:pPr algn="r"/>
              <a:r>
                <a:rPr lang="ru-RU" altLang="ru-RU" sz="1400"/>
                <a:t>Лицевая</a:t>
              </a:r>
            </a:p>
            <a:p>
              <a:pPr algn="r"/>
              <a:r>
                <a:rPr lang="ru-RU" altLang="ru-RU" sz="1400"/>
                <a:t> асимметрия</a:t>
              </a:r>
            </a:p>
          </p:txBody>
        </p:sp>
        <p:grpSp>
          <p:nvGrpSpPr>
            <p:cNvPr id="75783" name="Group 29"/>
            <p:cNvGrpSpPr>
              <a:grpSpLocks/>
            </p:cNvGrpSpPr>
            <p:nvPr/>
          </p:nvGrpSpPr>
          <p:grpSpPr bwMode="auto">
            <a:xfrm>
              <a:off x="2034288" y="1915346"/>
              <a:ext cx="6572075" cy="3661995"/>
              <a:chOff x="2034288" y="1915346"/>
              <a:chExt cx="6572075" cy="3661995"/>
            </a:xfrm>
          </p:grpSpPr>
          <p:pic>
            <p:nvPicPr>
              <p:cNvPr id="75784" name="Рисунок 12" descr="contempt.png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65898" y="2715381"/>
                <a:ext cx="2509636" cy="28619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" name="Rectangle 32"/>
              <p:cNvSpPr/>
              <p:nvPr/>
            </p:nvSpPr>
            <p:spPr>
              <a:xfrm>
                <a:off x="2712574" y="1915346"/>
                <a:ext cx="3582097" cy="695255"/>
              </a:xfrm>
              <a:prstGeom prst="rect">
                <a:avLst/>
              </a:prstGeom>
              <a:effectLst/>
            </p:spPr>
            <p:txBody>
              <a:bodyPr wrap="none">
                <a:spAutoFit/>
              </a:bodyPr>
              <a:lstStyle/>
              <a:p>
                <a:pPr marL="88900" algn="ctr">
                  <a:lnSpc>
                    <a:spcPct val="80000"/>
                  </a:lnSpc>
                  <a:defRPr/>
                </a:pPr>
                <a:endParaRPr lang="ru-RU" sz="2400" b="1" dirty="0">
                  <a:solidFill>
                    <a:srgbClr val="A4011A"/>
                  </a:solidFill>
                </a:endParaRPr>
              </a:p>
              <a:p>
                <a:pPr marL="90488" algn="ctr">
                  <a:lnSpc>
                    <a:spcPct val="80000"/>
                  </a:lnSpc>
                  <a:defRPr/>
                </a:pPr>
                <a:r>
                  <a:rPr lang="ru-RU" sz="2400" b="1" dirty="0">
                    <a:solidFill>
                      <a:srgbClr val="A4011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Как выглядит презрение:</a:t>
                </a:r>
                <a:endParaRPr lang="ru-RU" sz="2400" b="1" dirty="0">
                  <a:solidFill>
                    <a:srgbClr val="A4011A"/>
                  </a:solidFill>
                </a:endParaRPr>
              </a:p>
            </p:txBody>
          </p:sp>
          <p:sp>
            <p:nvSpPr>
              <p:cNvPr id="75786" name="TextBox 10"/>
              <p:cNvSpPr txBox="1">
                <a:spLocks noChangeArrowheads="1"/>
              </p:cNvSpPr>
              <p:nvPr/>
            </p:nvSpPr>
            <p:spPr bwMode="auto">
              <a:xfrm>
                <a:off x="2034288" y="2830121"/>
                <a:ext cx="712154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 algn="r">
                  <a:lnSpc>
                    <a:spcPct val="80000"/>
                  </a:lnSpc>
                </a:pPr>
                <a:r>
                  <a:rPr lang="ru-RU" altLang="ru-RU" b="1">
                    <a:solidFill>
                      <a:srgbClr val="A4011A"/>
                    </a:solidFill>
                  </a:rPr>
                  <a:t>Лицо</a:t>
                </a:r>
                <a:endParaRPr lang="ru-RU" altLang="ru-RU">
                  <a:solidFill>
                    <a:srgbClr val="A4011A"/>
                  </a:solidFill>
                </a:endParaRPr>
              </a:p>
            </p:txBody>
          </p:sp>
          <p:sp>
            <p:nvSpPr>
              <p:cNvPr id="75787" name="TextBox 11"/>
              <p:cNvSpPr txBox="1">
                <a:spLocks noChangeArrowheads="1"/>
              </p:cNvSpPr>
              <p:nvPr/>
            </p:nvSpPr>
            <p:spPr bwMode="auto">
              <a:xfrm>
                <a:off x="6460829" y="4063214"/>
                <a:ext cx="521560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>
                  <a:lnSpc>
                    <a:spcPct val="80000"/>
                  </a:lnSpc>
                </a:pPr>
                <a:r>
                  <a:rPr lang="ru-RU" altLang="ru-RU" b="1">
                    <a:solidFill>
                      <a:srgbClr val="A4011A"/>
                    </a:solidFill>
                  </a:rPr>
                  <a:t>Рот</a:t>
                </a:r>
                <a:endParaRPr lang="ru-RU" altLang="ru-RU">
                  <a:solidFill>
                    <a:srgbClr val="A4011A"/>
                  </a:solidFill>
                </a:endParaRPr>
              </a:p>
            </p:txBody>
          </p:sp>
          <p:sp>
            <p:nvSpPr>
              <p:cNvPr id="75788" name="Rectangle 51"/>
              <p:cNvSpPr>
                <a:spLocks noChangeArrowheads="1"/>
              </p:cNvSpPr>
              <p:nvPr/>
            </p:nvSpPr>
            <p:spPr bwMode="auto">
              <a:xfrm>
                <a:off x="6353090" y="4290921"/>
                <a:ext cx="2253273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marL="14288" indent="-14288">
                  <a:tabLst>
                    <a:tab pos="1614488" algn="l"/>
                    <a:tab pos="2686050" algn="l"/>
                  </a:tabLst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tabLst>
                    <a:tab pos="1614488" algn="l"/>
                    <a:tab pos="2686050" algn="l"/>
                  </a:tabLst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tabLst>
                    <a:tab pos="1614488" algn="l"/>
                    <a:tab pos="2686050" algn="l"/>
                  </a:tabLst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tabLst>
                    <a:tab pos="1614488" algn="l"/>
                    <a:tab pos="2686050" algn="l"/>
                  </a:tabLst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tabLst>
                    <a:tab pos="1614488" algn="l"/>
                    <a:tab pos="2686050" algn="l"/>
                  </a:tabLst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1614488" algn="l"/>
                    <a:tab pos="2686050" algn="l"/>
                  </a:tabLs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1614488" algn="l"/>
                    <a:tab pos="2686050" algn="l"/>
                  </a:tabLs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1614488" algn="l"/>
                    <a:tab pos="2686050" algn="l"/>
                  </a:tabLs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1614488" algn="l"/>
                    <a:tab pos="2686050" algn="l"/>
                  </a:tabLs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r>
                  <a:rPr lang="ru-RU" altLang="ru-RU" sz="1400"/>
                  <a:t>Приподнятый уголок рта</a:t>
                </a:r>
              </a:p>
              <a:p>
                <a:r>
                  <a:rPr lang="ru-RU" altLang="ru-RU" sz="1400"/>
                  <a:t> с одной стороны</a:t>
                </a:r>
              </a:p>
            </p:txBody>
          </p:sp>
          <p:cxnSp>
            <p:nvCxnSpPr>
              <p:cNvPr id="14" name="Straight Connector 53"/>
              <p:cNvCxnSpPr/>
              <p:nvPr/>
            </p:nvCxnSpPr>
            <p:spPr>
              <a:xfrm>
                <a:off x="2853204" y="2950292"/>
                <a:ext cx="0" cy="792083"/>
              </a:xfrm>
              <a:prstGeom prst="line">
                <a:avLst/>
              </a:prstGeom>
              <a:ln>
                <a:solidFill>
                  <a:srgbClr val="A4011A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4"/>
              <p:cNvCxnSpPr/>
              <p:nvPr/>
            </p:nvCxnSpPr>
            <p:spPr>
              <a:xfrm>
                <a:off x="2853204" y="3736026"/>
                <a:ext cx="913300" cy="7937"/>
              </a:xfrm>
              <a:prstGeom prst="line">
                <a:avLst/>
              </a:prstGeom>
              <a:ln>
                <a:solidFill>
                  <a:srgbClr val="A4011A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5"/>
              <p:cNvCxnSpPr/>
              <p:nvPr/>
            </p:nvCxnSpPr>
            <p:spPr>
              <a:xfrm flipH="1" flipV="1">
                <a:off x="6349974" y="4139210"/>
                <a:ext cx="0" cy="841291"/>
              </a:xfrm>
              <a:prstGeom prst="line">
                <a:avLst/>
              </a:prstGeom>
              <a:ln>
                <a:solidFill>
                  <a:srgbClr val="A4011A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6"/>
              <p:cNvCxnSpPr/>
              <p:nvPr/>
            </p:nvCxnSpPr>
            <p:spPr>
              <a:xfrm flipH="1">
                <a:off x="5193338" y="4963041"/>
                <a:ext cx="1156636" cy="0"/>
              </a:xfrm>
              <a:prstGeom prst="line">
                <a:avLst/>
              </a:prstGeom>
              <a:ln>
                <a:solidFill>
                  <a:srgbClr val="A4011A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 useBgFill="1">
        <p:nvSpPr>
          <p:cNvPr id="18" name="Rectangle 57"/>
          <p:cNvSpPr/>
          <p:nvPr/>
        </p:nvSpPr>
        <p:spPr>
          <a:xfrm>
            <a:off x="2892425" y="982663"/>
            <a:ext cx="3233738" cy="865187"/>
          </a:xfrm>
          <a:prstGeom prst="rect">
            <a:avLst/>
          </a:prstGeom>
          <a:ln w="25400">
            <a:solidFill>
              <a:srgbClr val="A4011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80000"/>
              </a:lnSpc>
              <a:defRPr/>
            </a:pPr>
            <a:endParaRPr lang="ru-RU" sz="1400" b="1" i="1" dirty="0">
              <a:solidFill>
                <a:srgbClr val="A4011A"/>
              </a:solidFill>
            </a:endParaRPr>
          </a:p>
          <a:p>
            <a:pPr algn="ctr">
              <a:lnSpc>
                <a:spcPct val="80000"/>
              </a:lnSpc>
              <a:defRPr/>
            </a:pPr>
            <a:r>
              <a:rPr lang="ru-RU" sz="1400" b="1" i="1" dirty="0">
                <a:solidFill>
                  <a:srgbClr val="A4011A"/>
                </a:solidFill>
              </a:rPr>
              <a:t>Характеристики: </a:t>
            </a:r>
          </a:p>
          <a:p>
            <a:pPr algn="ctr">
              <a:lnSpc>
                <a:spcPct val="80000"/>
              </a:lnSpc>
              <a:defRPr/>
            </a:pPr>
            <a:r>
              <a:rPr lang="ru-RU" sz="1400" i="1" dirty="0">
                <a:solidFill>
                  <a:srgbClr val="A4011A"/>
                </a:solidFill>
              </a:rPr>
              <a:t>Сравнение, </a:t>
            </a:r>
            <a:r>
              <a:rPr lang="ru-RU" sz="1400" i="1" dirty="0" err="1">
                <a:solidFill>
                  <a:srgbClr val="A4011A"/>
                </a:solidFill>
              </a:rPr>
              <a:t>фактология</a:t>
            </a:r>
            <a:r>
              <a:rPr lang="ru-RU" sz="1400" i="1" dirty="0">
                <a:solidFill>
                  <a:srgbClr val="A4011A"/>
                </a:solidFill>
              </a:rPr>
              <a:t>, цифры. Активность и рефлексия, ориентация на выгоду и возможности. </a:t>
            </a:r>
          </a:p>
          <a:p>
            <a:pPr algn="ctr">
              <a:lnSpc>
                <a:spcPct val="80000"/>
              </a:lnSpc>
              <a:defRPr/>
            </a:pPr>
            <a:r>
              <a:rPr lang="ru-RU" sz="1400" i="1" dirty="0">
                <a:solidFill>
                  <a:srgbClr val="A4011A"/>
                </a:solidFill>
              </a:rPr>
              <a:t>.</a:t>
            </a:r>
          </a:p>
        </p:txBody>
      </p:sp>
      <p:sp>
        <p:nvSpPr>
          <p:cNvPr id="19" name="Прямоугольник 10"/>
          <p:cNvSpPr>
            <a:spLocks noChangeArrowheads="1"/>
          </p:cNvSpPr>
          <p:nvPr/>
        </p:nvSpPr>
        <p:spPr bwMode="auto">
          <a:xfrm>
            <a:off x="248444" y="64309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  <p:sp>
        <p:nvSpPr>
          <p:cNvPr id="20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5011738" y="6430963"/>
            <a:ext cx="41322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</p:txBody>
      </p:sp>
    </p:spTree>
    <p:extLst>
      <p:ext uri="{BB962C8B-B14F-4D97-AF65-F5344CB8AC3E}">
        <p14:creationId xmlns:p14="http://schemas.microsoft.com/office/powerpoint/2010/main" val="9847279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1081088" y="0"/>
            <a:ext cx="8062912" cy="904875"/>
          </a:xfrm>
        </p:spPr>
        <p:txBody>
          <a:bodyPr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ПРЕЗРЕНИЕ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0" y="908050"/>
            <a:ext cx="8062913" cy="1217613"/>
          </a:xfrm>
        </p:spPr>
        <p:txBody>
          <a:bodyPr>
            <a:normAutofit/>
          </a:bodyPr>
          <a:lstStyle/>
          <a:p>
            <a:pPr algn="ctr"/>
            <a:r>
              <a:rPr lang="ru-RU" sz="1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ОДНОСТОРОНИЕ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2, AU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</a:t>
            </a:r>
            <a: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AU14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AU1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</a:p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>                     (может быть </a:t>
            </a:r>
            <a:r>
              <a:rPr lang="en-US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</a:t>
            </a:r>
            <a:r>
              <a:rPr 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5, </a:t>
            </a:r>
            <a:r>
              <a:rPr lang="en-US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</a:t>
            </a:r>
            <a:r>
              <a:rPr 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6, </a:t>
            </a:r>
            <a:r>
              <a:rPr lang="en-US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</a:t>
            </a:r>
            <a:r>
              <a:rPr 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r>
              <a:rPr lang="ru-RU" sz="2400" dirty="0" smtClean="0">
                <a:solidFill>
                  <a:schemeClr val="tx1"/>
                </a:solidFill>
              </a:rPr>
              <a:t> )</a:t>
            </a:r>
            <a:endParaRPr lang="ru-RU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29026"/>
            <a:ext cx="2215309" cy="216348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 descr="http://bestsmileys.ru/photos/03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370" y="1124744"/>
            <a:ext cx="1905000" cy="285750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4.bp.blogspot.com/_1oeI_YTvkMU/S7yIQGmhMEI/AAAAAAAAU1w/UZjt2djJkWI/s1600/Lie-to-me_01_1_scor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140968"/>
            <a:ext cx="5943600" cy="335280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10"/>
          <p:cNvSpPr>
            <a:spLocks noChangeArrowheads="1"/>
          </p:cNvSpPr>
          <p:nvPr/>
        </p:nvSpPr>
        <p:spPr bwMode="auto">
          <a:xfrm>
            <a:off x="160710" y="6417570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  <p:sp>
        <p:nvSpPr>
          <p:cNvPr id="8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5011738" y="6430963"/>
            <a:ext cx="41322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</p:txBody>
      </p:sp>
    </p:spTree>
    <p:extLst>
      <p:ext uri="{BB962C8B-B14F-4D97-AF65-F5344CB8AC3E}">
        <p14:creationId xmlns:p14="http://schemas.microsoft.com/office/powerpoint/2010/main" val="126115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3"/>
          <p:cNvSpPr/>
          <p:nvPr/>
        </p:nvSpPr>
        <p:spPr bwMode="auto">
          <a:xfrm>
            <a:off x="874713" y="84138"/>
            <a:ext cx="7704137" cy="1196975"/>
          </a:xfrm>
          <a:custGeom>
            <a:avLst/>
            <a:gdLst>
              <a:gd name="connsiteX0" fmla="*/ 0 w 3165214"/>
              <a:gd name="connsiteY0" fmla="*/ 76450 h 458692"/>
              <a:gd name="connsiteX1" fmla="*/ 76450 w 3165214"/>
              <a:gd name="connsiteY1" fmla="*/ 0 h 458692"/>
              <a:gd name="connsiteX2" fmla="*/ 3088764 w 3165214"/>
              <a:gd name="connsiteY2" fmla="*/ 0 h 458692"/>
              <a:gd name="connsiteX3" fmla="*/ 3165214 w 3165214"/>
              <a:gd name="connsiteY3" fmla="*/ 76450 h 458692"/>
              <a:gd name="connsiteX4" fmla="*/ 3165214 w 3165214"/>
              <a:gd name="connsiteY4" fmla="*/ 382242 h 458692"/>
              <a:gd name="connsiteX5" fmla="*/ 3088764 w 3165214"/>
              <a:gd name="connsiteY5" fmla="*/ 458692 h 458692"/>
              <a:gd name="connsiteX6" fmla="*/ 76450 w 3165214"/>
              <a:gd name="connsiteY6" fmla="*/ 458692 h 458692"/>
              <a:gd name="connsiteX7" fmla="*/ 0 w 3165214"/>
              <a:gd name="connsiteY7" fmla="*/ 382242 h 458692"/>
              <a:gd name="connsiteX8" fmla="*/ 0 w 3165214"/>
              <a:gd name="connsiteY8" fmla="*/ 76450 h 458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65214" h="458692">
                <a:moveTo>
                  <a:pt x="0" y="76450"/>
                </a:moveTo>
                <a:cubicBezTo>
                  <a:pt x="0" y="34228"/>
                  <a:pt x="34228" y="0"/>
                  <a:pt x="76450" y="0"/>
                </a:cubicBezTo>
                <a:lnTo>
                  <a:pt x="3088764" y="0"/>
                </a:lnTo>
                <a:cubicBezTo>
                  <a:pt x="3130986" y="0"/>
                  <a:pt x="3165214" y="34228"/>
                  <a:pt x="3165214" y="76450"/>
                </a:cubicBezTo>
                <a:lnTo>
                  <a:pt x="3165214" y="382242"/>
                </a:lnTo>
                <a:cubicBezTo>
                  <a:pt x="3165214" y="424464"/>
                  <a:pt x="3130986" y="458692"/>
                  <a:pt x="3088764" y="458692"/>
                </a:cubicBezTo>
                <a:lnTo>
                  <a:pt x="76450" y="458692"/>
                </a:lnTo>
                <a:cubicBezTo>
                  <a:pt x="34228" y="458692"/>
                  <a:pt x="0" y="424464"/>
                  <a:pt x="0" y="382242"/>
                </a:cubicBezTo>
                <a:lnTo>
                  <a:pt x="0" y="7645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13831" tIns="113831" rIns="113831" bIns="113831" anchor="ctr"/>
          <a:lstStyle>
            <a:lvl1pPr defTabSz="1066800"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 defTabSz="106680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 defTabSz="106680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 defTabSz="106680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 defTabSz="106680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pPr algn="ctr" eaLnBrk="1" hangingPunct="1"/>
            <a:r>
              <a:rPr lang="ru-RU" altLang="ru-RU" sz="3200">
                <a:latin typeface="Myriad Pro" charset="0"/>
                <a:ea typeface="Verdana" charset="0"/>
                <a:cs typeface="Verdana" charset="0"/>
              </a:rPr>
              <a:t>Эмоция презрения</a:t>
            </a:r>
          </a:p>
        </p:txBody>
      </p:sp>
      <p:sp>
        <p:nvSpPr>
          <p:cNvPr id="3" name="Содержимое 2"/>
          <p:cNvSpPr txBox="1">
            <a:spLocks/>
          </p:cNvSpPr>
          <p:nvPr/>
        </p:nvSpPr>
        <p:spPr>
          <a:xfrm>
            <a:off x="1123950" y="1333500"/>
            <a:ext cx="2992438" cy="431800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ru-RU" sz="2000" b="1" dirty="0">
                <a:solidFill>
                  <a:srgbClr val="A4011A"/>
                </a:solidFill>
              </a:rPr>
              <a:t>Естественная эмоция</a:t>
            </a:r>
          </a:p>
        </p:txBody>
      </p:sp>
      <p:sp>
        <p:nvSpPr>
          <p:cNvPr id="5" name="Содержимое 2"/>
          <p:cNvSpPr txBox="1">
            <a:spLocks/>
          </p:cNvSpPr>
          <p:nvPr/>
        </p:nvSpPr>
        <p:spPr>
          <a:xfrm>
            <a:off x="4905375" y="1333500"/>
            <a:ext cx="2992438" cy="431800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ru-RU" sz="2000" b="1" dirty="0">
                <a:solidFill>
                  <a:srgbClr val="A4011A"/>
                </a:solidFill>
              </a:rPr>
              <a:t>Выученная эмоция</a:t>
            </a:r>
          </a:p>
        </p:txBody>
      </p:sp>
      <p:pic>
        <p:nvPicPr>
          <p:cNvPr id="6" name="Picture 3" descr="D:\For Sasha\lie2Me\презентации\Pic\эмоции\презрение милен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49" r="9282" b="8228"/>
          <a:stretch>
            <a:fillRect/>
          </a:stretch>
        </p:blipFill>
        <p:spPr bwMode="auto">
          <a:xfrm>
            <a:off x="874713" y="2133600"/>
            <a:ext cx="3667125" cy="384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8" descr="118349_500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2141538"/>
            <a:ext cx="3205163" cy="384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10"/>
          <p:cNvSpPr>
            <a:spLocks noChangeArrowheads="1"/>
          </p:cNvSpPr>
          <p:nvPr/>
        </p:nvSpPr>
        <p:spPr bwMode="auto">
          <a:xfrm>
            <a:off x="177006" y="6442794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  <p:sp>
        <p:nvSpPr>
          <p:cNvPr id="9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5011738" y="6430963"/>
            <a:ext cx="41322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</p:txBody>
      </p:sp>
    </p:spTree>
    <p:extLst>
      <p:ext uri="{BB962C8B-B14F-4D97-AF65-F5344CB8AC3E}">
        <p14:creationId xmlns:p14="http://schemas.microsoft.com/office/powerpoint/2010/main" val="18140416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3"/>
          <p:cNvSpPr/>
          <p:nvPr/>
        </p:nvSpPr>
        <p:spPr bwMode="auto">
          <a:xfrm>
            <a:off x="874713" y="84138"/>
            <a:ext cx="7704137" cy="1196975"/>
          </a:xfrm>
          <a:custGeom>
            <a:avLst/>
            <a:gdLst>
              <a:gd name="connsiteX0" fmla="*/ 0 w 3165214"/>
              <a:gd name="connsiteY0" fmla="*/ 76450 h 458692"/>
              <a:gd name="connsiteX1" fmla="*/ 76450 w 3165214"/>
              <a:gd name="connsiteY1" fmla="*/ 0 h 458692"/>
              <a:gd name="connsiteX2" fmla="*/ 3088764 w 3165214"/>
              <a:gd name="connsiteY2" fmla="*/ 0 h 458692"/>
              <a:gd name="connsiteX3" fmla="*/ 3165214 w 3165214"/>
              <a:gd name="connsiteY3" fmla="*/ 76450 h 458692"/>
              <a:gd name="connsiteX4" fmla="*/ 3165214 w 3165214"/>
              <a:gd name="connsiteY4" fmla="*/ 382242 h 458692"/>
              <a:gd name="connsiteX5" fmla="*/ 3088764 w 3165214"/>
              <a:gd name="connsiteY5" fmla="*/ 458692 h 458692"/>
              <a:gd name="connsiteX6" fmla="*/ 76450 w 3165214"/>
              <a:gd name="connsiteY6" fmla="*/ 458692 h 458692"/>
              <a:gd name="connsiteX7" fmla="*/ 0 w 3165214"/>
              <a:gd name="connsiteY7" fmla="*/ 382242 h 458692"/>
              <a:gd name="connsiteX8" fmla="*/ 0 w 3165214"/>
              <a:gd name="connsiteY8" fmla="*/ 76450 h 458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65214" h="458692">
                <a:moveTo>
                  <a:pt x="0" y="76450"/>
                </a:moveTo>
                <a:cubicBezTo>
                  <a:pt x="0" y="34228"/>
                  <a:pt x="34228" y="0"/>
                  <a:pt x="76450" y="0"/>
                </a:cubicBezTo>
                <a:lnTo>
                  <a:pt x="3088764" y="0"/>
                </a:lnTo>
                <a:cubicBezTo>
                  <a:pt x="3130986" y="0"/>
                  <a:pt x="3165214" y="34228"/>
                  <a:pt x="3165214" y="76450"/>
                </a:cubicBezTo>
                <a:lnTo>
                  <a:pt x="3165214" y="382242"/>
                </a:lnTo>
                <a:cubicBezTo>
                  <a:pt x="3165214" y="424464"/>
                  <a:pt x="3130986" y="458692"/>
                  <a:pt x="3088764" y="458692"/>
                </a:cubicBezTo>
                <a:lnTo>
                  <a:pt x="76450" y="458692"/>
                </a:lnTo>
                <a:cubicBezTo>
                  <a:pt x="34228" y="458692"/>
                  <a:pt x="0" y="424464"/>
                  <a:pt x="0" y="382242"/>
                </a:cubicBezTo>
                <a:lnTo>
                  <a:pt x="0" y="7645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13831" tIns="113831" rIns="113831" bIns="113831" anchor="ctr"/>
          <a:lstStyle>
            <a:lvl1pPr defTabSz="1066800"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 defTabSz="106680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 defTabSz="106680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 defTabSz="106680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 defTabSz="106680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pPr algn="ctr" eaLnBrk="1" hangingPunct="1"/>
            <a:r>
              <a:rPr lang="ru-RU" altLang="ru-RU" sz="2000" b="1">
                <a:latin typeface="Myriad Pro" charset="0"/>
                <a:ea typeface="Verdana" charset="0"/>
                <a:cs typeface="Verdana" charset="0"/>
              </a:rPr>
              <a:t>Эмоция презрения. Дополнительные характеристики</a:t>
            </a:r>
          </a:p>
        </p:txBody>
      </p:sp>
      <p:sp useBgFill="1">
        <p:nvSpPr>
          <p:cNvPr id="3" name="Rectangle 2"/>
          <p:cNvSpPr/>
          <p:nvPr/>
        </p:nvSpPr>
        <p:spPr>
          <a:xfrm>
            <a:off x="552450" y="1149350"/>
            <a:ext cx="1941513" cy="865188"/>
          </a:xfrm>
          <a:prstGeom prst="rect">
            <a:avLst/>
          </a:prstGeom>
          <a:ln w="25400">
            <a:solidFill>
              <a:srgbClr val="A4011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076325" indent="-1076325" algn="ctr">
              <a:lnSpc>
                <a:spcPct val="8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Частое сравнение</a:t>
            </a:r>
          </a:p>
          <a:p>
            <a:pPr marL="1076325" indent="-1076325" algn="ctr">
              <a:lnSpc>
                <a:spcPct val="80000"/>
              </a:lnSpc>
              <a:defRPr/>
            </a:pPr>
            <a:r>
              <a:rPr lang="ru-RU" sz="1400" dirty="0">
                <a:solidFill>
                  <a:srgbClr val="A4011A"/>
                </a:solidFill>
              </a:rPr>
              <a:t>лучше-хуже,</a:t>
            </a:r>
          </a:p>
          <a:p>
            <a:pPr marL="1076325" indent="-1076325" algn="ctr">
              <a:lnSpc>
                <a:spcPct val="80000"/>
              </a:lnSpc>
              <a:defRPr/>
            </a:pPr>
            <a:r>
              <a:rPr lang="ru-RU" sz="1400" dirty="0">
                <a:solidFill>
                  <a:srgbClr val="A4011A"/>
                </a:solidFill>
              </a:rPr>
              <a:t>проще </a:t>
            </a:r>
            <a:r>
              <a:rPr lang="en-US" sz="1400" dirty="0">
                <a:solidFill>
                  <a:srgbClr val="A4011A"/>
                </a:solidFill>
              </a:rPr>
              <a:t>–</a:t>
            </a:r>
            <a:r>
              <a:rPr lang="ru-RU" sz="1400" dirty="0">
                <a:solidFill>
                  <a:srgbClr val="A4011A"/>
                </a:solidFill>
              </a:rPr>
              <a:t> сложнее и др.</a:t>
            </a:r>
          </a:p>
        </p:txBody>
      </p:sp>
      <p:sp useBgFill="1">
        <p:nvSpPr>
          <p:cNvPr id="5" name="Rectangle 41"/>
          <p:cNvSpPr/>
          <p:nvPr/>
        </p:nvSpPr>
        <p:spPr>
          <a:xfrm>
            <a:off x="552450" y="2541588"/>
            <a:ext cx="1941513" cy="865187"/>
          </a:xfrm>
          <a:prstGeom prst="rect">
            <a:avLst/>
          </a:prstGeom>
          <a:ln w="25400">
            <a:solidFill>
              <a:srgbClr val="A4011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076325" indent="-1076325" algn="ctr">
              <a:lnSpc>
                <a:spcPct val="8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Расчетливость</a:t>
            </a:r>
          </a:p>
          <a:p>
            <a:pPr marL="1076325" indent="-1076325" algn="ctr">
              <a:lnSpc>
                <a:spcPct val="8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и логические </a:t>
            </a:r>
          </a:p>
          <a:p>
            <a:pPr marL="1076325" indent="-1076325" algn="ctr">
              <a:lnSpc>
                <a:spcPct val="8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аргументы</a:t>
            </a:r>
          </a:p>
        </p:txBody>
      </p:sp>
      <p:sp useBgFill="1">
        <p:nvSpPr>
          <p:cNvPr id="6" name="Rectangle 46"/>
          <p:cNvSpPr/>
          <p:nvPr/>
        </p:nvSpPr>
        <p:spPr>
          <a:xfrm>
            <a:off x="552450" y="3970338"/>
            <a:ext cx="1941513" cy="865187"/>
          </a:xfrm>
          <a:prstGeom prst="rect">
            <a:avLst/>
          </a:prstGeom>
          <a:ln w="25400">
            <a:solidFill>
              <a:srgbClr val="A4011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076325" indent="-1076325" algn="ctr">
              <a:lnSpc>
                <a:spcPct val="8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Стремление </a:t>
            </a:r>
          </a:p>
          <a:p>
            <a:pPr marL="1076325" indent="-1076325" algn="ctr">
              <a:lnSpc>
                <a:spcPct val="8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к фактам и </a:t>
            </a:r>
          </a:p>
          <a:p>
            <a:pPr marL="1076325" indent="-1076325" algn="ctr">
              <a:lnSpc>
                <a:spcPct val="8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«цифровым»</a:t>
            </a:r>
          </a:p>
          <a:p>
            <a:pPr marL="1076325" indent="-1076325" algn="ctr">
              <a:lnSpc>
                <a:spcPct val="8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 данным</a:t>
            </a:r>
            <a:endParaRPr lang="ru-RU" sz="1400" dirty="0">
              <a:solidFill>
                <a:srgbClr val="A4011A"/>
              </a:solidFill>
            </a:endParaRPr>
          </a:p>
        </p:txBody>
      </p:sp>
      <p:sp useBgFill="1">
        <p:nvSpPr>
          <p:cNvPr id="7" name="Rectangle 47"/>
          <p:cNvSpPr/>
          <p:nvPr/>
        </p:nvSpPr>
        <p:spPr>
          <a:xfrm>
            <a:off x="552450" y="5362575"/>
            <a:ext cx="1941513" cy="865188"/>
          </a:xfrm>
          <a:prstGeom prst="rect">
            <a:avLst/>
          </a:prstGeom>
          <a:ln w="25400">
            <a:solidFill>
              <a:srgbClr val="A4011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076325" indent="-1076325" algn="ctr">
              <a:lnSpc>
                <a:spcPct val="7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Подчеркивание </a:t>
            </a:r>
          </a:p>
          <a:p>
            <a:pPr marL="1076325" indent="-1076325" algn="ctr">
              <a:lnSpc>
                <a:spcPct val="7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сильных сторон и</a:t>
            </a:r>
          </a:p>
          <a:p>
            <a:pPr marL="1076325" indent="-1076325" algn="ctr">
              <a:lnSpc>
                <a:spcPct val="7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утрирование</a:t>
            </a:r>
            <a:r>
              <a:rPr lang="ru-RU" sz="1400" dirty="0">
                <a:solidFill>
                  <a:srgbClr val="A4011A"/>
                </a:solidFill>
              </a:rPr>
              <a:t> </a:t>
            </a:r>
            <a:r>
              <a:rPr lang="ru-RU" sz="1400" b="1" dirty="0">
                <a:solidFill>
                  <a:srgbClr val="A4011A"/>
                </a:solidFill>
              </a:rPr>
              <a:t>слабых</a:t>
            </a:r>
          </a:p>
        </p:txBody>
      </p:sp>
      <p:sp useBgFill="1">
        <p:nvSpPr>
          <p:cNvPr id="8" name="Rectangle 51"/>
          <p:cNvSpPr/>
          <p:nvPr/>
        </p:nvSpPr>
        <p:spPr>
          <a:xfrm>
            <a:off x="6635750" y="1149350"/>
            <a:ext cx="1941513" cy="865188"/>
          </a:xfrm>
          <a:prstGeom prst="rect">
            <a:avLst/>
          </a:prstGeom>
          <a:ln w="25400">
            <a:solidFill>
              <a:srgbClr val="A4011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4288" indent="-14288" algn="ctr">
              <a:lnSpc>
                <a:spcPct val="8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Сформированные краткосрочные цели</a:t>
            </a:r>
          </a:p>
        </p:txBody>
      </p:sp>
      <p:sp useBgFill="1">
        <p:nvSpPr>
          <p:cNvPr id="9" name="Rectangle 52"/>
          <p:cNvSpPr/>
          <p:nvPr/>
        </p:nvSpPr>
        <p:spPr>
          <a:xfrm>
            <a:off x="6648450" y="2541588"/>
            <a:ext cx="2100263" cy="865187"/>
          </a:xfrm>
          <a:prstGeom prst="rect">
            <a:avLst/>
          </a:prstGeom>
          <a:ln w="25400">
            <a:solidFill>
              <a:srgbClr val="A4011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4288" indent="-14288" algn="ctr">
              <a:lnSpc>
                <a:spcPct val="8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Самолюбие и </a:t>
            </a:r>
          </a:p>
          <a:p>
            <a:pPr marL="14288" indent="-14288" algn="ctr">
              <a:lnSpc>
                <a:spcPct val="8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хорошая</a:t>
            </a:r>
          </a:p>
          <a:p>
            <a:pPr marL="14288" indent="-14288" algn="ctr">
              <a:lnSpc>
                <a:spcPct val="8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 информированность</a:t>
            </a:r>
            <a:endParaRPr lang="ru-RU" sz="1400" dirty="0">
              <a:solidFill>
                <a:srgbClr val="A4011A"/>
              </a:solidFill>
            </a:endParaRPr>
          </a:p>
        </p:txBody>
      </p:sp>
      <p:sp useBgFill="1">
        <p:nvSpPr>
          <p:cNvPr id="10" name="Rectangle 57"/>
          <p:cNvSpPr/>
          <p:nvPr/>
        </p:nvSpPr>
        <p:spPr>
          <a:xfrm>
            <a:off x="6648450" y="3970338"/>
            <a:ext cx="1941513" cy="865187"/>
          </a:xfrm>
          <a:prstGeom prst="rect">
            <a:avLst/>
          </a:prstGeom>
          <a:ln w="25400">
            <a:solidFill>
              <a:srgbClr val="A4011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076325" indent="-1076325" algn="ctr">
              <a:lnSpc>
                <a:spcPct val="8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Тенденция </a:t>
            </a:r>
          </a:p>
          <a:p>
            <a:pPr marL="1076325" indent="-1076325" algn="ctr">
              <a:lnSpc>
                <a:spcPct val="8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к подчеркиванию</a:t>
            </a:r>
          </a:p>
          <a:p>
            <a:pPr marL="1076325" indent="-1076325" algn="ctr">
              <a:lnSpc>
                <a:spcPct val="8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собственной </a:t>
            </a:r>
          </a:p>
          <a:p>
            <a:pPr marL="1076325" indent="-1076325" algn="ctr">
              <a:lnSpc>
                <a:spcPct val="8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значимости с статуса</a:t>
            </a:r>
          </a:p>
        </p:txBody>
      </p:sp>
      <p:sp useBgFill="1">
        <p:nvSpPr>
          <p:cNvPr id="11" name="Rectangle 63"/>
          <p:cNvSpPr/>
          <p:nvPr/>
        </p:nvSpPr>
        <p:spPr>
          <a:xfrm>
            <a:off x="6648450" y="5362575"/>
            <a:ext cx="1941513" cy="865188"/>
          </a:xfrm>
          <a:prstGeom prst="rect">
            <a:avLst/>
          </a:prstGeom>
          <a:ln w="25400">
            <a:solidFill>
              <a:srgbClr val="A4011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076325" indent="-1076325" algn="ctr">
              <a:lnSpc>
                <a:spcPct val="8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Поиск легких, </a:t>
            </a:r>
          </a:p>
          <a:p>
            <a:pPr marL="1076325" indent="-1076325" algn="ctr">
              <a:lnSpc>
                <a:spcPct val="8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но комплексных</a:t>
            </a:r>
          </a:p>
          <a:p>
            <a:pPr marL="1076325" indent="-1076325" algn="ctr">
              <a:lnSpc>
                <a:spcPct val="8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решений</a:t>
            </a:r>
            <a:endParaRPr lang="ru-RU" sz="1400" dirty="0">
              <a:solidFill>
                <a:srgbClr val="A4011A"/>
              </a:solidFill>
            </a:endParaRPr>
          </a:p>
        </p:txBody>
      </p:sp>
      <p:sp useBgFill="1">
        <p:nvSpPr>
          <p:cNvPr id="12" name="Rectangle 65"/>
          <p:cNvSpPr/>
          <p:nvPr/>
        </p:nvSpPr>
        <p:spPr>
          <a:xfrm>
            <a:off x="3600450" y="1149350"/>
            <a:ext cx="1941513" cy="865188"/>
          </a:xfrm>
          <a:prstGeom prst="rect">
            <a:avLst/>
          </a:prstGeom>
          <a:ln w="25400">
            <a:solidFill>
              <a:srgbClr val="A4011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4288" indent="-14288" algn="ctr">
              <a:lnSpc>
                <a:spcPct val="7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Требование персональной коммуникации и подхода</a:t>
            </a:r>
            <a:endParaRPr lang="ru-RU" sz="1400" dirty="0">
              <a:solidFill>
                <a:srgbClr val="A4011A"/>
              </a:solidFill>
            </a:endParaRPr>
          </a:p>
        </p:txBody>
      </p:sp>
      <p:sp useBgFill="1">
        <p:nvSpPr>
          <p:cNvPr id="13" name="Rectangle 66"/>
          <p:cNvSpPr/>
          <p:nvPr/>
        </p:nvSpPr>
        <p:spPr>
          <a:xfrm>
            <a:off x="2584450" y="5362575"/>
            <a:ext cx="1941513" cy="865188"/>
          </a:xfrm>
          <a:prstGeom prst="rect">
            <a:avLst/>
          </a:prstGeom>
          <a:ln w="25400">
            <a:solidFill>
              <a:srgbClr val="A4011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076325" indent="-1076325" algn="ctr">
              <a:lnSpc>
                <a:spcPct val="7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Неровный</a:t>
            </a:r>
          </a:p>
          <a:p>
            <a:pPr marL="1076325" indent="-1076325" algn="ctr">
              <a:lnSpc>
                <a:spcPct val="7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темп речи: </a:t>
            </a:r>
          </a:p>
          <a:p>
            <a:pPr marL="1076325" indent="-1076325" algn="ctr">
              <a:lnSpc>
                <a:spcPct val="70000"/>
              </a:lnSpc>
              <a:defRPr/>
            </a:pPr>
            <a:r>
              <a:rPr lang="en-US" sz="1400" dirty="0">
                <a:solidFill>
                  <a:srgbClr val="A4011A"/>
                </a:solidFill>
              </a:rPr>
              <a:t>(</a:t>
            </a:r>
            <a:r>
              <a:rPr lang="ru-RU" sz="1400" dirty="0">
                <a:solidFill>
                  <a:srgbClr val="A4011A"/>
                </a:solidFill>
              </a:rPr>
              <a:t>то быстро, </a:t>
            </a:r>
          </a:p>
          <a:p>
            <a:pPr marL="1076325" indent="-1076325" algn="ctr">
              <a:lnSpc>
                <a:spcPct val="70000"/>
              </a:lnSpc>
              <a:defRPr/>
            </a:pPr>
            <a:r>
              <a:rPr lang="ru-RU" sz="1400" dirty="0">
                <a:solidFill>
                  <a:srgbClr val="A4011A"/>
                </a:solidFill>
              </a:rPr>
              <a:t>то медленно,</a:t>
            </a:r>
          </a:p>
          <a:p>
            <a:pPr marL="1076325" indent="-1076325" algn="ctr">
              <a:lnSpc>
                <a:spcPct val="70000"/>
              </a:lnSpc>
              <a:defRPr/>
            </a:pPr>
            <a:r>
              <a:rPr lang="ru-RU" sz="1400" dirty="0">
                <a:solidFill>
                  <a:srgbClr val="A4011A"/>
                </a:solidFill>
              </a:rPr>
              <a:t> с паузами)</a:t>
            </a:r>
          </a:p>
        </p:txBody>
      </p:sp>
      <p:sp useBgFill="1">
        <p:nvSpPr>
          <p:cNvPr id="14" name="Rectangle 67"/>
          <p:cNvSpPr/>
          <p:nvPr/>
        </p:nvSpPr>
        <p:spPr>
          <a:xfrm>
            <a:off x="4616450" y="5362575"/>
            <a:ext cx="1941513" cy="865188"/>
          </a:xfrm>
          <a:prstGeom prst="rect">
            <a:avLst/>
          </a:prstGeom>
          <a:ln w="25400">
            <a:solidFill>
              <a:srgbClr val="A4011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076325" indent="-1076325" algn="ctr">
              <a:lnSpc>
                <a:spcPct val="7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Нежелание</a:t>
            </a:r>
          </a:p>
          <a:p>
            <a:pPr marL="1076325" indent="-1076325" algn="ctr">
              <a:lnSpc>
                <a:spcPct val="7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близкого контакта</a:t>
            </a:r>
          </a:p>
          <a:p>
            <a:pPr marL="1076325" indent="-1076325" algn="ctr">
              <a:lnSpc>
                <a:spcPct val="7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с консультантом,</a:t>
            </a:r>
          </a:p>
          <a:p>
            <a:pPr marL="1076325" indent="-1076325" algn="ctr">
              <a:lnSpc>
                <a:spcPct val="70000"/>
              </a:lnSpc>
              <a:defRPr/>
            </a:pPr>
            <a:r>
              <a:rPr lang="ru-RU" sz="1400" b="1" dirty="0">
                <a:solidFill>
                  <a:srgbClr val="A4011A"/>
                </a:solidFill>
              </a:rPr>
              <a:t>отстройка</a:t>
            </a:r>
          </a:p>
        </p:txBody>
      </p:sp>
      <p:cxnSp>
        <p:nvCxnSpPr>
          <p:cNvPr id="15" name="Straight Connector 53"/>
          <p:cNvCxnSpPr/>
          <p:nvPr/>
        </p:nvCxnSpPr>
        <p:spPr>
          <a:xfrm>
            <a:off x="3089275" y="2405063"/>
            <a:ext cx="0" cy="2636837"/>
          </a:xfrm>
          <a:prstGeom prst="line">
            <a:avLst/>
          </a:prstGeom>
          <a:ln>
            <a:solidFill>
              <a:srgbClr val="A4011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69"/>
          <p:cNvCxnSpPr/>
          <p:nvPr/>
        </p:nvCxnSpPr>
        <p:spPr>
          <a:xfrm flipH="1">
            <a:off x="3106738" y="3695700"/>
            <a:ext cx="493712" cy="0"/>
          </a:xfrm>
          <a:prstGeom prst="line">
            <a:avLst/>
          </a:prstGeom>
          <a:ln>
            <a:solidFill>
              <a:srgbClr val="A4011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70"/>
          <p:cNvCxnSpPr/>
          <p:nvPr/>
        </p:nvCxnSpPr>
        <p:spPr>
          <a:xfrm flipH="1">
            <a:off x="2493963" y="2968625"/>
            <a:ext cx="595312" cy="0"/>
          </a:xfrm>
          <a:prstGeom prst="line">
            <a:avLst/>
          </a:prstGeom>
          <a:ln>
            <a:solidFill>
              <a:srgbClr val="A4011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76"/>
          <p:cNvCxnSpPr/>
          <p:nvPr/>
        </p:nvCxnSpPr>
        <p:spPr>
          <a:xfrm flipH="1">
            <a:off x="2493963" y="4392613"/>
            <a:ext cx="595312" cy="0"/>
          </a:xfrm>
          <a:prstGeom prst="line">
            <a:avLst/>
          </a:prstGeom>
          <a:ln>
            <a:solidFill>
              <a:srgbClr val="A4011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77"/>
          <p:cNvCxnSpPr/>
          <p:nvPr/>
        </p:nvCxnSpPr>
        <p:spPr>
          <a:xfrm flipH="1" flipV="1">
            <a:off x="2493963" y="2014538"/>
            <a:ext cx="595312" cy="390525"/>
          </a:xfrm>
          <a:prstGeom prst="line">
            <a:avLst/>
          </a:prstGeom>
          <a:ln>
            <a:solidFill>
              <a:srgbClr val="A4011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89"/>
          <p:cNvCxnSpPr/>
          <p:nvPr/>
        </p:nvCxnSpPr>
        <p:spPr>
          <a:xfrm flipH="1">
            <a:off x="2493963" y="5041900"/>
            <a:ext cx="595312" cy="320675"/>
          </a:xfrm>
          <a:prstGeom prst="line">
            <a:avLst/>
          </a:prstGeom>
          <a:ln>
            <a:solidFill>
              <a:srgbClr val="A4011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91"/>
          <p:cNvCxnSpPr/>
          <p:nvPr/>
        </p:nvCxnSpPr>
        <p:spPr>
          <a:xfrm rot="16200000" flipH="1">
            <a:off x="4097338" y="2500313"/>
            <a:ext cx="971550" cy="0"/>
          </a:xfrm>
          <a:prstGeom prst="line">
            <a:avLst/>
          </a:prstGeom>
          <a:ln>
            <a:solidFill>
              <a:srgbClr val="A4011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93"/>
          <p:cNvCxnSpPr/>
          <p:nvPr/>
        </p:nvCxnSpPr>
        <p:spPr>
          <a:xfrm flipH="1">
            <a:off x="6053138" y="2414588"/>
            <a:ext cx="0" cy="2636837"/>
          </a:xfrm>
          <a:prstGeom prst="line">
            <a:avLst/>
          </a:prstGeom>
          <a:ln>
            <a:solidFill>
              <a:srgbClr val="A4011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94"/>
          <p:cNvCxnSpPr/>
          <p:nvPr/>
        </p:nvCxnSpPr>
        <p:spPr>
          <a:xfrm>
            <a:off x="5675313" y="3706813"/>
            <a:ext cx="377825" cy="0"/>
          </a:xfrm>
          <a:prstGeom prst="line">
            <a:avLst/>
          </a:prstGeom>
          <a:ln>
            <a:solidFill>
              <a:srgbClr val="A4011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95"/>
          <p:cNvCxnSpPr/>
          <p:nvPr/>
        </p:nvCxnSpPr>
        <p:spPr>
          <a:xfrm>
            <a:off x="6053138" y="2978150"/>
            <a:ext cx="595312" cy="0"/>
          </a:xfrm>
          <a:prstGeom prst="line">
            <a:avLst/>
          </a:prstGeom>
          <a:ln>
            <a:solidFill>
              <a:srgbClr val="A4011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96"/>
          <p:cNvCxnSpPr/>
          <p:nvPr/>
        </p:nvCxnSpPr>
        <p:spPr>
          <a:xfrm>
            <a:off x="6053138" y="4402138"/>
            <a:ext cx="595312" cy="0"/>
          </a:xfrm>
          <a:prstGeom prst="line">
            <a:avLst/>
          </a:prstGeom>
          <a:ln>
            <a:solidFill>
              <a:srgbClr val="A4011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97"/>
          <p:cNvCxnSpPr/>
          <p:nvPr/>
        </p:nvCxnSpPr>
        <p:spPr>
          <a:xfrm flipV="1">
            <a:off x="6053138" y="2024063"/>
            <a:ext cx="595312" cy="390525"/>
          </a:xfrm>
          <a:prstGeom prst="line">
            <a:avLst/>
          </a:prstGeom>
          <a:ln>
            <a:solidFill>
              <a:srgbClr val="A4011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98"/>
          <p:cNvCxnSpPr/>
          <p:nvPr/>
        </p:nvCxnSpPr>
        <p:spPr>
          <a:xfrm>
            <a:off x="6053138" y="5051425"/>
            <a:ext cx="595312" cy="320675"/>
          </a:xfrm>
          <a:prstGeom prst="line">
            <a:avLst/>
          </a:prstGeom>
          <a:ln>
            <a:solidFill>
              <a:srgbClr val="A4011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7850" name="Group 99"/>
          <p:cNvGrpSpPr>
            <a:grpSpLocks/>
          </p:cNvGrpSpPr>
          <p:nvPr/>
        </p:nvGrpSpPr>
        <p:grpSpPr bwMode="auto">
          <a:xfrm flipV="1">
            <a:off x="3611563" y="4733925"/>
            <a:ext cx="1947862" cy="628650"/>
            <a:chOff x="3628367" y="2238753"/>
            <a:chExt cx="1947298" cy="628074"/>
          </a:xfrm>
        </p:grpSpPr>
        <p:cxnSp>
          <p:nvCxnSpPr>
            <p:cNvPr id="29" name="Straight Connector 100"/>
            <p:cNvCxnSpPr/>
            <p:nvPr/>
          </p:nvCxnSpPr>
          <p:spPr>
            <a:xfrm flipH="1" flipV="1">
              <a:off x="3628367" y="2406874"/>
              <a:ext cx="1947298" cy="14274"/>
            </a:xfrm>
            <a:prstGeom prst="line">
              <a:avLst/>
            </a:prstGeom>
            <a:ln>
              <a:solidFill>
                <a:srgbClr val="A4011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101"/>
            <p:cNvCxnSpPr/>
            <p:nvPr/>
          </p:nvCxnSpPr>
          <p:spPr>
            <a:xfrm>
              <a:off x="3628367" y="2238753"/>
              <a:ext cx="0" cy="182395"/>
            </a:xfrm>
            <a:prstGeom prst="line">
              <a:avLst/>
            </a:prstGeom>
            <a:ln>
              <a:solidFill>
                <a:srgbClr val="A4011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102"/>
            <p:cNvCxnSpPr/>
            <p:nvPr/>
          </p:nvCxnSpPr>
          <p:spPr>
            <a:xfrm>
              <a:off x="5575665" y="2238753"/>
              <a:ext cx="0" cy="182395"/>
            </a:xfrm>
            <a:prstGeom prst="line">
              <a:avLst/>
            </a:prstGeom>
            <a:ln>
              <a:solidFill>
                <a:srgbClr val="A4011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103"/>
            <p:cNvCxnSpPr/>
            <p:nvPr/>
          </p:nvCxnSpPr>
          <p:spPr>
            <a:xfrm>
              <a:off x="4599636" y="2425906"/>
              <a:ext cx="0" cy="440921"/>
            </a:xfrm>
            <a:prstGeom prst="line">
              <a:avLst/>
            </a:prstGeom>
            <a:ln>
              <a:solidFill>
                <a:srgbClr val="A4011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3" name="Рисунок 12" descr="contemp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8213" y="2420938"/>
            <a:ext cx="2178050" cy="248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Прямоугольник 10"/>
          <p:cNvSpPr>
            <a:spLocks noChangeArrowheads="1"/>
          </p:cNvSpPr>
          <p:nvPr/>
        </p:nvSpPr>
        <p:spPr bwMode="auto">
          <a:xfrm>
            <a:off x="179512" y="6384926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  <p:sp>
        <p:nvSpPr>
          <p:cNvPr id="35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5011738" y="6430963"/>
            <a:ext cx="41322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</p:txBody>
      </p:sp>
    </p:spTree>
    <p:extLst>
      <p:ext uri="{BB962C8B-B14F-4D97-AF65-F5344CB8AC3E}">
        <p14:creationId xmlns:p14="http://schemas.microsoft.com/office/powerpoint/2010/main" val="7722044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3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5011738" y="6430963"/>
            <a:ext cx="41322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</p:txBody>
      </p:sp>
      <p:sp>
        <p:nvSpPr>
          <p:cNvPr id="233475" name="Прямоугольник 26"/>
          <p:cNvSpPr>
            <a:spLocks noChangeArrowheads="1"/>
          </p:cNvSpPr>
          <p:nvPr/>
        </p:nvSpPr>
        <p:spPr bwMode="auto">
          <a:xfrm>
            <a:off x="3124200" y="4419600"/>
            <a:ext cx="290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  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79388" y="1643063"/>
            <a:ext cx="144462" cy="523875"/>
          </a:xfrm>
          <a:prstGeom prst="rect">
            <a:avLst/>
          </a:prstGeom>
          <a:solidFill>
            <a:srgbClr val="DCEFF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244398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r>
              <a:rPr lang="ru-RU" altLang="ru-RU"/>
              <a:t>  </a:t>
            </a:r>
            <a:endParaRPr lang="ru-RU" altLang="ru-RU" sz="30000"/>
          </a:p>
        </p:txBody>
      </p:sp>
      <p:sp>
        <p:nvSpPr>
          <p:cNvPr id="23347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23850" y="-53181"/>
            <a:ext cx="8476159" cy="857250"/>
          </a:xfrm>
        </p:spPr>
        <p:txBody>
          <a:bodyPr/>
          <a:lstStyle/>
          <a:p>
            <a:pPr eaLnBrk="1" hangingPunct="1"/>
            <a:r>
              <a:rPr lang="ru-RU" altLang="ru-RU" sz="3500" b="1" smtClean="0"/>
              <a:t>Компонентная теория эмоций </a:t>
            </a:r>
            <a:r>
              <a:rPr lang="ru-RU" altLang="ru-RU" sz="3500" b="1" dirty="0" err="1" smtClean="0"/>
              <a:t>К.Шерера</a:t>
            </a:r>
            <a:endParaRPr lang="ru-RU" altLang="ru-RU" sz="1200" b="1" dirty="0"/>
          </a:p>
        </p:txBody>
      </p:sp>
      <p:sp>
        <p:nvSpPr>
          <p:cNvPr id="233479" name="Прямоугольник 10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457200" y="22177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/>
            </a:r>
            <a:br>
              <a:rPr kumimoji="0" lang="ru-RU" alt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</a:b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76" y="692696"/>
            <a:ext cx="7380312" cy="5382934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0199" y="804069"/>
            <a:ext cx="1934334" cy="2211710"/>
          </a:xfrm>
          <a:prstGeom prst="rect">
            <a:avLst/>
          </a:prstGeom>
        </p:spPr>
      </p:pic>
      <p:sp>
        <p:nvSpPr>
          <p:cNvPr id="10" name="Прямоугольник 10"/>
          <p:cNvSpPr>
            <a:spLocks noChangeArrowheads="1"/>
          </p:cNvSpPr>
          <p:nvPr/>
        </p:nvSpPr>
        <p:spPr bwMode="auto">
          <a:xfrm>
            <a:off x="179512" y="6384926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327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5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5011738" y="6430963"/>
            <a:ext cx="41322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</p:txBody>
      </p:sp>
      <p:sp>
        <p:nvSpPr>
          <p:cNvPr id="251906" name="Заголовок 1"/>
          <p:cNvSpPr txBox="1">
            <a:spLocks/>
          </p:cNvSpPr>
          <p:nvPr/>
        </p:nvSpPr>
        <p:spPr bwMode="auto">
          <a:xfrm>
            <a:off x="12700" y="149225"/>
            <a:ext cx="9144000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600" b="1"/>
              <a:t>Эмоции в мимике и характере человека</a:t>
            </a:r>
            <a:endParaRPr lang="en-US" altLang="ru-RU" sz="2600" b="1"/>
          </a:p>
        </p:txBody>
      </p:sp>
      <p:sp>
        <p:nvSpPr>
          <p:cNvPr id="251907" name="Прямоугольник 26"/>
          <p:cNvSpPr>
            <a:spLocks noChangeArrowheads="1"/>
          </p:cNvSpPr>
          <p:nvPr/>
        </p:nvSpPr>
        <p:spPr bwMode="auto">
          <a:xfrm>
            <a:off x="3124200" y="4419600"/>
            <a:ext cx="290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  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79388" y="1643063"/>
            <a:ext cx="144462" cy="523875"/>
          </a:xfrm>
          <a:prstGeom prst="rect">
            <a:avLst/>
          </a:prstGeom>
          <a:solidFill>
            <a:srgbClr val="DCEFF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244398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r>
              <a:rPr lang="ru-RU" altLang="ru-RU"/>
              <a:t>  </a:t>
            </a:r>
            <a:endParaRPr lang="ru-RU" altLang="ru-RU" sz="30000"/>
          </a:p>
        </p:txBody>
      </p:sp>
      <p:sp>
        <p:nvSpPr>
          <p:cNvPr id="25190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85788" y="879475"/>
            <a:ext cx="7972425" cy="452438"/>
          </a:xfrm>
        </p:spPr>
        <p:txBody>
          <a:bodyPr/>
          <a:lstStyle/>
          <a:p>
            <a:pPr eaLnBrk="1" hangingPunct="1"/>
            <a:r>
              <a:rPr lang="ru-RU" altLang="ru-RU" sz="3500" b="1"/>
              <a:t>Базовые эмоции</a:t>
            </a:r>
            <a:endParaRPr lang="ru-RU" altLang="ru-RU" sz="1200" b="1"/>
          </a:p>
        </p:txBody>
      </p:sp>
      <p:sp>
        <p:nvSpPr>
          <p:cNvPr id="251910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323850" y="1524000"/>
            <a:ext cx="8815388" cy="4960938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r>
              <a:rPr lang="ru-RU" altLang="ru-RU" sz="2400"/>
              <a:t>4. Эта оценка ситуации, универсальна по отношению ко всем событиям, которые способны вызвать базовую эмоцию.</a:t>
            </a:r>
          </a:p>
          <a:p>
            <a:pPr marL="0" indent="0" eaLnBrk="1" hangingPunct="1">
              <a:buFont typeface="Arial" charset="0"/>
              <a:buNone/>
            </a:pPr>
            <a:r>
              <a:rPr lang="ru-RU" altLang="ru-RU" sz="2400"/>
              <a:t>5. Базовые эмоции существуют у всех приматов и возникают в эволюции для решения специфических задач</a:t>
            </a:r>
          </a:p>
          <a:p>
            <a:pPr marL="0" indent="0" eaLnBrk="1" hangingPunct="1">
              <a:buFont typeface="Arial" charset="0"/>
              <a:buNone/>
            </a:pPr>
            <a:r>
              <a:rPr lang="ru-RU" altLang="ru-RU" sz="2400"/>
              <a:t>6. Базовые эмоции характеризуются быстрым запуском, непродолжительностью протекания и непроизвольностью возникновения.</a:t>
            </a:r>
          </a:p>
          <a:p>
            <a:pPr marL="0" indent="0" eaLnBrk="1" hangingPunct="1">
              <a:buFont typeface="Arial" charset="0"/>
              <a:buNone/>
            </a:pPr>
            <a:r>
              <a:rPr lang="ru-RU" altLang="ru-RU" sz="2400"/>
              <a:t>7. Каждая базовая эмоция запускает специфический набор мыслей, образов памяти и специфический опыт переживания.</a:t>
            </a:r>
          </a:p>
          <a:p>
            <a:pPr marL="0" indent="0" eaLnBrk="1" hangingPunct="1">
              <a:buFont typeface="Arial" charset="0"/>
              <a:buNone/>
            </a:pPr>
            <a:endParaRPr lang="ru-RU" altLang="ru-RU" sz="1000"/>
          </a:p>
          <a:p>
            <a:pPr marL="0" indent="0" eaLnBrk="1" hangingPunct="1">
              <a:buFont typeface="Arial" charset="0"/>
              <a:buNone/>
            </a:pPr>
            <a:r>
              <a:rPr lang="ru-RU" altLang="ru-RU" sz="2400"/>
              <a:t>В своих первых трудах П.Экман выделял 6 базовых эмоций, а в последних расширил этот список уже до 17-ти эмоций.</a:t>
            </a:r>
          </a:p>
        </p:txBody>
      </p:sp>
      <p:sp>
        <p:nvSpPr>
          <p:cNvPr id="251911" name="Прямоугольник 10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8560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3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5011738" y="6430963"/>
            <a:ext cx="41322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</p:txBody>
      </p:sp>
      <p:sp>
        <p:nvSpPr>
          <p:cNvPr id="233475" name="Прямоугольник 26"/>
          <p:cNvSpPr>
            <a:spLocks noChangeArrowheads="1"/>
          </p:cNvSpPr>
          <p:nvPr/>
        </p:nvSpPr>
        <p:spPr bwMode="auto">
          <a:xfrm>
            <a:off x="3124200" y="4419600"/>
            <a:ext cx="290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  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79388" y="1643063"/>
            <a:ext cx="144462" cy="523875"/>
          </a:xfrm>
          <a:prstGeom prst="rect">
            <a:avLst/>
          </a:prstGeom>
          <a:solidFill>
            <a:srgbClr val="DCEFF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244398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r>
              <a:rPr lang="ru-RU" altLang="ru-RU"/>
              <a:t>  </a:t>
            </a:r>
            <a:endParaRPr lang="ru-RU" altLang="ru-RU" sz="30000"/>
          </a:p>
        </p:txBody>
      </p:sp>
      <p:sp>
        <p:nvSpPr>
          <p:cNvPr id="23347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23850" y="-53181"/>
            <a:ext cx="8476159" cy="857250"/>
          </a:xfrm>
        </p:spPr>
        <p:txBody>
          <a:bodyPr/>
          <a:lstStyle/>
          <a:p>
            <a:pPr eaLnBrk="1" hangingPunct="1"/>
            <a:r>
              <a:rPr lang="ru-RU" altLang="ru-RU" sz="3500" b="1" smtClean="0"/>
              <a:t>Компонентная теория эмоций </a:t>
            </a:r>
            <a:r>
              <a:rPr lang="ru-RU" altLang="ru-RU" sz="3500" b="1" dirty="0" err="1" smtClean="0"/>
              <a:t>К.Шерера</a:t>
            </a:r>
            <a:endParaRPr lang="ru-RU" altLang="ru-RU" sz="1200" b="1" dirty="0"/>
          </a:p>
        </p:txBody>
      </p:sp>
      <p:sp>
        <p:nvSpPr>
          <p:cNvPr id="233479" name="Прямоугольник 10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457200" y="22177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/>
            </a:r>
            <a:br>
              <a:rPr kumimoji="0" lang="ru-RU" alt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</a:b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0199" y="804069"/>
            <a:ext cx="1934334" cy="2211710"/>
          </a:xfrm>
          <a:prstGeom prst="rect">
            <a:avLst/>
          </a:prstGeom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88" y="838969"/>
            <a:ext cx="7323847" cy="5543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538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3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5011738" y="6430963"/>
            <a:ext cx="41322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</p:txBody>
      </p:sp>
      <p:sp>
        <p:nvSpPr>
          <p:cNvPr id="233475" name="Прямоугольник 26"/>
          <p:cNvSpPr>
            <a:spLocks noChangeArrowheads="1"/>
          </p:cNvSpPr>
          <p:nvPr/>
        </p:nvSpPr>
        <p:spPr bwMode="auto">
          <a:xfrm>
            <a:off x="3124200" y="4419600"/>
            <a:ext cx="290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  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79388" y="1643063"/>
            <a:ext cx="144462" cy="523875"/>
          </a:xfrm>
          <a:prstGeom prst="rect">
            <a:avLst/>
          </a:prstGeom>
          <a:solidFill>
            <a:srgbClr val="DCEFF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244398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r>
              <a:rPr lang="ru-RU" altLang="ru-RU"/>
              <a:t>  </a:t>
            </a:r>
            <a:endParaRPr lang="ru-RU" altLang="ru-RU" sz="30000"/>
          </a:p>
        </p:txBody>
      </p:sp>
      <p:sp>
        <p:nvSpPr>
          <p:cNvPr id="23347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23850" y="-53181"/>
            <a:ext cx="8476159" cy="857250"/>
          </a:xfrm>
        </p:spPr>
        <p:txBody>
          <a:bodyPr/>
          <a:lstStyle/>
          <a:p>
            <a:pPr eaLnBrk="1" hangingPunct="1"/>
            <a:r>
              <a:rPr lang="ru-RU" altLang="ru-RU" sz="3500" b="1" smtClean="0"/>
              <a:t>Компонентная теория эмоций </a:t>
            </a:r>
            <a:r>
              <a:rPr lang="ru-RU" altLang="ru-RU" sz="3500" b="1" dirty="0" err="1" smtClean="0"/>
              <a:t>К.Шерера</a:t>
            </a:r>
            <a:endParaRPr lang="ru-RU" altLang="ru-RU" sz="1200" b="1" dirty="0"/>
          </a:p>
        </p:txBody>
      </p:sp>
      <p:sp>
        <p:nvSpPr>
          <p:cNvPr id="233479" name="Прямоугольник 10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457200" y="22177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/>
            </a:r>
            <a:br>
              <a:rPr kumimoji="0" lang="ru-RU" alt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</a:b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0199" y="804069"/>
            <a:ext cx="1934334" cy="2211710"/>
          </a:xfrm>
          <a:prstGeom prst="rect">
            <a:avLst/>
          </a:prstGeom>
        </p:spPr>
      </p:pic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19" y="1178571"/>
            <a:ext cx="5645689" cy="3978621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6385" y="3232299"/>
            <a:ext cx="4606156" cy="2723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526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5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5011738" y="6430963"/>
            <a:ext cx="41322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</p:txBody>
      </p:sp>
      <p:sp>
        <p:nvSpPr>
          <p:cNvPr id="272386" name="Заголовок 1"/>
          <p:cNvSpPr txBox="1">
            <a:spLocks/>
          </p:cNvSpPr>
          <p:nvPr/>
        </p:nvSpPr>
        <p:spPr bwMode="auto">
          <a:xfrm>
            <a:off x="0" y="204788"/>
            <a:ext cx="9144000" cy="62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600" b="1" dirty="0" smtClean="0"/>
              <a:t>Смешанные эмоции</a:t>
            </a:r>
            <a:endParaRPr lang="en-US" altLang="ru-RU" sz="2600" b="1" dirty="0"/>
          </a:p>
        </p:txBody>
      </p:sp>
      <p:sp>
        <p:nvSpPr>
          <p:cNvPr id="272387" name="Прямоугольник 26"/>
          <p:cNvSpPr>
            <a:spLocks noChangeArrowheads="1"/>
          </p:cNvSpPr>
          <p:nvPr/>
        </p:nvSpPr>
        <p:spPr bwMode="auto">
          <a:xfrm>
            <a:off x="3124200" y="4419600"/>
            <a:ext cx="290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  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79388" y="1643063"/>
            <a:ext cx="144462" cy="523875"/>
          </a:xfrm>
          <a:prstGeom prst="rect">
            <a:avLst/>
          </a:prstGeom>
          <a:solidFill>
            <a:srgbClr val="DCEFF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244398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r>
              <a:rPr lang="ru-RU" altLang="ru-RU"/>
              <a:t>  </a:t>
            </a:r>
            <a:endParaRPr lang="ru-RU" altLang="ru-RU" sz="30000"/>
          </a:p>
        </p:txBody>
      </p:sp>
      <p:sp>
        <p:nvSpPr>
          <p:cNvPr id="272390" name="Прямоугольник 6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67" b="52781"/>
          <a:stretch/>
        </p:blipFill>
        <p:spPr>
          <a:xfrm>
            <a:off x="539552" y="890132"/>
            <a:ext cx="8280920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478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5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5011738" y="6430963"/>
            <a:ext cx="41322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</p:txBody>
      </p:sp>
      <p:sp>
        <p:nvSpPr>
          <p:cNvPr id="272386" name="Заголовок 1"/>
          <p:cNvSpPr txBox="1">
            <a:spLocks/>
          </p:cNvSpPr>
          <p:nvPr/>
        </p:nvSpPr>
        <p:spPr bwMode="auto">
          <a:xfrm>
            <a:off x="0" y="204788"/>
            <a:ext cx="9144000" cy="62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600" b="1" dirty="0" smtClean="0"/>
              <a:t>Смешанные эмоции</a:t>
            </a:r>
            <a:endParaRPr lang="en-US" altLang="ru-RU" sz="2600" b="1" dirty="0"/>
          </a:p>
        </p:txBody>
      </p:sp>
      <p:sp>
        <p:nvSpPr>
          <p:cNvPr id="272387" name="Прямоугольник 26"/>
          <p:cNvSpPr>
            <a:spLocks noChangeArrowheads="1"/>
          </p:cNvSpPr>
          <p:nvPr/>
        </p:nvSpPr>
        <p:spPr bwMode="auto">
          <a:xfrm>
            <a:off x="3124200" y="4419600"/>
            <a:ext cx="290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  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79388" y="1643063"/>
            <a:ext cx="144462" cy="523875"/>
          </a:xfrm>
          <a:prstGeom prst="rect">
            <a:avLst/>
          </a:prstGeom>
          <a:solidFill>
            <a:srgbClr val="DCEFF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244398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r>
              <a:rPr lang="ru-RU" altLang="ru-RU"/>
              <a:t>  </a:t>
            </a:r>
            <a:endParaRPr lang="ru-RU" altLang="ru-RU" sz="30000"/>
          </a:p>
        </p:txBody>
      </p:sp>
      <p:sp>
        <p:nvSpPr>
          <p:cNvPr id="272390" name="Прямоугольник 6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67" b="94716"/>
          <a:stretch/>
        </p:blipFill>
        <p:spPr>
          <a:xfrm>
            <a:off x="552585" y="915919"/>
            <a:ext cx="8038827" cy="720000"/>
          </a:xfrm>
          <a:prstGeom prst="rect">
            <a:avLst/>
          </a:prstGeom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586" y="1643063"/>
            <a:ext cx="8038827" cy="4583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170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5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5011738" y="6430963"/>
            <a:ext cx="41322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</p:txBody>
      </p:sp>
      <p:sp>
        <p:nvSpPr>
          <p:cNvPr id="272386" name="Заголовок 1"/>
          <p:cNvSpPr txBox="1">
            <a:spLocks/>
          </p:cNvSpPr>
          <p:nvPr/>
        </p:nvSpPr>
        <p:spPr bwMode="auto">
          <a:xfrm>
            <a:off x="0" y="204788"/>
            <a:ext cx="9144000" cy="62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600" b="1" dirty="0" smtClean="0"/>
              <a:t>Смешанные эмоции</a:t>
            </a:r>
            <a:endParaRPr lang="en-US" altLang="ru-RU" sz="2600" b="1" dirty="0"/>
          </a:p>
        </p:txBody>
      </p:sp>
      <p:sp>
        <p:nvSpPr>
          <p:cNvPr id="272387" name="Прямоугольник 26"/>
          <p:cNvSpPr>
            <a:spLocks noChangeArrowheads="1"/>
          </p:cNvSpPr>
          <p:nvPr/>
        </p:nvSpPr>
        <p:spPr bwMode="auto">
          <a:xfrm>
            <a:off x="3124200" y="4419600"/>
            <a:ext cx="290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  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79388" y="1643063"/>
            <a:ext cx="144462" cy="523875"/>
          </a:xfrm>
          <a:prstGeom prst="rect">
            <a:avLst/>
          </a:prstGeom>
          <a:solidFill>
            <a:srgbClr val="DCEFF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244398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r>
              <a:rPr lang="ru-RU" altLang="ru-RU"/>
              <a:t>  </a:t>
            </a:r>
            <a:endParaRPr lang="ru-RU" altLang="ru-RU" sz="30000"/>
          </a:p>
        </p:txBody>
      </p:sp>
      <p:sp>
        <p:nvSpPr>
          <p:cNvPr id="272390" name="Прямоугольник 6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67" b="94716"/>
          <a:stretch/>
        </p:blipFill>
        <p:spPr>
          <a:xfrm>
            <a:off x="131764" y="1923188"/>
            <a:ext cx="8793162" cy="720000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26" y="2641600"/>
            <a:ext cx="8788400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083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3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5011738" y="6430963"/>
            <a:ext cx="41322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</p:txBody>
      </p:sp>
      <p:sp>
        <p:nvSpPr>
          <p:cNvPr id="274434" name="Заголовок 1"/>
          <p:cNvSpPr txBox="1">
            <a:spLocks/>
          </p:cNvSpPr>
          <p:nvPr/>
        </p:nvSpPr>
        <p:spPr bwMode="auto">
          <a:xfrm>
            <a:off x="0" y="0"/>
            <a:ext cx="9144000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600" b="1"/>
              <a:t>Радость </a:t>
            </a:r>
            <a:r>
              <a:rPr lang="is-IS" altLang="ru-RU" sz="2600" b="1"/>
              <a:t>…</a:t>
            </a:r>
            <a:r>
              <a:rPr lang="ru-RU" altLang="ru-RU" sz="2600" b="1"/>
              <a:t> и что-то еще</a:t>
            </a:r>
            <a:endParaRPr lang="en-US" altLang="ru-RU" sz="2600" b="1"/>
          </a:p>
        </p:txBody>
      </p:sp>
      <p:sp>
        <p:nvSpPr>
          <p:cNvPr id="274435" name="Прямоугольник 26"/>
          <p:cNvSpPr>
            <a:spLocks noChangeArrowheads="1"/>
          </p:cNvSpPr>
          <p:nvPr/>
        </p:nvSpPr>
        <p:spPr bwMode="auto">
          <a:xfrm>
            <a:off x="3124200" y="4419600"/>
            <a:ext cx="290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  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79388" y="1643063"/>
            <a:ext cx="144462" cy="523875"/>
          </a:xfrm>
          <a:prstGeom prst="rect">
            <a:avLst/>
          </a:prstGeom>
          <a:solidFill>
            <a:srgbClr val="DCEFF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244398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r>
              <a:rPr lang="ru-RU" altLang="ru-RU"/>
              <a:t>  </a:t>
            </a:r>
            <a:endParaRPr lang="ru-RU" altLang="ru-RU" sz="30000"/>
          </a:p>
        </p:txBody>
      </p:sp>
      <p:pic>
        <p:nvPicPr>
          <p:cNvPr id="274437" name="Изображение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8" y="1057275"/>
            <a:ext cx="2233612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4438" name="Изображение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4275" y="528638"/>
            <a:ext cx="1997075" cy="299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4439" name="Изображение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825" y="528638"/>
            <a:ext cx="1997075" cy="299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4440" name="Изображение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617913"/>
            <a:ext cx="2197100" cy="219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4441" name="Изображение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4275" y="3687763"/>
            <a:ext cx="2012950" cy="251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4442" name="Изображение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34" r="21500"/>
          <a:stretch>
            <a:fillRect/>
          </a:stretch>
        </p:blipFill>
        <p:spPr bwMode="auto">
          <a:xfrm>
            <a:off x="4614863" y="3733800"/>
            <a:ext cx="1951037" cy="254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4443" name="Изображение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3" r="37456"/>
          <a:stretch>
            <a:fillRect/>
          </a:stretch>
        </p:blipFill>
        <p:spPr bwMode="auto">
          <a:xfrm>
            <a:off x="6675438" y="2209800"/>
            <a:ext cx="2278062" cy="250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4444" name="Прямоугольник 12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1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5011738" y="6430963"/>
            <a:ext cx="41322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</p:txBody>
      </p:sp>
      <p:sp>
        <p:nvSpPr>
          <p:cNvPr id="276482" name="Заголовок 1"/>
          <p:cNvSpPr txBox="1">
            <a:spLocks/>
          </p:cNvSpPr>
          <p:nvPr/>
        </p:nvSpPr>
        <p:spPr bwMode="auto">
          <a:xfrm>
            <a:off x="0" y="198438"/>
            <a:ext cx="9144000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600" b="1"/>
              <a:t>Печаль и что-то еще</a:t>
            </a:r>
            <a:endParaRPr lang="en-US" altLang="ru-RU" sz="2600" b="1"/>
          </a:p>
        </p:txBody>
      </p:sp>
      <p:sp>
        <p:nvSpPr>
          <p:cNvPr id="276483" name="Прямоугольник 26"/>
          <p:cNvSpPr>
            <a:spLocks noChangeArrowheads="1"/>
          </p:cNvSpPr>
          <p:nvPr/>
        </p:nvSpPr>
        <p:spPr bwMode="auto">
          <a:xfrm>
            <a:off x="3124200" y="4419600"/>
            <a:ext cx="290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  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79388" y="1643063"/>
            <a:ext cx="144462" cy="523875"/>
          </a:xfrm>
          <a:prstGeom prst="rect">
            <a:avLst/>
          </a:prstGeom>
          <a:solidFill>
            <a:srgbClr val="DCEFF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244398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r>
              <a:rPr lang="ru-RU" altLang="ru-RU"/>
              <a:t>  </a:t>
            </a:r>
            <a:endParaRPr lang="ru-RU" altLang="ru-RU" sz="30000"/>
          </a:p>
        </p:txBody>
      </p:sp>
      <p:pic>
        <p:nvPicPr>
          <p:cNvPr id="276485" name="Изображение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836613"/>
            <a:ext cx="1866900" cy="260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486" name="Изображение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88" y="869950"/>
            <a:ext cx="2525712" cy="206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487" name="Изображение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1" r="31834"/>
          <a:stretch>
            <a:fillRect/>
          </a:stretch>
        </p:blipFill>
        <p:spPr bwMode="auto">
          <a:xfrm>
            <a:off x="5219700" y="903288"/>
            <a:ext cx="2160588" cy="25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488" name="Изображение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3571875"/>
            <a:ext cx="2125663" cy="283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489" name="Изображение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175" y="3543300"/>
            <a:ext cx="2322513" cy="286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490" name="Изображение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25" y="3584575"/>
            <a:ext cx="1860550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491" name="Изображение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9" r="13435"/>
          <a:stretch>
            <a:fillRect/>
          </a:stretch>
        </p:blipFill>
        <p:spPr bwMode="auto">
          <a:xfrm>
            <a:off x="6869113" y="3475038"/>
            <a:ext cx="1951037" cy="289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492" name="Прямоугольник 12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29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5011738" y="6430963"/>
            <a:ext cx="41322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</p:txBody>
      </p:sp>
      <p:sp>
        <p:nvSpPr>
          <p:cNvPr id="278530" name="Заголовок 1"/>
          <p:cNvSpPr txBox="1">
            <a:spLocks/>
          </p:cNvSpPr>
          <p:nvPr/>
        </p:nvSpPr>
        <p:spPr bwMode="auto">
          <a:xfrm>
            <a:off x="-30163" y="171450"/>
            <a:ext cx="9144001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600" b="1"/>
              <a:t>Гнев  что-то еще</a:t>
            </a:r>
            <a:endParaRPr lang="en-US" altLang="ru-RU" sz="2600" b="1"/>
          </a:p>
        </p:txBody>
      </p:sp>
      <p:sp>
        <p:nvSpPr>
          <p:cNvPr id="278531" name="Прямоугольник 26"/>
          <p:cNvSpPr>
            <a:spLocks noChangeArrowheads="1"/>
          </p:cNvSpPr>
          <p:nvPr/>
        </p:nvSpPr>
        <p:spPr bwMode="auto">
          <a:xfrm>
            <a:off x="3124200" y="4419600"/>
            <a:ext cx="290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  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79388" y="1643063"/>
            <a:ext cx="144462" cy="523875"/>
          </a:xfrm>
          <a:prstGeom prst="rect">
            <a:avLst/>
          </a:prstGeom>
          <a:solidFill>
            <a:srgbClr val="DCEFF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244398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r>
              <a:rPr lang="ru-RU" altLang="ru-RU"/>
              <a:t>  </a:t>
            </a:r>
            <a:endParaRPr lang="ru-RU" altLang="ru-RU" sz="30000"/>
          </a:p>
        </p:txBody>
      </p:sp>
      <p:pic>
        <p:nvPicPr>
          <p:cNvPr id="278533" name="Изображение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6" t="12601" r="-1549" b="22241"/>
          <a:stretch>
            <a:fillRect/>
          </a:stretch>
        </p:blipFill>
        <p:spPr bwMode="auto">
          <a:xfrm>
            <a:off x="2428875" y="3538538"/>
            <a:ext cx="2387600" cy="256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8534" name="Изображение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0" r="27710"/>
          <a:stretch>
            <a:fillRect/>
          </a:stretch>
        </p:blipFill>
        <p:spPr bwMode="auto">
          <a:xfrm>
            <a:off x="2778125" y="836613"/>
            <a:ext cx="1938338" cy="256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8535" name="Изображение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600" y="836613"/>
            <a:ext cx="1876425" cy="260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8536" name="Изображение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6" r="11110"/>
          <a:stretch>
            <a:fillRect/>
          </a:stretch>
        </p:blipFill>
        <p:spPr bwMode="auto">
          <a:xfrm>
            <a:off x="7016750" y="881063"/>
            <a:ext cx="1871663" cy="2570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8537" name="Изображение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94" t="-253" r="24022" b="-3267"/>
          <a:stretch>
            <a:fillRect/>
          </a:stretch>
        </p:blipFill>
        <p:spPr bwMode="auto">
          <a:xfrm>
            <a:off x="258763" y="815975"/>
            <a:ext cx="2057400" cy="544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8538" name="Изображение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4913" y="3551238"/>
            <a:ext cx="1847850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8539" name="Изображение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0888" y="3611563"/>
            <a:ext cx="1870075" cy="272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8540" name="Прямоугольник 12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7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5011738" y="6430963"/>
            <a:ext cx="41322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</p:txBody>
      </p:sp>
      <p:sp>
        <p:nvSpPr>
          <p:cNvPr id="280578" name="Заголовок 1"/>
          <p:cNvSpPr txBox="1">
            <a:spLocks/>
          </p:cNvSpPr>
          <p:nvPr/>
        </p:nvSpPr>
        <p:spPr bwMode="auto">
          <a:xfrm>
            <a:off x="0" y="188913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600" b="1"/>
              <a:t>Отвращение и кое что еще</a:t>
            </a:r>
            <a:endParaRPr lang="en-US" altLang="ru-RU" sz="2600" b="1"/>
          </a:p>
        </p:txBody>
      </p:sp>
      <p:sp>
        <p:nvSpPr>
          <p:cNvPr id="280579" name="Прямоугольник 26"/>
          <p:cNvSpPr>
            <a:spLocks noChangeArrowheads="1"/>
          </p:cNvSpPr>
          <p:nvPr/>
        </p:nvSpPr>
        <p:spPr bwMode="auto">
          <a:xfrm>
            <a:off x="3124200" y="4419600"/>
            <a:ext cx="290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  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79388" y="1643063"/>
            <a:ext cx="144462" cy="523875"/>
          </a:xfrm>
          <a:prstGeom prst="rect">
            <a:avLst/>
          </a:prstGeom>
          <a:solidFill>
            <a:srgbClr val="DCEFF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244398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r>
              <a:rPr lang="ru-RU" altLang="ru-RU"/>
              <a:t>  </a:t>
            </a:r>
            <a:endParaRPr lang="ru-RU" altLang="ru-RU" sz="30000"/>
          </a:p>
        </p:txBody>
      </p:sp>
      <p:pic>
        <p:nvPicPr>
          <p:cNvPr id="280581" name="Изображение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1" r="22910"/>
          <a:stretch>
            <a:fillRect/>
          </a:stretch>
        </p:blipFill>
        <p:spPr bwMode="auto">
          <a:xfrm>
            <a:off x="225425" y="836613"/>
            <a:ext cx="2347913" cy="300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0582" name="Изображение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7" t="6950"/>
          <a:stretch>
            <a:fillRect/>
          </a:stretch>
        </p:blipFill>
        <p:spPr bwMode="auto">
          <a:xfrm>
            <a:off x="2916238" y="836613"/>
            <a:ext cx="2238375" cy="318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0583" name="Изображение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836613"/>
            <a:ext cx="2782887" cy="283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0584" name="Изображение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8" y="4024313"/>
            <a:ext cx="2205037" cy="220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0585" name="Изображение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925" y="4260850"/>
            <a:ext cx="3546475" cy="196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0586" name="Прямоугольник 10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5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5011738" y="6430963"/>
            <a:ext cx="41322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</p:txBody>
      </p:sp>
      <p:sp>
        <p:nvSpPr>
          <p:cNvPr id="282626" name="Заголовок 1"/>
          <p:cNvSpPr txBox="1">
            <a:spLocks/>
          </p:cNvSpPr>
          <p:nvPr/>
        </p:nvSpPr>
        <p:spPr bwMode="auto">
          <a:xfrm>
            <a:off x="25400" y="106363"/>
            <a:ext cx="9144000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600" b="1"/>
              <a:t>Удивление и не только</a:t>
            </a:r>
            <a:endParaRPr lang="en-US" altLang="ru-RU" sz="2600" b="1"/>
          </a:p>
        </p:txBody>
      </p:sp>
      <p:sp>
        <p:nvSpPr>
          <p:cNvPr id="282627" name="Прямоугольник 26"/>
          <p:cNvSpPr>
            <a:spLocks noChangeArrowheads="1"/>
          </p:cNvSpPr>
          <p:nvPr/>
        </p:nvSpPr>
        <p:spPr bwMode="auto">
          <a:xfrm>
            <a:off x="3124200" y="4419600"/>
            <a:ext cx="290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  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79388" y="1643063"/>
            <a:ext cx="144462" cy="523875"/>
          </a:xfrm>
          <a:prstGeom prst="rect">
            <a:avLst/>
          </a:prstGeom>
          <a:solidFill>
            <a:srgbClr val="DCEFF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244398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r>
              <a:rPr lang="ru-RU" altLang="ru-RU"/>
              <a:t>  </a:t>
            </a:r>
            <a:endParaRPr lang="ru-RU" altLang="ru-RU" sz="30000"/>
          </a:p>
        </p:txBody>
      </p:sp>
      <p:pic>
        <p:nvPicPr>
          <p:cNvPr id="282629" name="Изображение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15"/>
          <a:stretch>
            <a:fillRect/>
          </a:stretch>
        </p:blipFill>
        <p:spPr bwMode="auto">
          <a:xfrm>
            <a:off x="179388" y="833438"/>
            <a:ext cx="2170112" cy="259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2630" name="Изображение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950" y="833438"/>
            <a:ext cx="2220913" cy="263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2631" name="Изображение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3313" y="855663"/>
            <a:ext cx="280035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2632" name="Изображение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589338"/>
            <a:ext cx="2225675" cy="284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2633" name="Изображение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6"/>
          <a:stretch>
            <a:fillRect/>
          </a:stretch>
        </p:blipFill>
        <p:spPr bwMode="auto">
          <a:xfrm>
            <a:off x="2520950" y="3625850"/>
            <a:ext cx="3305175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2634" name="Изображение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6" t="8656" r="38188"/>
          <a:stretch>
            <a:fillRect/>
          </a:stretch>
        </p:blipFill>
        <p:spPr bwMode="auto">
          <a:xfrm>
            <a:off x="5964238" y="3513138"/>
            <a:ext cx="2660650" cy="287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2635" name="Прямоугольник 11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3" name="Прямоугольник 26"/>
          <p:cNvSpPr>
            <a:spLocks noChangeArrowheads="1"/>
          </p:cNvSpPr>
          <p:nvPr/>
        </p:nvSpPr>
        <p:spPr bwMode="auto">
          <a:xfrm>
            <a:off x="3757613" y="3986213"/>
            <a:ext cx="3095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>
                <a:latin typeface="Segoe UI" charset="0"/>
                <a:ea typeface="Segoe UI" charset="0"/>
                <a:cs typeface="Segoe UI" charset="0"/>
              </a:rPr>
              <a:t>  </a:t>
            </a:r>
          </a:p>
        </p:txBody>
      </p:sp>
      <p:pic>
        <p:nvPicPr>
          <p:cNvPr id="253954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9813" y="5541963"/>
            <a:ext cx="1503362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3955" name="Прямоугольник 15"/>
          <p:cNvSpPr>
            <a:spLocks noChangeArrowheads="1"/>
          </p:cNvSpPr>
          <p:nvPr/>
        </p:nvSpPr>
        <p:spPr bwMode="auto">
          <a:xfrm>
            <a:off x="0" y="857250"/>
            <a:ext cx="9144000" cy="415925"/>
          </a:xfrm>
          <a:prstGeom prst="rect">
            <a:avLst/>
          </a:prstGeom>
          <a:solidFill>
            <a:srgbClr val="D9D9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100">
                <a:solidFill>
                  <a:srgbClr val="F87B00"/>
                </a:solidFill>
                <a:latin typeface="Segoe UI Semibold" charset="0"/>
                <a:ea typeface="Segoe UI Semibold" charset="0"/>
                <a:cs typeface="Segoe UI Semibold" charset="0"/>
              </a:rPr>
              <a:t>ЭМОЦИИ В МИМИКЕ И ХАРАКТЕРЕ ЧЕЛОВЕКА</a:t>
            </a:r>
          </a:p>
        </p:txBody>
      </p:sp>
      <p:sp>
        <p:nvSpPr>
          <p:cNvPr id="253956" name="TextBox 16"/>
          <p:cNvSpPr txBox="1">
            <a:spLocks noChangeArrowheads="1"/>
          </p:cNvSpPr>
          <p:nvPr/>
        </p:nvSpPr>
        <p:spPr bwMode="auto">
          <a:xfrm>
            <a:off x="2347913" y="1306513"/>
            <a:ext cx="45100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>
                <a:solidFill>
                  <a:srgbClr val="000000"/>
                </a:solidFill>
                <a:latin typeface="Segoe UI Semibold" charset="0"/>
                <a:ea typeface="Segoe UI Semibold" charset="0"/>
                <a:cs typeface="Segoe UI Semibold" charset="0"/>
              </a:rPr>
              <a:t>РАСПОЗНАНИЕ ЭМОЦИЙ ПО МИМИКЕ</a:t>
            </a:r>
          </a:p>
        </p:txBody>
      </p:sp>
      <p:sp>
        <p:nvSpPr>
          <p:cNvPr id="253957" name="Прямоугольник 2"/>
          <p:cNvSpPr>
            <a:spLocks noChangeArrowheads="1"/>
          </p:cNvSpPr>
          <p:nvPr/>
        </p:nvSpPr>
        <p:spPr bwMode="auto">
          <a:xfrm>
            <a:off x="846138" y="1614488"/>
            <a:ext cx="77216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1500">
                <a:latin typeface="Segoe UI Semilight" charset="0"/>
                <a:ea typeface="Calibri" charset="0"/>
                <a:cs typeface="Segoe UI Semilight" charset="0"/>
              </a:rPr>
              <a:t>Процент испытуемых из 10 стран, которые правильно опознали каждую из эмоций по стандартизированным фотографиям в исследовании Пола Экмана (</a:t>
            </a:r>
            <a:r>
              <a:rPr lang="en-US" altLang="ru-RU" sz="1500">
                <a:latin typeface="Segoe UI Semilight" charset="0"/>
                <a:ea typeface="Calibri" charset="0"/>
                <a:cs typeface="Segoe UI Semilight" charset="0"/>
              </a:rPr>
              <a:t>Ekman et all</a:t>
            </a:r>
            <a:r>
              <a:rPr lang="ru-RU" altLang="ru-RU" sz="1500">
                <a:latin typeface="Segoe UI Semilight" charset="0"/>
                <a:ea typeface="Calibri" charset="0"/>
                <a:cs typeface="Segoe UI Semilight" charset="0"/>
              </a:rPr>
              <a:t>., 1987)</a:t>
            </a:r>
          </a:p>
        </p:txBody>
      </p:sp>
      <p:grpSp>
        <p:nvGrpSpPr>
          <p:cNvPr id="253958" name="Группа 6"/>
          <p:cNvGrpSpPr>
            <a:grpSpLocks/>
          </p:cNvGrpSpPr>
          <p:nvPr/>
        </p:nvGrpSpPr>
        <p:grpSpPr bwMode="auto">
          <a:xfrm>
            <a:off x="55563" y="2159000"/>
            <a:ext cx="9099550" cy="3195638"/>
            <a:chOff x="74188" y="1735645"/>
            <a:chExt cx="12132000" cy="4260643"/>
          </a:xfrm>
        </p:grpSpPr>
        <p:pic>
          <p:nvPicPr>
            <p:cNvPr id="253960" name="Изображение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931" b="4492"/>
            <a:stretch>
              <a:fillRect/>
            </a:stretch>
          </p:blipFill>
          <p:spPr bwMode="auto">
            <a:xfrm>
              <a:off x="74188" y="1735645"/>
              <a:ext cx="12132000" cy="4260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Прямоугольник 3"/>
            <p:cNvSpPr/>
            <p:nvPr/>
          </p:nvSpPr>
          <p:spPr>
            <a:xfrm>
              <a:off x="8900155" y="2662700"/>
              <a:ext cx="1583171" cy="292086"/>
            </a:xfrm>
            <a:prstGeom prst="rect">
              <a:avLst/>
            </a:prstGeom>
            <a:noFill/>
            <a:ln w="38100">
              <a:solidFill>
                <a:srgbClr val="F87B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Tahoma" charset="0"/>
                  <a:ea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charset="0"/>
                  <a:ea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charset="0"/>
                  <a:ea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charset="0"/>
                  <a:ea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endParaRPr lang="ru-RU" altLang="ru-RU">
                <a:solidFill>
                  <a:srgbClr val="FFFFFF"/>
                </a:solidFill>
                <a:latin typeface="Calibri" charset="0"/>
              </a:endParaRPr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3649021" y="4171810"/>
              <a:ext cx="1369401" cy="294202"/>
            </a:xfrm>
            <a:prstGeom prst="rect">
              <a:avLst/>
            </a:prstGeom>
            <a:noFill/>
            <a:ln w="38100">
              <a:solidFill>
                <a:srgbClr val="F87B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Tahoma" charset="0"/>
                  <a:ea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charset="0"/>
                  <a:ea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charset="0"/>
                  <a:ea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charset="0"/>
                  <a:ea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endParaRPr lang="ru-RU" altLang="ru-RU">
                <a:solidFill>
                  <a:srgbClr val="FFFFFF"/>
                </a:solidFill>
                <a:latin typeface="Calibri" charset="0"/>
              </a:endParaRPr>
            </a:p>
          </p:txBody>
        </p:sp>
      </p:grpSp>
      <p:sp>
        <p:nvSpPr>
          <p:cNvPr id="253959" name="Прямоугольник 4"/>
          <p:cNvSpPr>
            <a:spLocks noChangeArrowheads="1"/>
          </p:cNvSpPr>
          <p:nvPr/>
        </p:nvSpPr>
        <p:spPr bwMode="auto">
          <a:xfrm>
            <a:off x="763588" y="5354638"/>
            <a:ext cx="6219825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500">
                <a:latin typeface="Segoe UI Semibold" charset="0"/>
                <a:ea typeface="Segoe UI Semibold" charset="0"/>
                <a:cs typeface="Segoe UI Semibold" charset="0"/>
              </a:rPr>
              <a:t>И это с учетом того, что эмоции были выражены</a:t>
            </a:r>
            <a:r>
              <a:rPr lang="en-US" altLang="ru-RU" sz="1500">
                <a:latin typeface="Segoe UI Semibold" charset="0"/>
                <a:ea typeface="Segoe UI Semibold" charset="0"/>
                <a:cs typeface="Segoe UI Semibold" charset="0"/>
              </a:rPr>
              <a:t> </a:t>
            </a:r>
            <a:r>
              <a:rPr lang="ru-RU" altLang="ru-RU" sz="1500">
                <a:latin typeface="Segoe UI Semibold" charset="0"/>
                <a:ea typeface="Segoe UI Semibold" charset="0"/>
                <a:cs typeface="Segoe UI Semibold" charset="0"/>
              </a:rPr>
              <a:t>максимально!</a:t>
            </a:r>
            <a:r>
              <a:rPr lang="en-US" altLang="ru-RU" sz="1500">
                <a:latin typeface="Segoe UI Semibold" charset="0"/>
                <a:ea typeface="Segoe UI Semibold" charset="0"/>
                <a:cs typeface="Segoe UI Semibold" charset="0"/>
              </a:rPr>
              <a:t/>
            </a:r>
            <a:br>
              <a:rPr lang="en-US" altLang="ru-RU" sz="1500">
                <a:latin typeface="Segoe UI Semibold" charset="0"/>
                <a:ea typeface="Segoe UI Semibold" charset="0"/>
                <a:cs typeface="Segoe UI Semibold" charset="0"/>
              </a:rPr>
            </a:br>
            <a:r>
              <a:rPr lang="ru-RU" altLang="ru-RU" sz="1500">
                <a:latin typeface="Segoe UI Semibold" charset="0"/>
                <a:ea typeface="Segoe UI Semibold" charset="0"/>
                <a:cs typeface="Segoe UI Semibold" charset="0"/>
              </a:rPr>
              <a:t>5 из 5</a:t>
            </a:r>
            <a:r>
              <a:rPr lang="en-US" altLang="ru-RU" sz="1500">
                <a:latin typeface="Segoe UI Semibold" charset="0"/>
                <a:ea typeface="Segoe UI Semibold" charset="0"/>
                <a:cs typeface="Segoe UI Semibold" charset="0"/>
              </a:rPr>
              <a:t> </a:t>
            </a:r>
            <a:r>
              <a:rPr lang="ru-RU" altLang="ru-RU" sz="1500">
                <a:latin typeface="Segoe UI Semibold" charset="0"/>
                <a:ea typeface="Segoe UI Semibold" charset="0"/>
                <a:cs typeface="Segoe UI Semibold" charset="0"/>
              </a:rPr>
              <a:t>баллов! </a:t>
            </a:r>
          </a:p>
        </p:txBody>
      </p:sp>
      <p:sp>
        <p:nvSpPr>
          <p:cNvPr id="12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5011738" y="6430963"/>
            <a:ext cx="41322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</p:txBody>
      </p:sp>
      <p:sp>
        <p:nvSpPr>
          <p:cNvPr id="13" name="Прямоугольник 10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17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3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5011738" y="6430963"/>
            <a:ext cx="41322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</p:txBody>
      </p:sp>
      <p:sp>
        <p:nvSpPr>
          <p:cNvPr id="284674" name="Заголовок 1"/>
          <p:cNvSpPr txBox="1">
            <a:spLocks/>
          </p:cNvSpPr>
          <p:nvPr/>
        </p:nvSpPr>
        <p:spPr bwMode="auto">
          <a:xfrm>
            <a:off x="0" y="252413"/>
            <a:ext cx="9144000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600" b="1"/>
              <a:t>Страх</a:t>
            </a:r>
            <a:endParaRPr lang="en-US" altLang="ru-RU" sz="2600" b="1"/>
          </a:p>
        </p:txBody>
      </p:sp>
      <p:sp>
        <p:nvSpPr>
          <p:cNvPr id="284675" name="Прямоугольник 26"/>
          <p:cNvSpPr>
            <a:spLocks noChangeArrowheads="1"/>
          </p:cNvSpPr>
          <p:nvPr/>
        </p:nvSpPr>
        <p:spPr bwMode="auto">
          <a:xfrm>
            <a:off x="3124200" y="4419600"/>
            <a:ext cx="290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  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79388" y="1643063"/>
            <a:ext cx="144462" cy="523875"/>
          </a:xfrm>
          <a:prstGeom prst="rect">
            <a:avLst/>
          </a:prstGeom>
          <a:solidFill>
            <a:srgbClr val="DCEFF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244398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r>
              <a:rPr lang="ru-RU" altLang="ru-RU"/>
              <a:t>  </a:t>
            </a:r>
            <a:endParaRPr lang="ru-RU" altLang="ru-RU" sz="30000"/>
          </a:p>
        </p:txBody>
      </p:sp>
      <p:pic>
        <p:nvPicPr>
          <p:cNvPr id="284677" name="Изображение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38" y="2527300"/>
            <a:ext cx="4427537" cy="221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4678" name="Изображение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475" y="1524000"/>
            <a:ext cx="2490788" cy="422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4679" name="Прямоугольник 7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1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5011738" y="6430963"/>
            <a:ext cx="41322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</p:txBody>
      </p:sp>
      <p:sp>
        <p:nvSpPr>
          <p:cNvPr id="286722" name="Заголовок 1"/>
          <p:cNvSpPr txBox="1">
            <a:spLocks/>
          </p:cNvSpPr>
          <p:nvPr/>
        </p:nvSpPr>
        <p:spPr bwMode="auto">
          <a:xfrm>
            <a:off x="0" y="144463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600" b="1"/>
              <a:t>Презрение и кое-что еще</a:t>
            </a:r>
            <a:endParaRPr lang="en-US" altLang="ru-RU" sz="2600" b="1"/>
          </a:p>
        </p:txBody>
      </p:sp>
      <p:sp>
        <p:nvSpPr>
          <p:cNvPr id="286723" name="Прямоугольник 26"/>
          <p:cNvSpPr>
            <a:spLocks noChangeArrowheads="1"/>
          </p:cNvSpPr>
          <p:nvPr/>
        </p:nvSpPr>
        <p:spPr bwMode="auto">
          <a:xfrm>
            <a:off x="3124200" y="4419600"/>
            <a:ext cx="290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  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79388" y="1643063"/>
            <a:ext cx="144462" cy="523875"/>
          </a:xfrm>
          <a:prstGeom prst="rect">
            <a:avLst/>
          </a:prstGeom>
          <a:solidFill>
            <a:srgbClr val="DCEFF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244398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r>
              <a:rPr lang="ru-RU" altLang="ru-RU"/>
              <a:t>  </a:t>
            </a:r>
            <a:endParaRPr lang="ru-RU" altLang="ru-RU" sz="30000"/>
          </a:p>
        </p:txBody>
      </p:sp>
      <p:pic>
        <p:nvPicPr>
          <p:cNvPr id="286725" name="Изображение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8" y="836613"/>
            <a:ext cx="2278062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26" name="Изображение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94" r="8710" b="26682"/>
          <a:stretch>
            <a:fillRect/>
          </a:stretch>
        </p:blipFill>
        <p:spPr bwMode="auto">
          <a:xfrm>
            <a:off x="2506663" y="833438"/>
            <a:ext cx="1873250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27" name="Изображение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600" y="833438"/>
            <a:ext cx="2133600" cy="295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28" name="Изображение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8475" y="833438"/>
            <a:ext cx="2044700" cy="306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29" name="Изображение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257550"/>
            <a:ext cx="2043112" cy="306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30" name="Изображение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950" y="3935413"/>
            <a:ext cx="2349500" cy="234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31" name="Прямоугольник 11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69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5011738" y="6430963"/>
            <a:ext cx="41322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</p:txBody>
      </p:sp>
      <p:sp>
        <p:nvSpPr>
          <p:cNvPr id="288770" name="Заголовок 1"/>
          <p:cNvSpPr txBox="1">
            <a:spLocks/>
          </p:cNvSpPr>
          <p:nvPr/>
        </p:nvSpPr>
        <p:spPr bwMode="auto">
          <a:xfrm>
            <a:off x="-7938" y="230188"/>
            <a:ext cx="9144001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600" b="1"/>
              <a:t>Презрение</a:t>
            </a:r>
            <a:endParaRPr lang="en-US" altLang="ru-RU" sz="2600" b="1"/>
          </a:p>
        </p:txBody>
      </p:sp>
      <p:sp>
        <p:nvSpPr>
          <p:cNvPr id="288771" name="Прямоугольник 26"/>
          <p:cNvSpPr>
            <a:spLocks noChangeArrowheads="1"/>
          </p:cNvSpPr>
          <p:nvPr/>
        </p:nvSpPr>
        <p:spPr bwMode="auto">
          <a:xfrm>
            <a:off x="3124200" y="4419600"/>
            <a:ext cx="290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  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79388" y="1643063"/>
            <a:ext cx="144462" cy="523875"/>
          </a:xfrm>
          <a:prstGeom prst="rect">
            <a:avLst/>
          </a:prstGeom>
          <a:solidFill>
            <a:srgbClr val="DCEFF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244398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r>
              <a:rPr lang="ru-RU" altLang="ru-RU"/>
              <a:t>  </a:t>
            </a:r>
            <a:endParaRPr lang="ru-RU" altLang="ru-RU" sz="30000"/>
          </a:p>
        </p:txBody>
      </p:sp>
      <p:sp>
        <p:nvSpPr>
          <p:cNvPr id="288773" name="Заголовок 1"/>
          <p:cNvSpPr txBox="1">
            <a:spLocks/>
          </p:cNvSpPr>
          <p:nvPr/>
        </p:nvSpPr>
        <p:spPr bwMode="auto">
          <a:xfrm>
            <a:off x="325438" y="1747838"/>
            <a:ext cx="2943225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600" b="1"/>
              <a:t>Презрение « - » </a:t>
            </a:r>
            <a:endParaRPr lang="en-US" altLang="ru-RU" sz="2600" b="1"/>
          </a:p>
        </p:txBody>
      </p:sp>
      <p:sp>
        <p:nvSpPr>
          <p:cNvPr id="288774" name="Заголовок 1"/>
          <p:cNvSpPr txBox="1">
            <a:spLocks/>
          </p:cNvSpPr>
          <p:nvPr/>
        </p:nvSpPr>
        <p:spPr bwMode="auto">
          <a:xfrm>
            <a:off x="4716463" y="1747838"/>
            <a:ext cx="3240087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600" b="1"/>
              <a:t>Презрение « + » </a:t>
            </a:r>
            <a:endParaRPr lang="en-US" altLang="ru-RU" sz="2600" b="1"/>
          </a:p>
        </p:txBody>
      </p:sp>
      <p:sp>
        <p:nvSpPr>
          <p:cNvPr id="288775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468313" y="2713038"/>
            <a:ext cx="3233737" cy="1566862"/>
          </a:xfrm>
        </p:spPr>
        <p:txBody>
          <a:bodyPr/>
          <a:lstStyle/>
          <a:p>
            <a:pPr eaLnBrk="1" hangingPunct="1">
              <a:buFontTx/>
              <a:buChar char="-"/>
            </a:pPr>
            <a:r>
              <a:rPr lang="ru-RU" altLang="ru-RU" sz="2000"/>
              <a:t>Вина</a:t>
            </a:r>
          </a:p>
          <a:p>
            <a:pPr eaLnBrk="1" hangingPunct="1">
              <a:buFontTx/>
              <a:buChar char="-"/>
            </a:pPr>
            <a:r>
              <a:rPr lang="ru-RU" altLang="ru-RU" sz="2000"/>
              <a:t>Стыд</a:t>
            </a:r>
          </a:p>
          <a:p>
            <a:pPr eaLnBrk="1" hangingPunct="1">
              <a:buFontTx/>
              <a:buChar char="-"/>
            </a:pPr>
            <a:r>
              <a:rPr lang="ru-RU" altLang="ru-RU" sz="2000"/>
              <a:t>Робость</a:t>
            </a:r>
          </a:p>
          <a:p>
            <a:pPr eaLnBrk="1" hangingPunct="1">
              <a:buFontTx/>
              <a:buChar char="-"/>
            </a:pPr>
            <a:r>
              <a:rPr lang="ru-RU" altLang="ru-RU" sz="2000"/>
              <a:t>Застенчивость</a:t>
            </a:r>
          </a:p>
          <a:p>
            <a:pPr eaLnBrk="1" hangingPunct="1">
              <a:buFontTx/>
              <a:buChar char="-"/>
            </a:pPr>
            <a:endParaRPr lang="ru-RU" altLang="ru-RU" sz="1700"/>
          </a:p>
        </p:txBody>
      </p:sp>
      <p:sp>
        <p:nvSpPr>
          <p:cNvPr id="288776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4738688" y="2713038"/>
            <a:ext cx="3235325" cy="1566862"/>
          </a:xfrm>
        </p:spPr>
        <p:txBody>
          <a:bodyPr/>
          <a:lstStyle/>
          <a:p>
            <a:pPr eaLnBrk="1" hangingPunct="1">
              <a:buFontTx/>
              <a:buChar char="-"/>
            </a:pPr>
            <a:r>
              <a:rPr lang="ru-RU" altLang="ru-RU" sz="2000"/>
              <a:t>Гордость</a:t>
            </a:r>
          </a:p>
          <a:p>
            <a:pPr eaLnBrk="1" hangingPunct="1">
              <a:buFontTx/>
              <a:buChar char="-"/>
            </a:pPr>
            <a:r>
              <a:rPr lang="ru-RU" altLang="ru-RU" sz="2000"/>
              <a:t>Достижение</a:t>
            </a:r>
          </a:p>
          <a:p>
            <a:pPr eaLnBrk="1" hangingPunct="1">
              <a:buFontTx/>
              <a:buChar char="-"/>
            </a:pPr>
            <a:r>
              <a:rPr lang="ru-RU" altLang="ru-RU" sz="2000"/>
              <a:t>Удовлетворение</a:t>
            </a:r>
          </a:p>
          <a:p>
            <a:pPr eaLnBrk="1" hangingPunct="1">
              <a:buFontTx/>
              <a:buChar char="-"/>
            </a:pPr>
            <a:r>
              <a:rPr lang="ru-RU" altLang="ru-RU" sz="2000"/>
              <a:t>Облегчение</a:t>
            </a:r>
          </a:p>
          <a:p>
            <a:pPr eaLnBrk="1" hangingPunct="1">
              <a:buFontTx/>
              <a:buChar char="-"/>
            </a:pPr>
            <a:endParaRPr lang="ru-RU" altLang="ru-RU" sz="1700"/>
          </a:p>
        </p:txBody>
      </p:sp>
      <p:sp>
        <p:nvSpPr>
          <p:cNvPr id="288777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2771775" y="4572000"/>
            <a:ext cx="3235325" cy="512763"/>
          </a:xfrm>
        </p:spPr>
        <p:txBody>
          <a:bodyPr/>
          <a:lstStyle/>
          <a:p>
            <a:pPr eaLnBrk="1" hangingPunct="1">
              <a:buFontTx/>
              <a:buChar char="-"/>
            </a:pPr>
            <a:r>
              <a:rPr lang="ru-RU" altLang="ru-RU" sz="2000"/>
              <a:t>Возбуждение</a:t>
            </a:r>
          </a:p>
        </p:txBody>
      </p:sp>
      <p:sp>
        <p:nvSpPr>
          <p:cNvPr id="288778" name="Прямоугольник 13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7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5011738" y="6430963"/>
            <a:ext cx="41322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</p:txBody>
      </p:sp>
      <p:sp>
        <p:nvSpPr>
          <p:cNvPr id="290818" name="Заголовок 1"/>
          <p:cNvSpPr txBox="1">
            <a:spLocks/>
          </p:cNvSpPr>
          <p:nvPr/>
        </p:nvSpPr>
        <p:spPr bwMode="auto">
          <a:xfrm>
            <a:off x="0" y="306388"/>
            <a:ext cx="9144000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600" b="1"/>
              <a:t>Вина</a:t>
            </a:r>
            <a:endParaRPr lang="en-US" altLang="ru-RU" sz="2600" b="1"/>
          </a:p>
        </p:txBody>
      </p:sp>
      <p:sp>
        <p:nvSpPr>
          <p:cNvPr id="290819" name="Прямоугольник 26"/>
          <p:cNvSpPr>
            <a:spLocks noChangeArrowheads="1"/>
          </p:cNvSpPr>
          <p:nvPr/>
        </p:nvSpPr>
        <p:spPr bwMode="auto">
          <a:xfrm>
            <a:off x="3124200" y="4419600"/>
            <a:ext cx="290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  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79388" y="1643063"/>
            <a:ext cx="144462" cy="523875"/>
          </a:xfrm>
          <a:prstGeom prst="rect">
            <a:avLst/>
          </a:prstGeom>
          <a:solidFill>
            <a:srgbClr val="DCEFF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244398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r>
              <a:rPr lang="ru-RU" altLang="ru-RU"/>
              <a:t>  </a:t>
            </a:r>
            <a:endParaRPr lang="ru-RU" altLang="ru-RU" sz="30000"/>
          </a:p>
        </p:txBody>
      </p:sp>
      <p:sp>
        <p:nvSpPr>
          <p:cNvPr id="290821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539750" y="1262063"/>
            <a:ext cx="7416800" cy="511175"/>
          </a:xfrm>
        </p:spPr>
        <p:txBody>
          <a:bodyPr/>
          <a:lstStyle/>
          <a:p>
            <a:pPr eaLnBrk="1" hangingPunct="1">
              <a:buFontTx/>
              <a:buChar char="-"/>
            </a:pPr>
            <a:r>
              <a:rPr lang="ru-RU" altLang="ru-RU" sz="2000"/>
              <a:t>«Мои» действия причинили непоправимый вред другим</a:t>
            </a:r>
          </a:p>
          <a:p>
            <a:pPr eaLnBrk="1" hangingPunct="1">
              <a:buFontTx/>
              <a:buChar char="-"/>
            </a:pPr>
            <a:endParaRPr lang="ru-RU" altLang="ru-RU" sz="1700"/>
          </a:p>
        </p:txBody>
      </p:sp>
      <p:pic>
        <p:nvPicPr>
          <p:cNvPr id="290822" name="Изображение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29" r="23698"/>
          <a:stretch>
            <a:fillRect/>
          </a:stretch>
        </p:blipFill>
        <p:spPr bwMode="auto">
          <a:xfrm>
            <a:off x="168275" y="1644650"/>
            <a:ext cx="2663825" cy="249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0823" name="Изображение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677988"/>
            <a:ext cx="3062288" cy="249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0824" name="Изображение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1738" y="4419600"/>
            <a:ext cx="2654300" cy="189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0825" name="Прямоугольник 9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5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5011738" y="6430963"/>
            <a:ext cx="41322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</p:txBody>
      </p:sp>
      <p:sp>
        <p:nvSpPr>
          <p:cNvPr id="292866" name="Заголовок 1"/>
          <p:cNvSpPr txBox="1">
            <a:spLocks/>
          </p:cNvSpPr>
          <p:nvPr/>
        </p:nvSpPr>
        <p:spPr bwMode="auto">
          <a:xfrm>
            <a:off x="0" y="255588"/>
            <a:ext cx="9144000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600" b="1"/>
              <a:t>Стыд</a:t>
            </a:r>
            <a:endParaRPr lang="en-US" altLang="ru-RU" sz="2600" b="1"/>
          </a:p>
        </p:txBody>
      </p:sp>
      <p:sp>
        <p:nvSpPr>
          <p:cNvPr id="292867" name="Прямоугольник 26"/>
          <p:cNvSpPr>
            <a:spLocks noChangeArrowheads="1"/>
          </p:cNvSpPr>
          <p:nvPr/>
        </p:nvSpPr>
        <p:spPr bwMode="auto">
          <a:xfrm>
            <a:off x="3124200" y="4419600"/>
            <a:ext cx="290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  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79388" y="1643063"/>
            <a:ext cx="144462" cy="523875"/>
          </a:xfrm>
          <a:prstGeom prst="rect">
            <a:avLst/>
          </a:prstGeom>
          <a:solidFill>
            <a:srgbClr val="DCEFF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244398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r>
              <a:rPr lang="ru-RU" altLang="ru-RU"/>
              <a:t>  </a:t>
            </a:r>
            <a:endParaRPr lang="ru-RU" altLang="ru-RU" sz="30000"/>
          </a:p>
        </p:txBody>
      </p:sp>
      <p:sp>
        <p:nvSpPr>
          <p:cNvPr id="292869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1303338" y="1106488"/>
            <a:ext cx="7416800" cy="511175"/>
          </a:xfrm>
        </p:spPr>
        <p:txBody>
          <a:bodyPr/>
          <a:lstStyle/>
          <a:p>
            <a:pPr eaLnBrk="1" hangingPunct="1">
              <a:buFontTx/>
              <a:buChar char="-"/>
            </a:pPr>
            <a:r>
              <a:rPr lang="ru-RU" altLang="ru-RU" sz="2000"/>
              <a:t>Публичное нарушение норм и обязательств</a:t>
            </a:r>
          </a:p>
          <a:p>
            <a:pPr eaLnBrk="1" hangingPunct="1">
              <a:buFontTx/>
              <a:buChar char="-"/>
            </a:pPr>
            <a:endParaRPr lang="ru-RU" altLang="ru-RU" sz="1700"/>
          </a:p>
        </p:txBody>
      </p:sp>
      <p:pic>
        <p:nvPicPr>
          <p:cNvPr id="292870" name="Изображение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38" y="1612900"/>
            <a:ext cx="3741737" cy="280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2871" name="Изображение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1412875"/>
            <a:ext cx="4157663" cy="321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2872" name="Изображение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0575" y="4022725"/>
            <a:ext cx="3644900" cy="242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2873" name="Прямоугольник 9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3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5011738" y="6430963"/>
            <a:ext cx="41322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</p:txBody>
      </p:sp>
      <p:sp>
        <p:nvSpPr>
          <p:cNvPr id="294914" name="Заголовок 1"/>
          <p:cNvSpPr txBox="1">
            <a:spLocks/>
          </p:cNvSpPr>
          <p:nvPr/>
        </p:nvSpPr>
        <p:spPr bwMode="auto">
          <a:xfrm>
            <a:off x="-19050" y="196850"/>
            <a:ext cx="9144000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600" b="1"/>
              <a:t>Робость</a:t>
            </a:r>
            <a:endParaRPr lang="en-US" altLang="ru-RU" sz="2600" b="1"/>
          </a:p>
        </p:txBody>
      </p:sp>
      <p:sp>
        <p:nvSpPr>
          <p:cNvPr id="294915" name="Прямоугольник 26"/>
          <p:cNvSpPr>
            <a:spLocks noChangeArrowheads="1"/>
          </p:cNvSpPr>
          <p:nvPr/>
        </p:nvSpPr>
        <p:spPr bwMode="auto">
          <a:xfrm>
            <a:off x="3124200" y="4419600"/>
            <a:ext cx="290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  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79388" y="1643063"/>
            <a:ext cx="144462" cy="523875"/>
          </a:xfrm>
          <a:prstGeom prst="rect">
            <a:avLst/>
          </a:prstGeom>
          <a:solidFill>
            <a:srgbClr val="DCEFF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244398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r>
              <a:rPr lang="ru-RU" altLang="ru-RU"/>
              <a:t>  </a:t>
            </a:r>
            <a:endParaRPr lang="ru-RU" altLang="ru-RU" sz="30000"/>
          </a:p>
        </p:txBody>
      </p:sp>
      <p:sp>
        <p:nvSpPr>
          <p:cNvPr id="294917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1065213" y="966788"/>
            <a:ext cx="6026150" cy="511175"/>
          </a:xfrm>
        </p:spPr>
        <p:txBody>
          <a:bodyPr/>
          <a:lstStyle/>
          <a:p>
            <a:pPr eaLnBrk="1" hangingPunct="1">
              <a:buFontTx/>
              <a:buChar char="-"/>
            </a:pPr>
            <a:r>
              <a:rPr lang="ru-RU" altLang="ru-RU" sz="2000"/>
              <a:t>Боязнь ответственности и принятия решения</a:t>
            </a:r>
          </a:p>
          <a:p>
            <a:pPr eaLnBrk="1" hangingPunct="1">
              <a:buFontTx/>
              <a:buChar char="-"/>
            </a:pPr>
            <a:endParaRPr lang="ru-RU" altLang="ru-RU" sz="1700"/>
          </a:p>
        </p:txBody>
      </p:sp>
      <p:pic>
        <p:nvPicPr>
          <p:cNvPr id="294918" name="Изображение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516063"/>
            <a:ext cx="3781425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4919" name="Изображение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825" y="4235450"/>
            <a:ext cx="2787650" cy="209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4920" name="Изображение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1738" y="1492250"/>
            <a:ext cx="3240087" cy="485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4921" name="Прямоугольник 9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1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5011738" y="6430963"/>
            <a:ext cx="41322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</p:txBody>
      </p:sp>
      <p:sp>
        <p:nvSpPr>
          <p:cNvPr id="296962" name="Заголовок 1"/>
          <p:cNvSpPr txBox="1">
            <a:spLocks/>
          </p:cNvSpPr>
          <p:nvPr/>
        </p:nvSpPr>
        <p:spPr bwMode="auto">
          <a:xfrm>
            <a:off x="0" y="198438"/>
            <a:ext cx="9144000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600" b="1"/>
              <a:t>Застенчивость</a:t>
            </a:r>
            <a:endParaRPr lang="en-US" altLang="ru-RU" sz="2600" b="1"/>
          </a:p>
        </p:txBody>
      </p:sp>
      <p:sp>
        <p:nvSpPr>
          <p:cNvPr id="296963" name="Прямоугольник 26"/>
          <p:cNvSpPr>
            <a:spLocks noChangeArrowheads="1"/>
          </p:cNvSpPr>
          <p:nvPr/>
        </p:nvSpPr>
        <p:spPr bwMode="auto">
          <a:xfrm>
            <a:off x="3124200" y="4419600"/>
            <a:ext cx="290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  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79388" y="1643063"/>
            <a:ext cx="144462" cy="523875"/>
          </a:xfrm>
          <a:prstGeom prst="rect">
            <a:avLst/>
          </a:prstGeom>
          <a:solidFill>
            <a:srgbClr val="DCEFF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244398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r>
              <a:rPr lang="ru-RU" altLang="ru-RU"/>
              <a:t>  </a:t>
            </a:r>
            <a:endParaRPr lang="ru-RU" altLang="ru-RU" sz="30000"/>
          </a:p>
        </p:txBody>
      </p:sp>
      <p:sp>
        <p:nvSpPr>
          <p:cNvPr id="296965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2005013" y="1004888"/>
            <a:ext cx="4968875" cy="511175"/>
          </a:xfrm>
        </p:spPr>
        <p:txBody>
          <a:bodyPr/>
          <a:lstStyle/>
          <a:p>
            <a:pPr eaLnBrk="1" hangingPunct="1">
              <a:buFontTx/>
              <a:buChar char="-"/>
            </a:pPr>
            <a:r>
              <a:rPr lang="ru-RU" altLang="ru-RU" sz="2000"/>
              <a:t>Боязнь быть первым, боязнь лидерства</a:t>
            </a:r>
          </a:p>
          <a:p>
            <a:pPr eaLnBrk="1" hangingPunct="1">
              <a:buFontTx/>
              <a:buChar char="-"/>
            </a:pPr>
            <a:endParaRPr lang="ru-RU" altLang="ru-RU" sz="1700"/>
          </a:p>
        </p:txBody>
      </p:sp>
      <p:pic>
        <p:nvPicPr>
          <p:cNvPr id="296966" name="Изображение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682750"/>
            <a:ext cx="3059113" cy="201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67" name="Изображение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1638300"/>
            <a:ext cx="2986088" cy="205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68" name="Изображение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" y="4076700"/>
            <a:ext cx="3059113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69" name="Изображение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3950" y="4076700"/>
            <a:ext cx="3563938" cy="203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70" name="Прямоугольник 10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09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5011738" y="6430963"/>
            <a:ext cx="41322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</p:txBody>
      </p:sp>
      <p:sp>
        <p:nvSpPr>
          <p:cNvPr id="299010" name="Заголовок 1"/>
          <p:cNvSpPr txBox="1">
            <a:spLocks/>
          </p:cNvSpPr>
          <p:nvPr/>
        </p:nvSpPr>
        <p:spPr bwMode="auto">
          <a:xfrm>
            <a:off x="-82550" y="198438"/>
            <a:ext cx="9144000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600" b="1"/>
              <a:t>Гордость </a:t>
            </a:r>
            <a:endParaRPr lang="en-US" altLang="ru-RU" sz="2600" b="1"/>
          </a:p>
        </p:txBody>
      </p:sp>
      <p:sp>
        <p:nvSpPr>
          <p:cNvPr id="299011" name="Прямоугольник 26"/>
          <p:cNvSpPr>
            <a:spLocks noChangeArrowheads="1"/>
          </p:cNvSpPr>
          <p:nvPr/>
        </p:nvSpPr>
        <p:spPr bwMode="auto">
          <a:xfrm>
            <a:off x="3124200" y="4419600"/>
            <a:ext cx="290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  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79388" y="1643063"/>
            <a:ext cx="144462" cy="523875"/>
          </a:xfrm>
          <a:prstGeom prst="rect">
            <a:avLst/>
          </a:prstGeom>
          <a:solidFill>
            <a:srgbClr val="DCEFF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244398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r>
              <a:rPr lang="ru-RU" altLang="ru-RU"/>
              <a:t>  </a:t>
            </a:r>
            <a:endParaRPr lang="ru-RU" altLang="ru-RU" sz="30000"/>
          </a:p>
        </p:txBody>
      </p:sp>
      <p:sp>
        <p:nvSpPr>
          <p:cNvPr id="299013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2005013" y="1004888"/>
            <a:ext cx="4968875" cy="511175"/>
          </a:xfrm>
        </p:spPr>
        <p:txBody>
          <a:bodyPr/>
          <a:lstStyle/>
          <a:p>
            <a:pPr eaLnBrk="1" hangingPunct="1">
              <a:buFontTx/>
              <a:buChar char="-"/>
            </a:pPr>
            <a:r>
              <a:rPr lang="ru-RU" altLang="ru-RU" sz="2000"/>
              <a:t>Удовлетворение собой</a:t>
            </a:r>
          </a:p>
          <a:p>
            <a:pPr eaLnBrk="1" hangingPunct="1">
              <a:buFontTx/>
              <a:buChar char="-"/>
            </a:pPr>
            <a:endParaRPr lang="ru-RU" altLang="ru-RU" sz="1700"/>
          </a:p>
        </p:txBody>
      </p:sp>
      <p:pic>
        <p:nvPicPr>
          <p:cNvPr id="299014" name="Изображение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75" r="30659"/>
          <a:stretch>
            <a:fillRect/>
          </a:stretch>
        </p:blipFill>
        <p:spPr bwMode="auto">
          <a:xfrm>
            <a:off x="165100" y="1338263"/>
            <a:ext cx="2246313" cy="213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9015" name="Изображение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260350"/>
            <a:ext cx="2709863" cy="298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9016" name="Изображение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572"/>
          <a:stretch>
            <a:fillRect/>
          </a:stretch>
        </p:blipFill>
        <p:spPr bwMode="auto">
          <a:xfrm>
            <a:off x="179388" y="3644900"/>
            <a:ext cx="3024187" cy="255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9017" name="Изображение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3450" y="3441700"/>
            <a:ext cx="4932363" cy="281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9018" name="Изображение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9088" y="1338263"/>
            <a:ext cx="2784475" cy="208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9019" name="Прямоугольник 13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7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5011738" y="6430963"/>
            <a:ext cx="41322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</p:txBody>
      </p:sp>
      <p:sp>
        <p:nvSpPr>
          <p:cNvPr id="301058" name="Заголовок 1"/>
          <p:cNvSpPr txBox="1">
            <a:spLocks/>
          </p:cNvSpPr>
          <p:nvPr/>
        </p:nvSpPr>
        <p:spPr bwMode="auto">
          <a:xfrm>
            <a:off x="-180975" y="73025"/>
            <a:ext cx="9144000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600" b="1"/>
              <a:t>Достижение</a:t>
            </a:r>
            <a:endParaRPr lang="en-US" altLang="ru-RU" sz="2600" b="1"/>
          </a:p>
        </p:txBody>
      </p:sp>
      <p:sp>
        <p:nvSpPr>
          <p:cNvPr id="301059" name="Прямоугольник 26"/>
          <p:cNvSpPr>
            <a:spLocks noChangeArrowheads="1"/>
          </p:cNvSpPr>
          <p:nvPr/>
        </p:nvSpPr>
        <p:spPr bwMode="auto">
          <a:xfrm>
            <a:off x="3124200" y="4419600"/>
            <a:ext cx="290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  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79388" y="1643063"/>
            <a:ext cx="144462" cy="523875"/>
          </a:xfrm>
          <a:prstGeom prst="rect">
            <a:avLst/>
          </a:prstGeom>
          <a:solidFill>
            <a:srgbClr val="DCEFF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244398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r>
              <a:rPr lang="ru-RU" altLang="ru-RU"/>
              <a:t>  </a:t>
            </a:r>
            <a:endParaRPr lang="ru-RU" altLang="ru-RU" sz="30000"/>
          </a:p>
        </p:txBody>
      </p:sp>
      <p:sp>
        <p:nvSpPr>
          <p:cNvPr id="301061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1547813" y="668338"/>
            <a:ext cx="4967287" cy="511175"/>
          </a:xfrm>
        </p:spPr>
        <p:txBody>
          <a:bodyPr/>
          <a:lstStyle/>
          <a:p>
            <a:pPr eaLnBrk="1" hangingPunct="1">
              <a:buFontTx/>
              <a:buChar char="-"/>
            </a:pPr>
            <a:r>
              <a:rPr lang="ru-RU" altLang="ru-RU" sz="2000"/>
              <a:t>Достижение большого результата</a:t>
            </a:r>
          </a:p>
          <a:p>
            <a:pPr eaLnBrk="1" hangingPunct="1">
              <a:buFontTx/>
              <a:buChar char="-"/>
            </a:pPr>
            <a:endParaRPr lang="ru-RU" altLang="ru-RU" sz="1700"/>
          </a:p>
        </p:txBody>
      </p:sp>
      <p:pic>
        <p:nvPicPr>
          <p:cNvPr id="301062" name="Изображение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162050"/>
            <a:ext cx="3851275" cy="240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1063" name="Изображение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762375"/>
            <a:ext cx="3810000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1064" name="Изображение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1201738"/>
            <a:ext cx="4310062" cy="242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1065" name="Изображение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3784600"/>
            <a:ext cx="4032250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1066" name="Прямоугольник 10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5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5011738" y="6430963"/>
            <a:ext cx="41322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</p:txBody>
      </p:sp>
      <p:sp>
        <p:nvSpPr>
          <p:cNvPr id="303106" name="Заголовок 1"/>
          <p:cNvSpPr txBox="1">
            <a:spLocks/>
          </p:cNvSpPr>
          <p:nvPr/>
        </p:nvSpPr>
        <p:spPr bwMode="auto">
          <a:xfrm>
            <a:off x="-196850" y="177800"/>
            <a:ext cx="9144000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600" b="1"/>
              <a:t>Удовлетворение</a:t>
            </a:r>
            <a:endParaRPr lang="en-US" altLang="ru-RU" sz="2600" b="1"/>
          </a:p>
        </p:txBody>
      </p:sp>
      <p:sp>
        <p:nvSpPr>
          <p:cNvPr id="303107" name="Прямоугольник 26"/>
          <p:cNvSpPr>
            <a:spLocks noChangeArrowheads="1"/>
          </p:cNvSpPr>
          <p:nvPr/>
        </p:nvSpPr>
        <p:spPr bwMode="auto">
          <a:xfrm>
            <a:off x="3124200" y="4419600"/>
            <a:ext cx="290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  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79388" y="1643063"/>
            <a:ext cx="144462" cy="523875"/>
          </a:xfrm>
          <a:prstGeom prst="rect">
            <a:avLst/>
          </a:prstGeom>
          <a:solidFill>
            <a:srgbClr val="DCEFF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244398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r>
              <a:rPr lang="ru-RU" altLang="ru-RU"/>
              <a:t>  </a:t>
            </a:r>
            <a:endParaRPr lang="ru-RU" altLang="ru-RU" sz="30000"/>
          </a:p>
        </p:txBody>
      </p:sp>
      <p:sp>
        <p:nvSpPr>
          <p:cNvPr id="303109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2527300" y="917575"/>
            <a:ext cx="4967288" cy="511175"/>
          </a:xfrm>
        </p:spPr>
        <p:txBody>
          <a:bodyPr/>
          <a:lstStyle/>
          <a:p>
            <a:pPr eaLnBrk="1" hangingPunct="1">
              <a:buFontTx/>
              <a:buChar char="-"/>
            </a:pPr>
            <a:r>
              <a:rPr lang="ru-RU" altLang="ru-RU" sz="2000"/>
              <a:t>Спокойное довольство собой</a:t>
            </a:r>
          </a:p>
          <a:p>
            <a:pPr eaLnBrk="1" hangingPunct="1">
              <a:buFontTx/>
              <a:buChar char="-"/>
            </a:pPr>
            <a:endParaRPr lang="ru-RU" altLang="ru-RU" sz="1700"/>
          </a:p>
        </p:txBody>
      </p:sp>
      <p:pic>
        <p:nvPicPr>
          <p:cNvPr id="303110" name="Изображение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335088"/>
            <a:ext cx="3657600" cy="2436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3111" name="Изображение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933825"/>
            <a:ext cx="36576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3112" name="Изображение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4488" y="1276350"/>
            <a:ext cx="3946525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3113" name="Изображение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5150" y="3949700"/>
            <a:ext cx="3436938" cy="242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3114" name="Прямоугольник 12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угольник 26"/>
          <p:cNvSpPr/>
          <p:nvPr/>
        </p:nvSpPr>
        <p:spPr>
          <a:xfrm>
            <a:off x="3757613" y="3986213"/>
            <a:ext cx="300037" cy="3460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ru-RU" sz="1650" dirty="0">
                <a:latin typeface="Segoe UI" panose="020B0502040204020203" pitchFamily="34" charset="0"/>
                <a:cs typeface="Segoe UI" panose="020B0502040204020203" pitchFamily="34" charset="0"/>
              </a:rPr>
              <a:t>  </a:t>
            </a:r>
          </a:p>
        </p:txBody>
      </p:sp>
      <p:pic>
        <p:nvPicPr>
          <p:cNvPr id="256002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9813" y="5541963"/>
            <a:ext cx="1503362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03" name="Прямоугольник 15"/>
          <p:cNvSpPr>
            <a:spLocks noChangeArrowheads="1"/>
          </p:cNvSpPr>
          <p:nvPr/>
        </p:nvSpPr>
        <p:spPr bwMode="auto">
          <a:xfrm>
            <a:off x="0" y="857250"/>
            <a:ext cx="9144000" cy="415925"/>
          </a:xfrm>
          <a:prstGeom prst="rect">
            <a:avLst/>
          </a:prstGeom>
          <a:solidFill>
            <a:srgbClr val="D9D9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100">
                <a:solidFill>
                  <a:srgbClr val="F87B00"/>
                </a:solidFill>
                <a:latin typeface="Segoe UI Semibold" charset="0"/>
                <a:ea typeface="Segoe UI Semibold" charset="0"/>
                <a:cs typeface="Segoe UI Semibold" charset="0"/>
              </a:rPr>
              <a:t>ЭМОЦИИ В МИМИКЕ И ХАРАКТЕРЕ ЧЕЛОВЕКА</a:t>
            </a:r>
          </a:p>
        </p:txBody>
      </p:sp>
      <p:sp>
        <p:nvSpPr>
          <p:cNvPr id="256004" name="TextBox 16"/>
          <p:cNvSpPr txBox="1">
            <a:spLocks noChangeArrowheads="1"/>
          </p:cNvSpPr>
          <p:nvPr/>
        </p:nvSpPr>
        <p:spPr bwMode="auto">
          <a:xfrm>
            <a:off x="2573338" y="1322388"/>
            <a:ext cx="39179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>
                <a:solidFill>
                  <a:srgbClr val="000000"/>
                </a:solidFill>
                <a:latin typeface="Segoe UI Semibold" charset="0"/>
                <a:ea typeface="Segoe UI Semibold" charset="0"/>
                <a:cs typeface="Segoe UI Semibold" charset="0"/>
              </a:rPr>
              <a:t>ЭМОЦИИ И ИХ ИНТЕНСИВНОСТЬ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698500" y="1862138"/>
            <a:ext cx="7613650" cy="600075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1600">
                <a:solidFill>
                  <a:srgbClr val="000000"/>
                </a:solidFill>
                <a:latin typeface="Segoe UI" charset="0"/>
                <a:ea typeface="Segoe UI" charset="0"/>
                <a:cs typeface="Segoe UI" charset="0"/>
              </a:rPr>
              <a:t>Процент правильного определение русскими людьми эмоций, которые выражены на 2 балла из 5-ти по интенсивности (</a:t>
            </a:r>
            <a:r>
              <a:rPr lang="ru-RU" altLang="ru-RU" sz="1600" i="1">
                <a:solidFill>
                  <a:srgbClr val="000000"/>
                </a:solidFill>
                <a:latin typeface="Segoe UI" charset="0"/>
                <a:ea typeface="Segoe UI" charset="0"/>
                <a:cs typeface="Segoe UI" charset="0"/>
              </a:rPr>
              <a:t>В.А.</a:t>
            </a:r>
            <a:r>
              <a:rPr lang="en-US" altLang="ru-RU" sz="1600" i="1">
                <a:solidFill>
                  <a:srgbClr val="000000"/>
                </a:solidFill>
                <a:latin typeface="Segoe UI" charset="0"/>
                <a:ea typeface="Segoe UI" charset="0"/>
                <a:cs typeface="Segoe UI" charset="0"/>
              </a:rPr>
              <a:t> </a:t>
            </a:r>
            <a:r>
              <a:rPr lang="ru-RU" altLang="ru-RU" sz="1600" i="1">
                <a:solidFill>
                  <a:srgbClr val="000000"/>
                </a:solidFill>
                <a:latin typeface="Segoe UI" charset="0"/>
                <a:ea typeface="Segoe UI" charset="0"/>
                <a:cs typeface="Segoe UI" charset="0"/>
              </a:rPr>
              <a:t>Барабанщиков, 2014</a:t>
            </a:r>
            <a:r>
              <a:rPr lang="ru-RU" altLang="ru-RU" sz="1600">
                <a:solidFill>
                  <a:srgbClr val="000000"/>
                </a:solidFill>
                <a:latin typeface="Segoe UI" charset="0"/>
                <a:ea typeface="Segoe UI" charset="0"/>
                <a:cs typeface="Segoe UI" charset="0"/>
              </a:rPr>
              <a:t>):</a:t>
            </a:r>
          </a:p>
        </p:txBody>
      </p:sp>
      <p:sp>
        <p:nvSpPr>
          <p:cNvPr id="256006" name="Прямоугольник 17"/>
          <p:cNvSpPr>
            <a:spLocks noChangeArrowheads="1"/>
          </p:cNvSpPr>
          <p:nvPr/>
        </p:nvSpPr>
        <p:spPr bwMode="auto">
          <a:xfrm>
            <a:off x="1385888" y="4868863"/>
            <a:ext cx="621982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500">
                <a:latin typeface="Segoe UI Semibold" charset="0"/>
                <a:ea typeface="Segoe UI Semibold" charset="0"/>
                <a:cs typeface="Segoe UI Semibold" charset="0"/>
              </a:rPr>
              <a:t>Обратите внимание: процент от 7 (семи!) до 67 максимум!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763713" y="2589213"/>
            <a:ext cx="935037" cy="346075"/>
          </a:xfrm>
          <a:prstGeom prst="rect">
            <a:avLst/>
          </a:prstGeom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1600">
                <a:solidFill>
                  <a:srgbClr val="000000"/>
                </a:solidFill>
                <a:latin typeface="Segoe UI" charset="0"/>
                <a:ea typeface="Segoe UI" charset="0"/>
                <a:cs typeface="Segoe UI" charset="0"/>
              </a:rPr>
              <a:t>Радость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468688" y="2595563"/>
            <a:ext cx="585787" cy="346075"/>
          </a:xfrm>
          <a:prstGeom prst="rect">
            <a:avLst/>
          </a:prstGeom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1600">
                <a:solidFill>
                  <a:srgbClr val="000000"/>
                </a:solidFill>
                <a:latin typeface="Segoe UI" charset="0"/>
                <a:ea typeface="Segoe UI" charset="0"/>
                <a:cs typeface="Segoe UI" charset="0"/>
              </a:rPr>
              <a:t>42%</a:t>
            </a:r>
            <a:endParaRPr lang="ru-RU" altLang="ru-RU" sz="1600"/>
          </a:p>
        </p:txBody>
      </p:sp>
      <p:sp>
        <p:nvSpPr>
          <p:cNvPr id="7" name="Прямоугольник 6"/>
          <p:cNvSpPr/>
          <p:nvPr/>
        </p:nvSpPr>
        <p:spPr>
          <a:xfrm>
            <a:off x="1763713" y="2946400"/>
            <a:ext cx="1208087" cy="346075"/>
          </a:xfrm>
          <a:prstGeom prst="rect">
            <a:avLst/>
          </a:prstGeom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1600">
                <a:solidFill>
                  <a:srgbClr val="000000"/>
                </a:solidFill>
                <a:latin typeface="Segoe UI" charset="0"/>
                <a:ea typeface="Segoe UI" charset="0"/>
                <a:cs typeface="Segoe UI" charset="0"/>
              </a:rPr>
              <a:t>Удивление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3468688" y="2949575"/>
            <a:ext cx="585787" cy="346075"/>
          </a:xfrm>
          <a:prstGeom prst="rect">
            <a:avLst/>
          </a:prstGeom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1600">
                <a:solidFill>
                  <a:srgbClr val="000000"/>
                </a:solidFill>
                <a:latin typeface="Segoe UI" charset="0"/>
                <a:ea typeface="Segoe UI" charset="0"/>
                <a:cs typeface="Segoe UI" charset="0"/>
              </a:rPr>
              <a:t>45%</a:t>
            </a:r>
            <a:endParaRPr lang="ru-RU" altLang="ru-RU" sz="1600"/>
          </a:p>
        </p:txBody>
      </p:sp>
      <p:sp>
        <p:nvSpPr>
          <p:cNvPr id="21" name="Прямоугольник 20"/>
          <p:cNvSpPr/>
          <p:nvPr/>
        </p:nvSpPr>
        <p:spPr>
          <a:xfrm>
            <a:off x="1763713" y="3302000"/>
            <a:ext cx="893762" cy="347663"/>
          </a:xfrm>
          <a:prstGeom prst="rect">
            <a:avLst/>
          </a:prstGeom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1600">
                <a:solidFill>
                  <a:srgbClr val="000000"/>
                </a:solidFill>
                <a:latin typeface="Segoe UI" charset="0"/>
                <a:ea typeface="Segoe UI" charset="0"/>
                <a:cs typeface="Segoe UI" charset="0"/>
              </a:rPr>
              <a:t>Печаль</a:t>
            </a:r>
            <a:endParaRPr lang="ru-RU" altLang="ru-RU" sz="1600"/>
          </a:p>
        </p:txBody>
      </p:sp>
      <p:sp>
        <p:nvSpPr>
          <p:cNvPr id="22" name="Прямоугольник 21"/>
          <p:cNvSpPr/>
          <p:nvPr/>
        </p:nvSpPr>
        <p:spPr>
          <a:xfrm>
            <a:off x="3468688" y="3303588"/>
            <a:ext cx="585787" cy="3460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ru-RU" sz="1650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52%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1763713" y="3659188"/>
            <a:ext cx="727075" cy="347662"/>
          </a:xfrm>
          <a:prstGeom prst="rect">
            <a:avLst/>
          </a:prstGeom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1600">
                <a:solidFill>
                  <a:srgbClr val="000000"/>
                </a:solidFill>
                <a:latin typeface="Segoe UI" charset="0"/>
                <a:ea typeface="Segoe UI" charset="0"/>
                <a:cs typeface="Segoe UI" charset="0"/>
              </a:rPr>
              <a:t>Страх</a:t>
            </a:r>
            <a:endParaRPr lang="ru-RU" altLang="ru-RU" sz="1600"/>
          </a:p>
        </p:txBody>
      </p:sp>
      <p:sp>
        <p:nvSpPr>
          <p:cNvPr id="24" name="Прямоугольник 23"/>
          <p:cNvSpPr/>
          <p:nvPr/>
        </p:nvSpPr>
        <p:spPr>
          <a:xfrm>
            <a:off x="3468688" y="3656013"/>
            <a:ext cx="471487" cy="347662"/>
          </a:xfrm>
          <a:prstGeom prst="rect">
            <a:avLst/>
          </a:prstGeom>
          <a:ln w="28575">
            <a:solidFill>
              <a:srgbClr val="F87B00"/>
            </a:solidFill>
          </a:ln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ru-RU" sz="1650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7%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1763713" y="4016375"/>
            <a:ext cx="1414462" cy="347663"/>
          </a:xfrm>
          <a:prstGeom prst="rect">
            <a:avLst/>
          </a:prstGeom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1600">
                <a:solidFill>
                  <a:srgbClr val="000000"/>
                </a:solidFill>
                <a:latin typeface="Segoe UI" charset="0"/>
                <a:ea typeface="Segoe UI" charset="0"/>
                <a:cs typeface="Segoe UI" charset="0"/>
              </a:rPr>
              <a:t>Отвращение</a:t>
            </a:r>
            <a:endParaRPr lang="ru-RU" altLang="ru-RU" sz="1600"/>
          </a:p>
        </p:txBody>
      </p:sp>
      <p:sp>
        <p:nvSpPr>
          <p:cNvPr id="26" name="Прямоугольник 25"/>
          <p:cNvSpPr/>
          <p:nvPr/>
        </p:nvSpPr>
        <p:spPr>
          <a:xfrm>
            <a:off x="3468688" y="4010025"/>
            <a:ext cx="585787" cy="3460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ru-RU" sz="1650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60%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1763713" y="4373563"/>
            <a:ext cx="611187" cy="346075"/>
          </a:xfrm>
          <a:prstGeom prst="rect">
            <a:avLst/>
          </a:prstGeom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1600">
                <a:solidFill>
                  <a:srgbClr val="000000"/>
                </a:solidFill>
                <a:latin typeface="Segoe UI" charset="0"/>
                <a:ea typeface="Segoe UI" charset="0"/>
                <a:cs typeface="Segoe UI" charset="0"/>
              </a:rPr>
              <a:t>Гнев</a:t>
            </a:r>
            <a:endParaRPr lang="ru-RU" altLang="ru-RU" sz="1600"/>
          </a:p>
        </p:txBody>
      </p:sp>
      <p:sp>
        <p:nvSpPr>
          <p:cNvPr id="29" name="Прямоугольник 28"/>
          <p:cNvSpPr/>
          <p:nvPr/>
        </p:nvSpPr>
        <p:spPr>
          <a:xfrm>
            <a:off x="3462338" y="4364038"/>
            <a:ext cx="585787" cy="346075"/>
          </a:xfrm>
          <a:prstGeom prst="rect">
            <a:avLst/>
          </a:prstGeom>
          <a:ln w="28575">
            <a:solidFill>
              <a:srgbClr val="F87B00"/>
            </a:solidFill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1600">
                <a:solidFill>
                  <a:srgbClr val="000000"/>
                </a:solidFill>
                <a:latin typeface="Segoe UI" charset="0"/>
                <a:ea typeface="Segoe UI" charset="0"/>
                <a:cs typeface="Segoe UI" charset="0"/>
              </a:rPr>
              <a:t>67%</a:t>
            </a:r>
            <a:endParaRPr lang="ru-RU" altLang="ru-RU" sz="1600"/>
          </a:p>
        </p:txBody>
      </p:sp>
      <p:sp>
        <p:nvSpPr>
          <p:cNvPr id="30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5011738" y="6430963"/>
            <a:ext cx="41322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</p:txBody>
      </p:sp>
      <p:sp>
        <p:nvSpPr>
          <p:cNvPr id="31" name="Прямоугольник 10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215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3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5011738" y="6430963"/>
            <a:ext cx="41322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</p:txBody>
      </p:sp>
      <p:sp>
        <p:nvSpPr>
          <p:cNvPr id="305154" name="Заголовок 1"/>
          <p:cNvSpPr txBox="1">
            <a:spLocks/>
          </p:cNvSpPr>
          <p:nvPr/>
        </p:nvSpPr>
        <p:spPr bwMode="auto">
          <a:xfrm>
            <a:off x="-180975" y="246063"/>
            <a:ext cx="9144000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600" b="1"/>
              <a:t>Облегчение</a:t>
            </a:r>
            <a:endParaRPr lang="en-US" altLang="ru-RU" sz="2600" b="1"/>
          </a:p>
        </p:txBody>
      </p:sp>
      <p:sp>
        <p:nvSpPr>
          <p:cNvPr id="305155" name="Прямоугольник 26"/>
          <p:cNvSpPr>
            <a:spLocks noChangeArrowheads="1"/>
          </p:cNvSpPr>
          <p:nvPr/>
        </p:nvSpPr>
        <p:spPr bwMode="auto">
          <a:xfrm>
            <a:off x="3124200" y="4419600"/>
            <a:ext cx="290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  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79388" y="1643063"/>
            <a:ext cx="144462" cy="523875"/>
          </a:xfrm>
          <a:prstGeom prst="rect">
            <a:avLst/>
          </a:prstGeom>
          <a:solidFill>
            <a:srgbClr val="DCEFF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244398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r>
              <a:rPr lang="ru-RU" altLang="ru-RU"/>
              <a:t>  </a:t>
            </a:r>
            <a:endParaRPr lang="ru-RU" altLang="ru-RU" sz="30000"/>
          </a:p>
        </p:txBody>
      </p:sp>
      <p:sp>
        <p:nvSpPr>
          <p:cNvPr id="305157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2527300" y="1154113"/>
            <a:ext cx="4967288" cy="511175"/>
          </a:xfrm>
        </p:spPr>
        <p:txBody>
          <a:bodyPr/>
          <a:lstStyle/>
          <a:p>
            <a:pPr eaLnBrk="1" hangingPunct="1">
              <a:buFontTx/>
              <a:buChar char="-"/>
            </a:pPr>
            <a:r>
              <a:rPr lang="ru-RU" altLang="ru-RU" sz="2000"/>
              <a:t>Теперь все будет хорошо</a:t>
            </a:r>
          </a:p>
          <a:p>
            <a:pPr eaLnBrk="1" hangingPunct="1">
              <a:buFontTx/>
              <a:buChar char="-"/>
            </a:pPr>
            <a:endParaRPr lang="ru-RU" altLang="ru-RU" sz="1700"/>
          </a:p>
        </p:txBody>
      </p:sp>
      <p:pic>
        <p:nvPicPr>
          <p:cNvPr id="305158" name="Изображение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2198688"/>
            <a:ext cx="34544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5159" name="Изображение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2192338"/>
            <a:ext cx="3659188" cy="267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5160" name="Прямоугольник 9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49" name="Прямоугольник 26"/>
          <p:cNvSpPr>
            <a:spLocks noChangeArrowheads="1"/>
          </p:cNvSpPr>
          <p:nvPr/>
        </p:nvSpPr>
        <p:spPr bwMode="auto">
          <a:xfrm>
            <a:off x="3757613" y="3986213"/>
            <a:ext cx="3095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>
                <a:latin typeface="Segoe UI" charset="0"/>
                <a:ea typeface="Segoe UI" charset="0"/>
                <a:cs typeface="Segoe UI" charset="0"/>
              </a:rPr>
              <a:t>  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965325" y="1301750"/>
            <a:ext cx="0" cy="2735263"/>
          </a:xfrm>
          <a:prstGeom prst="rect">
            <a:avLst/>
          </a:prstGeom>
          <a:solidFill>
            <a:srgbClr val="DCEFF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137474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endParaRPr lang="ru-RU" altLang="ru-RU" sz="16800">
              <a:latin typeface="Segoe UI" charset="0"/>
              <a:ea typeface="Segoe UI" charset="0"/>
              <a:cs typeface="Segoe UI" charset="0"/>
            </a:endParaRPr>
          </a:p>
        </p:txBody>
      </p:sp>
      <p:pic>
        <p:nvPicPr>
          <p:cNvPr id="258051" name="Рисунок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9813" y="5541963"/>
            <a:ext cx="1503362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8052" name="Прямоугольник 17"/>
          <p:cNvSpPr>
            <a:spLocks noChangeArrowheads="1"/>
          </p:cNvSpPr>
          <p:nvPr/>
        </p:nvSpPr>
        <p:spPr bwMode="auto">
          <a:xfrm>
            <a:off x="0" y="857250"/>
            <a:ext cx="9144000" cy="415925"/>
          </a:xfrm>
          <a:prstGeom prst="rect">
            <a:avLst/>
          </a:prstGeom>
          <a:solidFill>
            <a:srgbClr val="D9D9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100">
                <a:solidFill>
                  <a:srgbClr val="F87B00"/>
                </a:solidFill>
                <a:latin typeface="Segoe UI Semibold" charset="0"/>
                <a:ea typeface="Segoe UI Semibold" charset="0"/>
                <a:cs typeface="Segoe UI Semibold" charset="0"/>
              </a:rPr>
              <a:t>ЭМОЦИИ В МИМИКЕ И ХАРАКТЕРЕ ЧЕЛОВЕКА</a:t>
            </a:r>
          </a:p>
        </p:txBody>
      </p:sp>
      <p:sp>
        <p:nvSpPr>
          <p:cNvPr id="258053" name="TextBox 18"/>
          <p:cNvSpPr txBox="1">
            <a:spLocks noChangeArrowheads="1"/>
          </p:cNvSpPr>
          <p:nvPr/>
        </p:nvSpPr>
        <p:spPr bwMode="auto">
          <a:xfrm>
            <a:off x="1547813" y="1939925"/>
            <a:ext cx="29241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>
                <a:solidFill>
                  <a:srgbClr val="000000"/>
                </a:solidFill>
                <a:latin typeface="Segoe UI Semibold" charset="0"/>
                <a:ea typeface="Segoe UI Semibold" charset="0"/>
                <a:cs typeface="Segoe UI Semibold" charset="0"/>
              </a:rPr>
              <a:t>ПРОБЛЕМЫ И ВОПРОСЫ</a:t>
            </a:r>
          </a:p>
        </p:txBody>
      </p:sp>
      <p:sp>
        <p:nvSpPr>
          <p:cNvPr id="258054" name="Прямоугольник 19"/>
          <p:cNvSpPr>
            <a:spLocks noChangeArrowheads="1"/>
          </p:cNvSpPr>
          <p:nvPr/>
        </p:nvSpPr>
        <p:spPr bwMode="auto">
          <a:xfrm>
            <a:off x="0" y="4868863"/>
            <a:ext cx="9144000" cy="369887"/>
          </a:xfrm>
          <a:prstGeom prst="rect">
            <a:avLst/>
          </a:prstGeom>
          <a:solidFill>
            <a:srgbClr val="F87B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>
                <a:solidFill>
                  <a:schemeClr val="bg1"/>
                </a:solidFill>
                <a:latin typeface="Segoe UI Semibold" charset="0"/>
                <a:ea typeface="Segoe UI Semibold" charset="0"/>
                <a:cs typeface="Segoe UI Semibold" charset="0"/>
              </a:rPr>
              <a:t>Тонкие и смешанные эмоции и сообщения «рулят»</a:t>
            </a:r>
          </a:p>
        </p:txBody>
      </p:sp>
      <p:sp>
        <p:nvSpPr>
          <p:cNvPr id="258055" name="Прямоугольник 1"/>
          <p:cNvSpPr>
            <a:spLocks noChangeArrowheads="1"/>
          </p:cNvSpPr>
          <p:nvPr/>
        </p:nvSpPr>
        <p:spPr bwMode="auto">
          <a:xfrm>
            <a:off x="1490663" y="2384425"/>
            <a:ext cx="6642100" cy="188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Aft>
                <a:spcPts val="450"/>
              </a:spcAft>
              <a:buClr>
                <a:srgbClr val="F87B00"/>
              </a:buClr>
            </a:pPr>
            <a:r>
              <a:rPr lang="ru-RU" altLang="ru-RU">
                <a:solidFill>
                  <a:srgbClr val="000000"/>
                </a:solidFill>
                <a:latin typeface="Segoe UI" charset="0"/>
                <a:ea typeface="Segoe UI" charset="0"/>
                <a:cs typeface="Segoe UI" charset="0"/>
              </a:rPr>
              <a:t>Базовые эмоции редко бывают сильно выражены. По интенсивности это чаще 1-2 балла, чем 4-5.</a:t>
            </a:r>
            <a:endParaRPr lang="ru-RU" altLang="ru-RU" b="1">
              <a:solidFill>
                <a:srgbClr val="000000"/>
              </a:solidFill>
              <a:latin typeface="Segoe UI" charset="0"/>
              <a:ea typeface="Segoe UI" charset="0"/>
              <a:cs typeface="Segoe UI" charset="0"/>
            </a:endParaRPr>
          </a:p>
          <a:p>
            <a:pPr eaLnBrk="1" hangingPunct="1">
              <a:spcAft>
                <a:spcPts val="450"/>
              </a:spcAft>
              <a:buClr>
                <a:srgbClr val="F87B00"/>
              </a:buClr>
            </a:pPr>
            <a:r>
              <a:rPr lang="ru-RU" altLang="ru-RU">
                <a:solidFill>
                  <a:srgbClr val="000000"/>
                </a:solidFill>
                <a:latin typeface="Segoe UI" charset="0"/>
                <a:ea typeface="Segoe UI" charset="0"/>
                <a:cs typeface="Segoe UI" charset="0"/>
              </a:rPr>
              <a:t>Базовые эмоции редко бывают «отдельными». Чаще всего они смешаны.</a:t>
            </a:r>
            <a:endParaRPr lang="en-US" altLang="ru-RU" b="1">
              <a:solidFill>
                <a:srgbClr val="000000"/>
              </a:solidFill>
              <a:latin typeface="Segoe UI" charset="0"/>
              <a:ea typeface="Segoe UI" charset="0"/>
              <a:cs typeface="Segoe UI" charset="0"/>
            </a:endParaRPr>
          </a:p>
          <a:p>
            <a:pPr eaLnBrk="1" hangingPunct="1">
              <a:spcAft>
                <a:spcPts val="450"/>
              </a:spcAft>
              <a:buClr>
                <a:srgbClr val="F87B00"/>
              </a:buClr>
            </a:pPr>
            <a:r>
              <a:rPr lang="ru-RU" altLang="ru-RU">
                <a:solidFill>
                  <a:srgbClr val="000000"/>
                </a:solidFill>
                <a:latin typeface="Segoe UI" charset="0"/>
                <a:ea typeface="Segoe UI" charset="0"/>
                <a:cs typeface="Segoe UI" charset="0"/>
              </a:rPr>
              <a:t>Проявления базовых эмоций на лице имеет свои особенности и зависят от характеристик лица и его мимики.</a:t>
            </a:r>
          </a:p>
        </p:txBody>
      </p:sp>
      <p:sp>
        <p:nvSpPr>
          <p:cNvPr id="258056" name="TextBox 2"/>
          <p:cNvSpPr txBox="1">
            <a:spLocks noChangeArrowheads="1"/>
          </p:cNvSpPr>
          <p:nvPr/>
        </p:nvSpPr>
        <p:spPr bwMode="auto">
          <a:xfrm>
            <a:off x="1017588" y="2443163"/>
            <a:ext cx="52705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3000">
                <a:solidFill>
                  <a:srgbClr val="D9D9D9"/>
                </a:solidFill>
                <a:latin typeface="Segoe UI Semibold" charset="0"/>
                <a:ea typeface="Segoe UI Semibold" charset="0"/>
                <a:cs typeface="Segoe UI Semibold" charset="0"/>
                <a:sym typeface="Wingdings" charset="2"/>
              </a:rPr>
              <a:t></a:t>
            </a:r>
            <a:endParaRPr lang="ru-RU" altLang="ru-RU" sz="3000">
              <a:solidFill>
                <a:srgbClr val="D9D9D9"/>
              </a:solidFill>
              <a:latin typeface="Segoe UI Semibold" charset="0"/>
              <a:ea typeface="Segoe UI Semibold" charset="0"/>
              <a:cs typeface="Segoe UI Semibold" charset="0"/>
            </a:endParaRPr>
          </a:p>
        </p:txBody>
      </p:sp>
      <p:sp>
        <p:nvSpPr>
          <p:cNvPr id="258057" name="Прямоугольник 3"/>
          <p:cNvSpPr>
            <a:spLocks noChangeArrowheads="1"/>
          </p:cNvSpPr>
          <p:nvPr/>
        </p:nvSpPr>
        <p:spPr bwMode="auto">
          <a:xfrm>
            <a:off x="1006475" y="3043238"/>
            <a:ext cx="52705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3000">
                <a:solidFill>
                  <a:srgbClr val="D9D9D9"/>
                </a:solidFill>
                <a:latin typeface="Segoe UI Semibold" charset="0"/>
                <a:ea typeface="Segoe UI Semibold" charset="0"/>
                <a:cs typeface="Segoe UI Semibold" charset="0"/>
                <a:sym typeface="Wingdings" charset="2"/>
              </a:rPr>
              <a:t></a:t>
            </a:r>
            <a:endParaRPr lang="ru-RU" altLang="ru-RU" sz="3000">
              <a:solidFill>
                <a:srgbClr val="D9D9D9"/>
              </a:solidFill>
              <a:latin typeface="Segoe UI Semibold" charset="0"/>
              <a:ea typeface="Segoe UI Semibold" charset="0"/>
              <a:cs typeface="Segoe UI Semibold" charset="0"/>
            </a:endParaRPr>
          </a:p>
        </p:txBody>
      </p:sp>
      <p:sp>
        <p:nvSpPr>
          <p:cNvPr id="258058" name="Прямоугольник 4"/>
          <p:cNvSpPr>
            <a:spLocks noChangeArrowheads="1"/>
          </p:cNvSpPr>
          <p:nvPr/>
        </p:nvSpPr>
        <p:spPr bwMode="auto">
          <a:xfrm>
            <a:off x="1006475" y="3700463"/>
            <a:ext cx="52705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3000">
                <a:solidFill>
                  <a:srgbClr val="D9D9D9"/>
                </a:solidFill>
                <a:latin typeface="Segoe UI Semibold" charset="0"/>
                <a:ea typeface="Segoe UI Semibold" charset="0"/>
                <a:cs typeface="Segoe UI Semibold" charset="0"/>
                <a:sym typeface="Wingdings" charset="2"/>
              </a:rPr>
              <a:t></a:t>
            </a:r>
            <a:endParaRPr lang="ru-RU" altLang="ru-RU" sz="3000">
              <a:solidFill>
                <a:srgbClr val="D9D9D9"/>
              </a:solidFill>
              <a:latin typeface="Segoe UI Semibold" charset="0"/>
              <a:ea typeface="Segoe UI Semibold" charset="0"/>
              <a:cs typeface="Segoe UI Semibold" charset="0"/>
            </a:endParaRPr>
          </a:p>
        </p:txBody>
      </p:sp>
      <p:sp>
        <p:nvSpPr>
          <p:cNvPr id="12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5011738" y="6430963"/>
            <a:ext cx="41322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</p:txBody>
      </p:sp>
      <p:sp>
        <p:nvSpPr>
          <p:cNvPr id="13" name="Прямоугольник 10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725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3"/>
          <p:cNvSpPr/>
          <p:nvPr/>
        </p:nvSpPr>
        <p:spPr bwMode="auto">
          <a:xfrm>
            <a:off x="874713" y="84138"/>
            <a:ext cx="7704137" cy="1196975"/>
          </a:xfrm>
          <a:custGeom>
            <a:avLst/>
            <a:gdLst>
              <a:gd name="connsiteX0" fmla="*/ 0 w 3165214"/>
              <a:gd name="connsiteY0" fmla="*/ 76450 h 458692"/>
              <a:gd name="connsiteX1" fmla="*/ 76450 w 3165214"/>
              <a:gd name="connsiteY1" fmla="*/ 0 h 458692"/>
              <a:gd name="connsiteX2" fmla="*/ 3088764 w 3165214"/>
              <a:gd name="connsiteY2" fmla="*/ 0 h 458692"/>
              <a:gd name="connsiteX3" fmla="*/ 3165214 w 3165214"/>
              <a:gd name="connsiteY3" fmla="*/ 76450 h 458692"/>
              <a:gd name="connsiteX4" fmla="*/ 3165214 w 3165214"/>
              <a:gd name="connsiteY4" fmla="*/ 382242 h 458692"/>
              <a:gd name="connsiteX5" fmla="*/ 3088764 w 3165214"/>
              <a:gd name="connsiteY5" fmla="*/ 458692 h 458692"/>
              <a:gd name="connsiteX6" fmla="*/ 76450 w 3165214"/>
              <a:gd name="connsiteY6" fmla="*/ 458692 h 458692"/>
              <a:gd name="connsiteX7" fmla="*/ 0 w 3165214"/>
              <a:gd name="connsiteY7" fmla="*/ 382242 h 458692"/>
              <a:gd name="connsiteX8" fmla="*/ 0 w 3165214"/>
              <a:gd name="connsiteY8" fmla="*/ 76450 h 458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65214" h="458692">
                <a:moveTo>
                  <a:pt x="0" y="76450"/>
                </a:moveTo>
                <a:cubicBezTo>
                  <a:pt x="0" y="34228"/>
                  <a:pt x="34228" y="0"/>
                  <a:pt x="76450" y="0"/>
                </a:cubicBezTo>
                <a:lnTo>
                  <a:pt x="3088764" y="0"/>
                </a:lnTo>
                <a:cubicBezTo>
                  <a:pt x="3130986" y="0"/>
                  <a:pt x="3165214" y="34228"/>
                  <a:pt x="3165214" y="76450"/>
                </a:cubicBezTo>
                <a:lnTo>
                  <a:pt x="3165214" y="382242"/>
                </a:lnTo>
                <a:cubicBezTo>
                  <a:pt x="3165214" y="424464"/>
                  <a:pt x="3130986" y="458692"/>
                  <a:pt x="3088764" y="458692"/>
                </a:cubicBezTo>
                <a:lnTo>
                  <a:pt x="76450" y="458692"/>
                </a:lnTo>
                <a:cubicBezTo>
                  <a:pt x="34228" y="458692"/>
                  <a:pt x="0" y="424464"/>
                  <a:pt x="0" y="382242"/>
                </a:cubicBezTo>
                <a:lnTo>
                  <a:pt x="0" y="7645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13831" tIns="113831" rIns="113831" bIns="113831" anchor="ctr"/>
          <a:lstStyle>
            <a:lvl1pPr defTabSz="1066800"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 defTabSz="106680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 defTabSz="106680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 defTabSz="106680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 defTabSz="106680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pPr algn="ctr" eaLnBrk="1" hangingPunct="1"/>
            <a:r>
              <a:rPr lang="ru-RU" altLang="ru-RU" sz="3200">
                <a:latin typeface="Myriad Pro" charset="0"/>
                <a:ea typeface="Verdana" charset="0"/>
                <a:cs typeface="Verdana" charset="0"/>
              </a:rPr>
              <a:t>БАЗОВЫЕ ЭМОЦИИ (по П. Экману)</a:t>
            </a:r>
          </a:p>
        </p:txBody>
      </p:sp>
      <p:sp>
        <p:nvSpPr>
          <p:cNvPr id="54274" name="Прямоугольник 2"/>
          <p:cNvSpPr>
            <a:spLocks noChangeArrowheads="1"/>
          </p:cNvSpPr>
          <p:nvPr/>
        </p:nvSpPr>
        <p:spPr bwMode="auto">
          <a:xfrm>
            <a:off x="395536" y="1700808"/>
            <a:ext cx="8353425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pPr eaLnBrk="1" hangingPunct="1"/>
            <a:r>
              <a:rPr lang="ru-RU" altLang="ru-RU"/>
              <a:t>1. Специфический универсальный сигнал, который появился в эволюции для информирования особей своего вида о том, что случилось с переживающим.</a:t>
            </a:r>
          </a:p>
          <a:p>
            <a:pPr eaLnBrk="1" hangingPunct="1">
              <a:buFont typeface="Arial" charset="0"/>
              <a:buAutoNum type="arabicParenR"/>
            </a:pPr>
            <a:endParaRPr lang="ru-RU" altLang="ru-RU" sz="1200"/>
          </a:p>
          <a:p>
            <a:pPr eaLnBrk="1" hangingPunct="1"/>
            <a:r>
              <a:rPr lang="ru-RU" altLang="ru-RU"/>
              <a:t>2. Базовые эмоции всегда связаны со специфическими адаптационными физиологическими изменениями в организме, которые отличают одну эмоцию от другой. </a:t>
            </a:r>
          </a:p>
          <a:p>
            <a:pPr eaLnBrk="1" hangingPunct="1"/>
            <a:endParaRPr lang="ru-RU" altLang="ru-RU"/>
          </a:p>
          <a:p>
            <a:pPr eaLnBrk="1" hangingPunct="1"/>
            <a:r>
              <a:rPr lang="ru-RU" altLang="ru-RU"/>
              <a:t>3. Базовая эмоция сопровождается универсальной автоматической оценкой ситуации, которая ее вызывает. Это происходит быстро и неосознанно. </a:t>
            </a:r>
          </a:p>
          <a:p>
            <a:pPr eaLnBrk="1" hangingPunct="1">
              <a:buFont typeface="Arial" charset="0"/>
              <a:buNone/>
            </a:pPr>
            <a:endParaRPr lang="ru-RU" altLang="ru-RU" sz="1200"/>
          </a:p>
          <a:p>
            <a:pPr eaLnBrk="1" hangingPunct="1">
              <a:buFont typeface="Arial" charset="0"/>
              <a:buNone/>
            </a:pPr>
            <a:r>
              <a:rPr lang="ru-RU" altLang="ru-RU"/>
              <a:t>4. Базовые эмоции характеризуются быстрым запуском, непродолжительностью протекания и непроизвольностью возникновения.</a:t>
            </a:r>
          </a:p>
          <a:p>
            <a:pPr eaLnBrk="1" hangingPunct="1">
              <a:buFont typeface="Arial" charset="0"/>
              <a:buNone/>
            </a:pPr>
            <a:endParaRPr lang="ru-RU" altLang="ru-RU" sz="1200"/>
          </a:p>
          <a:p>
            <a:pPr eaLnBrk="1" hangingPunct="1">
              <a:buFont typeface="Arial" charset="0"/>
              <a:buNone/>
            </a:pPr>
            <a:r>
              <a:rPr lang="ru-RU" altLang="ru-RU"/>
              <a:t>5. Каждая базовая эмоция запускает специфический набор мыслей, образов памяти и специфический опыт переживания.</a:t>
            </a:r>
          </a:p>
          <a:p>
            <a:pPr eaLnBrk="1" hangingPunct="1"/>
            <a:endParaRPr lang="ru-RU" altLang="ru-RU"/>
          </a:p>
        </p:txBody>
      </p:sp>
      <p:sp>
        <p:nvSpPr>
          <p:cNvPr id="5" name="Нижний колонтитул 6"/>
          <p:cNvSpPr>
            <a:spLocks noGrp="1"/>
          </p:cNvSpPr>
          <p:nvPr>
            <p:ph type="ftr" sz="quarter" idx="11"/>
          </p:nvPr>
        </p:nvSpPr>
        <p:spPr bwMode="auto">
          <a:xfrm>
            <a:off x="5011738" y="6430963"/>
            <a:ext cx="41322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А.Филатов. </a:t>
            </a:r>
          </a:p>
          <a:p>
            <a:pPr algn="r"/>
            <a:r>
              <a:rPr lang="ru-RU" altLang="ru-RU" sz="1300" b="1">
                <a:solidFill>
                  <a:schemeClr val="bg1"/>
                </a:solidFill>
                <a:latin typeface="Calibri" charset="0"/>
              </a:rPr>
              <a:t>Профайлинг, нейротехнологии, верификация лжи.</a:t>
            </a:r>
          </a:p>
        </p:txBody>
      </p:sp>
      <p:sp>
        <p:nvSpPr>
          <p:cNvPr id="6" name="Прямоугольник 10"/>
          <p:cNvSpPr>
            <a:spLocks noChangeArrowheads="1"/>
          </p:cNvSpPr>
          <p:nvPr/>
        </p:nvSpPr>
        <p:spPr bwMode="auto">
          <a:xfrm>
            <a:off x="179388" y="6392863"/>
            <a:ext cx="1893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>
                <a:solidFill>
                  <a:schemeClr val="bg1"/>
                </a:solidFill>
              </a:rPr>
              <a:t>t.me/ProProfiling</a:t>
            </a:r>
            <a:endParaRPr lang="ru-RU" altLang="ru-R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2937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6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Тема6</Template>
  <TotalTime>4529</TotalTime>
  <Words>3278</Words>
  <Application>Microsoft Macintosh PowerPoint</Application>
  <PresentationFormat>Экран (4:3)</PresentationFormat>
  <Paragraphs>987</Paragraphs>
  <Slides>70</Slides>
  <Notes>34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70</vt:i4>
      </vt:variant>
    </vt:vector>
  </HeadingPairs>
  <TitlesOfParts>
    <vt:vector size="82" baseType="lpstr">
      <vt:lpstr>Arial Narrow</vt:lpstr>
      <vt:lpstr>Calibri</vt:lpstr>
      <vt:lpstr>Myriad Pro</vt:lpstr>
      <vt:lpstr>Segoe UI</vt:lpstr>
      <vt:lpstr>Segoe UI Semibold</vt:lpstr>
      <vt:lpstr>Segoe UI Semilight</vt:lpstr>
      <vt:lpstr>Tahoma</vt:lpstr>
      <vt:lpstr>Verdana</vt:lpstr>
      <vt:lpstr>Wingdings</vt:lpstr>
      <vt:lpstr>Arial</vt:lpstr>
      <vt:lpstr>Тема6</vt:lpstr>
      <vt:lpstr>Специальное оформление</vt:lpstr>
      <vt:lpstr>Презентация PowerPoint</vt:lpstr>
      <vt:lpstr>Презентация PowerPoint</vt:lpstr>
      <vt:lpstr>Базовая эмоция</vt:lpstr>
      <vt:lpstr>Базовые эмоции</vt:lpstr>
      <vt:lpstr>Базовые эмоции</vt:lpstr>
      <vt:lpstr>Презентация PowerPoint</vt:lpstr>
      <vt:lpstr>Презентация PowerPoint</vt:lpstr>
      <vt:lpstr>Презентация PowerPoint</vt:lpstr>
      <vt:lpstr>Презентация PowerPoint</vt:lpstr>
      <vt:lpstr>Нейро-культуральная модель эмоций П.Экмана</vt:lpstr>
      <vt:lpstr>Каждая эмоция имеет определенный                                             и специфический ряд выражений. </vt:lpstr>
      <vt:lpstr>Презентация PowerPoint</vt:lpstr>
      <vt:lpstr>Тестирования</vt:lpstr>
      <vt:lpstr>Презентация PowerPoint</vt:lpstr>
      <vt:lpstr>Презентация PowerPoint</vt:lpstr>
      <vt:lpstr>Презентация PowerPoint</vt:lpstr>
      <vt:lpstr>Презентация PowerPoint</vt:lpstr>
      <vt:lpstr>РАДОСТЬ (Счастье)</vt:lpstr>
      <vt:lpstr>Презентация PowerPoint</vt:lpstr>
      <vt:lpstr>Презентация PowerPoint</vt:lpstr>
      <vt:lpstr>Презентация PowerPoint</vt:lpstr>
      <vt:lpstr>ПЕЧАЛЬ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ОТВРАЩЕНИЕ</vt:lpstr>
      <vt:lpstr>Презентация PowerPoint</vt:lpstr>
      <vt:lpstr>Презентация PowerPoint</vt:lpstr>
      <vt:lpstr>Презентация PowerPoint</vt:lpstr>
      <vt:lpstr>СТРАХ</vt:lpstr>
      <vt:lpstr>Презентация PowerPoint</vt:lpstr>
      <vt:lpstr>Презентация PowerPoint</vt:lpstr>
      <vt:lpstr>Презентация PowerPoint</vt:lpstr>
      <vt:lpstr>Презентация PowerPoint</vt:lpstr>
      <vt:lpstr>УДИВЛЕНИЕ</vt:lpstr>
      <vt:lpstr>Удивление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ПРЕЗРЕНИЕ</vt:lpstr>
      <vt:lpstr>Презентация PowerPoint</vt:lpstr>
      <vt:lpstr>Презентация PowerPoint</vt:lpstr>
      <vt:lpstr>Компонентная теория эмоций К.Шерера</vt:lpstr>
      <vt:lpstr>Компонентная теория эмоций К.Шерера</vt:lpstr>
      <vt:lpstr>Компонентная теория эмоций К.Шерера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Manager/>
  <Company/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Пользователь Microsoft Office</dc:creator>
  <cp:keywords/>
  <dc:description/>
  <cp:lastModifiedBy>Пользователь Microsoft Office</cp:lastModifiedBy>
  <cp:revision>32</cp:revision>
  <dcterms:created xsi:type="dcterms:W3CDTF">2018-02-05T14:49:00Z</dcterms:created>
  <dcterms:modified xsi:type="dcterms:W3CDTF">2019-10-02T10:58:56Z</dcterms:modified>
  <cp:category/>
</cp:coreProperties>
</file>